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</p:sldMasterIdLst>
  <p:notesMasterIdLst>
    <p:notesMasterId r:id="rId20"/>
  </p:notesMasterIdLst>
  <p:sldIdLst>
    <p:sldId id="256" r:id="rId2"/>
    <p:sldId id="288" r:id="rId3"/>
    <p:sldId id="276" r:id="rId4"/>
    <p:sldId id="279" r:id="rId5"/>
    <p:sldId id="269" r:id="rId6"/>
    <p:sldId id="271" r:id="rId7"/>
    <p:sldId id="289" r:id="rId8"/>
    <p:sldId id="292" r:id="rId9"/>
    <p:sldId id="293" r:id="rId10"/>
    <p:sldId id="294" r:id="rId11"/>
    <p:sldId id="290" r:id="rId12"/>
    <p:sldId id="283" r:id="rId13"/>
    <p:sldId id="285" r:id="rId14"/>
    <p:sldId id="287" r:id="rId15"/>
    <p:sldId id="291" r:id="rId16"/>
    <p:sldId id="281" r:id="rId17"/>
    <p:sldId id="275" r:id="rId18"/>
    <p:sldId id="273" r:id="rId19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556" autoAdjust="0"/>
    <p:restoredTop sz="94660"/>
  </p:normalViewPr>
  <p:slideViewPr>
    <p:cSldViewPr snapToGrid="0">
      <p:cViewPr varScale="1">
        <p:scale>
          <a:sx n="72" d="100"/>
          <a:sy n="72" d="100"/>
        </p:scale>
        <p:origin x="92" y="2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9AF03B-F9B6-4C5B-B9A7-FC9037CD0231}" type="doc">
      <dgm:prSet loTypeId="urn:microsoft.com/office/officeart/2005/8/layout/l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B03F3F-F448-4C8C-975D-BD3D5A3E6EFE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2400" dirty="0" smtClean="0"/>
            <a:t> RDNG 80</a:t>
          </a:r>
          <a:br>
            <a:rPr lang="en-US" sz="2400" dirty="0" smtClean="0"/>
          </a:br>
          <a:r>
            <a:rPr lang="en-US" sz="2400" dirty="0" smtClean="0"/>
            <a:t>4 credits</a:t>
          </a:r>
          <a:endParaRPr lang="en-US" sz="2400" dirty="0"/>
        </a:p>
      </dgm:t>
    </dgm:pt>
    <dgm:pt modelId="{D4285E66-6D38-4BB1-AF99-9FA62D1BAE29}" type="parTrans" cxnId="{88CD3DBB-4A87-40FA-8A2F-86278E700F12}">
      <dgm:prSet/>
      <dgm:spPr/>
      <dgm:t>
        <a:bodyPr/>
        <a:lstStyle/>
        <a:p>
          <a:endParaRPr lang="en-US"/>
        </a:p>
      </dgm:t>
    </dgm:pt>
    <dgm:pt modelId="{964A7F8C-D41C-4C06-9CD2-4547802BF96F}" type="sibTrans" cxnId="{88CD3DBB-4A87-40FA-8A2F-86278E700F12}">
      <dgm:prSet/>
      <dgm:spPr/>
      <dgm:t>
        <a:bodyPr/>
        <a:lstStyle/>
        <a:p>
          <a:endParaRPr lang="en-US"/>
        </a:p>
      </dgm:t>
    </dgm:pt>
    <dgm:pt modelId="{BF1D9992-5023-442B-AD5B-822FDDDEFBD4}">
      <dgm:prSet phldrT="[Text]" custT="1"/>
      <dgm:spPr>
        <a:solidFill>
          <a:schemeClr val="bg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n-US" sz="2400" dirty="0" smtClean="0"/>
            <a:t>RDNG 90</a:t>
          </a:r>
          <a:br>
            <a:rPr lang="en-US" sz="2400" dirty="0" smtClean="0"/>
          </a:br>
          <a:r>
            <a:rPr lang="en-US" sz="2400" dirty="0" smtClean="0"/>
            <a:t>4 credits</a:t>
          </a:r>
          <a:endParaRPr lang="en-US" sz="2400" dirty="0"/>
        </a:p>
      </dgm:t>
    </dgm:pt>
    <dgm:pt modelId="{6F5BC8D3-4DCD-4940-ABDF-B257DEEA4F67}" type="parTrans" cxnId="{E399DF90-8A33-4E84-B77B-CFDA6B3C4096}">
      <dgm:prSet/>
      <dgm:spPr/>
      <dgm:t>
        <a:bodyPr/>
        <a:lstStyle/>
        <a:p>
          <a:endParaRPr lang="en-US"/>
        </a:p>
      </dgm:t>
    </dgm:pt>
    <dgm:pt modelId="{8311BE93-525F-4802-B968-F426C6D71404}" type="sibTrans" cxnId="{E399DF90-8A33-4E84-B77B-CFDA6B3C4096}">
      <dgm:prSet/>
      <dgm:spPr/>
      <dgm:t>
        <a:bodyPr/>
        <a:lstStyle/>
        <a:p>
          <a:endParaRPr lang="en-US"/>
        </a:p>
      </dgm:t>
    </dgm:pt>
    <dgm:pt modelId="{6C27EDFE-40CE-4B91-BD47-45178313D8FF}">
      <dgm:prSet phldrT="[Text]" custT="1"/>
      <dgm:spPr>
        <a:solidFill>
          <a:schemeClr val="bg1"/>
        </a:solidFill>
      </dgm:spPr>
      <dgm:t>
        <a:bodyPr/>
        <a:lstStyle/>
        <a:p>
          <a:r>
            <a:rPr lang="en-US" sz="2400" dirty="0" smtClean="0"/>
            <a:t>ENGL 80</a:t>
          </a:r>
          <a:br>
            <a:rPr lang="en-US" sz="2400" dirty="0" smtClean="0"/>
          </a:br>
          <a:r>
            <a:rPr lang="en-US" sz="2400" dirty="0" smtClean="0"/>
            <a:t>4 credits</a:t>
          </a:r>
          <a:endParaRPr lang="en-US" sz="2400" dirty="0"/>
        </a:p>
      </dgm:t>
    </dgm:pt>
    <dgm:pt modelId="{CA3CB8C6-8FB5-4FDC-9F8F-ABDCB53AFC32}" type="parTrans" cxnId="{B77E8C3C-719D-468D-A09E-9F36E2FB3982}">
      <dgm:prSet/>
      <dgm:spPr/>
      <dgm:t>
        <a:bodyPr/>
        <a:lstStyle/>
        <a:p>
          <a:endParaRPr lang="en-US"/>
        </a:p>
      </dgm:t>
    </dgm:pt>
    <dgm:pt modelId="{EFA21C7E-2891-4F4B-AB46-6D150F592252}" type="sibTrans" cxnId="{B77E8C3C-719D-468D-A09E-9F36E2FB3982}">
      <dgm:prSet/>
      <dgm:spPr/>
      <dgm:t>
        <a:bodyPr/>
        <a:lstStyle/>
        <a:p>
          <a:endParaRPr lang="en-US"/>
        </a:p>
      </dgm:t>
    </dgm:pt>
    <dgm:pt modelId="{1F9A584A-FF03-4446-A6B7-6F35A1E9AEA1}">
      <dgm:prSet phldrT="[Text]" custT="1"/>
      <dgm:spPr>
        <a:solidFill>
          <a:schemeClr val="bg2">
            <a:lumMod val="60000"/>
            <a:lumOff val="40000"/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en-US" sz="2400" dirty="0" smtClean="0"/>
            <a:t>ENGL 90</a:t>
          </a:r>
          <a:br>
            <a:rPr lang="en-US" sz="2400" dirty="0" smtClean="0"/>
          </a:br>
          <a:r>
            <a:rPr lang="en-US" sz="2400" dirty="0" smtClean="0"/>
            <a:t>4 credits</a:t>
          </a:r>
        </a:p>
      </dgm:t>
    </dgm:pt>
    <dgm:pt modelId="{8532AF07-9A32-4BD6-BC0F-5F7DE8A08068}" type="parTrans" cxnId="{DD53F4C7-25A6-4194-98BD-31D457AAA88F}">
      <dgm:prSet/>
      <dgm:spPr/>
      <dgm:t>
        <a:bodyPr/>
        <a:lstStyle/>
        <a:p>
          <a:endParaRPr lang="en-US"/>
        </a:p>
      </dgm:t>
    </dgm:pt>
    <dgm:pt modelId="{6ED5FEDC-658E-419C-94B2-691CA80DE07F}" type="sibTrans" cxnId="{DD53F4C7-25A6-4194-98BD-31D457AAA88F}">
      <dgm:prSet/>
      <dgm:spPr>
        <a:noFill/>
      </dgm:spPr>
      <dgm:t>
        <a:bodyPr/>
        <a:lstStyle/>
        <a:p>
          <a:endParaRPr lang="en-US"/>
        </a:p>
      </dgm:t>
    </dgm:pt>
    <dgm:pt modelId="{76922BEB-6170-40EA-BDA8-DA781AE1A789}">
      <dgm:prSet phldrT="[Text]" custT="1"/>
      <dgm:spPr/>
      <dgm:t>
        <a:bodyPr/>
        <a:lstStyle/>
        <a:p>
          <a:r>
            <a:rPr lang="en-US" sz="2900" dirty="0" smtClean="0"/>
            <a:t>Comp I</a:t>
          </a:r>
          <a:br>
            <a:rPr lang="en-US" sz="2900" dirty="0" smtClean="0"/>
          </a:br>
          <a:r>
            <a:rPr lang="en-US" sz="1800" dirty="0" smtClean="0"/>
            <a:t>4 credits</a:t>
          </a:r>
        </a:p>
      </dgm:t>
    </dgm:pt>
    <dgm:pt modelId="{B8B4284E-63B5-4E15-B958-B18E6E6DA368}" type="parTrans" cxnId="{A87AB6D3-0386-4DBE-969C-6ECE2A5EEE6F}">
      <dgm:prSet/>
      <dgm:spPr/>
      <dgm:t>
        <a:bodyPr/>
        <a:lstStyle/>
        <a:p>
          <a:endParaRPr lang="en-US"/>
        </a:p>
      </dgm:t>
    </dgm:pt>
    <dgm:pt modelId="{A45FA06C-5CCA-43F4-828F-0C447687C85B}" type="sibTrans" cxnId="{A87AB6D3-0386-4DBE-969C-6ECE2A5EEE6F}">
      <dgm:prSet/>
      <dgm:spPr/>
      <dgm:t>
        <a:bodyPr/>
        <a:lstStyle/>
        <a:p>
          <a:endParaRPr lang="en-US"/>
        </a:p>
      </dgm:t>
    </dgm:pt>
    <dgm:pt modelId="{57596858-5028-4C89-992C-FA320F824650}" type="pres">
      <dgm:prSet presAssocID="{739AF03B-F9B6-4C5B-B9A7-FC9037CD023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601EC0B-AB2F-4C17-AF40-014580CFF566}" type="pres">
      <dgm:prSet presAssocID="{9FB03F3F-F448-4C8C-975D-BD3D5A3E6EFE}" presName="vertFlow" presStyleCnt="0"/>
      <dgm:spPr/>
    </dgm:pt>
    <dgm:pt modelId="{B0A16F7D-0F1F-46BC-967D-AE4F48ABE601}" type="pres">
      <dgm:prSet presAssocID="{9FB03F3F-F448-4C8C-975D-BD3D5A3E6EFE}" presName="header" presStyleLbl="node1" presStyleIdx="0" presStyleCnt="2" custLinFactNeighborX="28369" custLinFactNeighborY="-32306"/>
      <dgm:spPr/>
      <dgm:t>
        <a:bodyPr/>
        <a:lstStyle/>
        <a:p>
          <a:endParaRPr lang="en-US"/>
        </a:p>
      </dgm:t>
    </dgm:pt>
    <dgm:pt modelId="{AC7CBD87-1944-48DD-A1A4-3C0E07329DF6}" type="pres">
      <dgm:prSet presAssocID="{6F5BC8D3-4DCD-4940-ABDF-B257DEEA4F67}" presName="parTrans" presStyleLbl="sibTrans2D1" presStyleIdx="0" presStyleCnt="3"/>
      <dgm:spPr/>
      <dgm:t>
        <a:bodyPr/>
        <a:lstStyle/>
        <a:p>
          <a:endParaRPr lang="en-US"/>
        </a:p>
      </dgm:t>
    </dgm:pt>
    <dgm:pt modelId="{F6A77AFC-3C89-43BD-9906-8FB469A14692}" type="pres">
      <dgm:prSet presAssocID="{BF1D9992-5023-442B-AD5B-822FDDDEFBD4}" presName="child" presStyleLbl="alignAccFollowNode1" presStyleIdx="0" presStyleCnt="3" custScaleX="100089" custLinFactNeighborX="28673" custLinFactNeighborY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CBD676-E394-47D7-902D-65900D813CFA}" type="pres">
      <dgm:prSet presAssocID="{9FB03F3F-F448-4C8C-975D-BD3D5A3E6EFE}" presName="hSp" presStyleCnt="0"/>
      <dgm:spPr/>
    </dgm:pt>
    <dgm:pt modelId="{68925E43-CA77-4E43-9974-1C7198377E6E}" type="pres">
      <dgm:prSet presAssocID="{6C27EDFE-40CE-4B91-BD47-45178313D8FF}" presName="vertFlow" presStyleCnt="0"/>
      <dgm:spPr/>
    </dgm:pt>
    <dgm:pt modelId="{6DDE0047-F87D-45D4-8B31-AF0F4BBA4A49}" type="pres">
      <dgm:prSet presAssocID="{6C27EDFE-40CE-4B91-BD47-45178313D8FF}" presName="header" presStyleLbl="node1" presStyleIdx="1" presStyleCnt="2" custLinFactNeighborX="48471" custLinFactNeighborY="-23407"/>
      <dgm:spPr/>
      <dgm:t>
        <a:bodyPr/>
        <a:lstStyle/>
        <a:p>
          <a:endParaRPr lang="en-US"/>
        </a:p>
      </dgm:t>
    </dgm:pt>
    <dgm:pt modelId="{453ED329-A418-4D79-B581-0625EFBDA63F}" type="pres">
      <dgm:prSet presAssocID="{8532AF07-9A32-4BD6-BC0F-5F7DE8A08068}" presName="parTrans" presStyleLbl="sibTrans2D1" presStyleIdx="1" presStyleCnt="3"/>
      <dgm:spPr/>
      <dgm:t>
        <a:bodyPr/>
        <a:lstStyle/>
        <a:p>
          <a:endParaRPr lang="en-US"/>
        </a:p>
      </dgm:t>
    </dgm:pt>
    <dgm:pt modelId="{9EF07147-9F72-4A9C-9DDB-EC30AA7E6E51}" type="pres">
      <dgm:prSet presAssocID="{1F9A584A-FF03-4446-A6B7-6F35A1E9AEA1}" presName="child" presStyleLbl="alignAccFollowNode1" presStyleIdx="1" presStyleCnt="3" custLinFactNeighborX="49837" custLinFactNeighborY="-780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595742-DE2E-47F2-9683-E20C2E9C987C}" type="pres">
      <dgm:prSet presAssocID="{6ED5FEDC-658E-419C-94B2-691CA80DE07F}" presName="sibTrans" presStyleLbl="sibTrans2D1" presStyleIdx="2" presStyleCnt="3" custFlipVert="1" custScaleY="216782"/>
      <dgm:spPr/>
      <dgm:t>
        <a:bodyPr/>
        <a:lstStyle/>
        <a:p>
          <a:endParaRPr lang="en-US"/>
        </a:p>
      </dgm:t>
    </dgm:pt>
    <dgm:pt modelId="{C46EF168-D855-472A-8DFC-010227EDF8DE}" type="pres">
      <dgm:prSet presAssocID="{76922BEB-6170-40EA-BDA8-DA781AE1A789}" presName="child" presStyleLbl="alignAccFollowNode1" presStyleIdx="2" presStyleCnt="3" custScaleX="245409" custScaleY="135622" custLinFactY="21152" custLinFactNeighborX="-5704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8C0E1CE-2A09-4EB8-869C-464F6081FE0C}" type="presOf" srcId="{1F9A584A-FF03-4446-A6B7-6F35A1E9AEA1}" destId="{9EF07147-9F72-4A9C-9DDB-EC30AA7E6E51}" srcOrd="0" destOrd="0" presId="urn:microsoft.com/office/officeart/2005/8/layout/lProcess1"/>
    <dgm:cxn modelId="{C6811B61-0259-48ED-A3ED-D6497F1344E1}" type="presOf" srcId="{8532AF07-9A32-4BD6-BC0F-5F7DE8A08068}" destId="{453ED329-A418-4D79-B581-0625EFBDA63F}" srcOrd="0" destOrd="0" presId="urn:microsoft.com/office/officeart/2005/8/layout/lProcess1"/>
    <dgm:cxn modelId="{88CD3DBB-4A87-40FA-8A2F-86278E700F12}" srcId="{739AF03B-F9B6-4C5B-B9A7-FC9037CD0231}" destId="{9FB03F3F-F448-4C8C-975D-BD3D5A3E6EFE}" srcOrd="0" destOrd="0" parTransId="{D4285E66-6D38-4BB1-AF99-9FA62D1BAE29}" sibTransId="{964A7F8C-D41C-4C06-9CD2-4547802BF96F}"/>
    <dgm:cxn modelId="{485E92D2-5FCE-412F-A63A-A214639B00D8}" type="presOf" srcId="{6C27EDFE-40CE-4B91-BD47-45178313D8FF}" destId="{6DDE0047-F87D-45D4-8B31-AF0F4BBA4A49}" srcOrd="0" destOrd="0" presId="urn:microsoft.com/office/officeart/2005/8/layout/lProcess1"/>
    <dgm:cxn modelId="{4E7ABEC1-7343-4ED0-9519-C536B1EA9AC1}" type="presOf" srcId="{BF1D9992-5023-442B-AD5B-822FDDDEFBD4}" destId="{F6A77AFC-3C89-43BD-9906-8FB469A14692}" srcOrd="0" destOrd="0" presId="urn:microsoft.com/office/officeart/2005/8/layout/lProcess1"/>
    <dgm:cxn modelId="{90DEE5E5-7811-48F8-A495-35E94CCB8B9D}" type="presOf" srcId="{6ED5FEDC-658E-419C-94B2-691CA80DE07F}" destId="{83595742-DE2E-47F2-9683-E20C2E9C987C}" srcOrd="0" destOrd="0" presId="urn:microsoft.com/office/officeart/2005/8/layout/lProcess1"/>
    <dgm:cxn modelId="{A87AB6D3-0386-4DBE-969C-6ECE2A5EEE6F}" srcId="{6C27EDFE-40CE-4B91-BD47-45178313D8FF}" destId="{76922BEB-6170-40EA-BDA8-DA781AE1A789}" srcOrd="1" destOrd="0" parTransId="{B8B4284E-63B5-4E15-B958-B18E6E6DA368}" sibTransId="{A45FA06C-5CCA-43F4-828F-0C447687C85B}"/>
    <dgm:cxn modelId="{B77E8C3C-719D-468D-A09E-9F36E2FB3982}" srcId="{739AF03B-F9B6-4C5B-B9A7-FC9037CD0231}" destId="{6C27EDFE-40CE-4B91-BD47-45178313D8FF}" srcOrd="1" destOrd="0" parTransId="{CA3CB8C6-8FB5-4FDC-9F8F-ABDCB53AFC32}" sibTransId="{EFA21C7E-2891-4F4B-AB46-6D150F592252}"/>
    <dgm:cxn modelId="{C0AD0BA0-A550-4033-BE07-FD7318E6BA81}" type="presOf" srcId="{739AF03B-F9B6-4C5B-B9A7-FC9037CD0231}" destId="{57596858-5028-4C89-992C-FA320F824650}" srcOrd="0" destOrd="0" presId="urn:microsoft.com/office/officeart/2005/8/layout/lProcess1"/>
    <dgm:cxn modelId="{1E7CF80A-ADBC-493B-BFB8-AA0C643A8B2F}" type="presOf" srcId="{6F5BC8D3-4DCD-4940-ABDF-B257DEEA4F67}" destId="{AC7CBD87-1944-48DD-A1A4-3C0E07329DF6}" srcOrd="0" destOrd="0" presId="urn:microsoft.com/office/officeart/2005/8/layout/lProcess1"/>
    <dgm:cxn modelId="{93857E1A-EBA0-43E8-83B2-D2731DA99F2E}" type="presOf" srcId="{76922BEB-6170-40EA-BDA8-DA781AE1A789}" destId="{C46EF168-D855-472A-8DFC-010227EDF8DE}" srcOrd="0" destOrd="0" presId="urn:microsoft.com/office/officeart/2005/8/layout/lProcess1"/>
    <dgm:cxn modelId="{DD53F4C7-25A6-4194-98BD-31D457AAA88F}" srcId="{6C27EDFE-40CE-4B91-BD47-45178313D8FF}" destId="{1F9A584A-FF03-4446-A6B7-6F35A1E9AEA1}" srcOrd="0" destOrd="0" parTransId="{8532AF07-9A32-4BD6-BC0F-5F7DE8A08068}" sibTransId="{6ED5FEDC-658E-419C-94B2-691CA80DE07F}"/>
    <dgm:cxn modelId="{234D1BC5-C60E-4B0F-BC58-831FF806601A}" type="presOf" srcId="{9FB03F3F-F448-4C8C-975D-BD3D5A3E6EFE}" destId="{B0A16F7D-0F1F-46BC-967D-AE4F48ABE601}" srcOrd="0" destOrd="0" presId="urn:microsoft.com/office/officeart/2005/8/layout/lProcess1"/>
    <dgm:cxn modelId="{E399DF90-8A33-4E84-B77B-CFDA6B3C4096}" srcId="{9FB03F3F-F448-4C8C-975D-BD3D5A3E6EFE}" destId="{BF1D9992-5023-442B-AD5B-822FDDDEFBD4}" srcOrd="0" destOrd="0" parTransId="{6F5BC8D3-4DCD-4940-ABDF-B257DEEA4F67}" sibTransId="{8311BE93-525F-4802-B968-F426C6D71404}"/>
    <dgm:cxn modelId="{9F19CA8E-B80A-43AC-A4EE-5BEFE7E2E222}" type="presParOf" srcId="{57596858-5028-4C89-992C-FA320F824650}" destId="{B601EC0B-AB2F-4C17-AF40-014580CFF566}" srcOrd="0" destOrd="0" presId="urn:microsoft.com/office/officeart/2005/8/layout/lProcess1"/>
    <dgm:cxn modelId="{1A2F30B5-46E3-4D61-ACCB-D8FF52C20D47}" type="presParOf" srcId="{B601EC0B-AB2F-4C17-AF40-014580CFF566}" destId="{B0A16F7D-0F1F-46BC-967D-AE4F48ABE601}" srcOrd="0" destOrd="0" presId="urn:microsoft.com/office/officeart/2005/8/layout/lProcess1"/>
    <dgm:cxn modelId="{009D807D-0F7A-4B7D-B4D4-844E370CA11A}" type="presParOf" srcId="{B601EC0B-AB2F-4C17-AF40-014580CFF566}" destId="{AC7CBD87-1944-48DD-A1A4-3C0E07329DF6}" srcOrd="1" destOrd="0" presId="urn:microsoft.com/office/officeart/2005/8/layout/lProcess1"/>
    <dgm:cxn modelId="{76C485AC-F997-484C-B52D-1E4626791C96}" type="presParOf" srcId="{B601EC0B-AB2F-4C17-AF40-014580CFF566}" destId="{F6A77AFC-3C89-43BD-9906-8FB469A14692}" srcOrd="2" destOrd="0" presId="urn:microsoft.com/office/officeart/2005/8/layout/lProcess1"/>
    <dgm:cxn modelId="{CE6AA99B-0DE2-4346-BF57-60ABDA5270AF}" type="presParOf" srcId="{57596858-5028-4C89-992C-FA320F824650}" destId="{89CBD676-E394-47D7-902D-65900D813CFA}" srcOrd="1" destOrd="0" presId="urn:microsoft.com/office/officeart/2005/8/layout/lProcess1"/>
    <dgm:cxn modelId="{0C45CD9C-256F-4B05-B350-2AF61A719DEF}" type="presParOf" srcId="{57596858-5028-4C89-992C-FA320F824650}" destId="{68925E43-CA77-4E43-9974-1C7198377E6E}" srcOrd="2" destOrd="0" presId="urn:microsoft.com/office/officeart/2005/8/layout/lProcess1"/>
    <dgm:cxn modelId="{7D4409C6-F9F1-434A-B2C9-2088597BA1E4}" type="presParOf" srcId="{68925E43-CA77-4E43-9974-1C7198377E6E}" destId="{6DDE0047-F87D-45D4-8B31-AF0F4BBA4A49}" srcOrd="0" destOrd="0" presId="urn:microsoft.com/office/officeart/2005/8/layout/lProcess1"/>
    <dgm:cxn modelId="{44954265-0084-4302-B1A6-553B23256935}" type="presParOf" srcId="{68925E43-CA77-4E43-9974-1C7198377E6E}" destId="{453ED329-A418-4D79-B581-0625EFBDA63F}" srcOrd="1" destOrd="0" presId="urn:microsoft.com/office/officeart/2005/8/layout/lProcess1"/>
    <dgm:cxn modelId="{C354C291-0807-429B-A556-4B1C5B845AB9}" type="presParOf" srcId="{68925E43-CA77-4E43-9974-1C7198377E6E}" destId="{9EF07147-9F72-4A9C-9DDB-EC30AA7E6E51}" srcOrd="2" destOrd="0" presId="urn:microsoft.com/office/officeart/2005/8/layout/lProcess1"/>
    <dgm:cxn modelId="{531FCA5E-1349-41A7-8845-C4E1BB3FC759}" type="presParOf" srcId="{68925E43-CA77-4E43-9974-1C7198377E6E}" destId="{83595742-DE2E-47F2-9683-E20C2E9C987C}" srcOrd="3" destOrd="0" presId="urn:microsoft.com/office/officeart/2005/8/layout/lProcess1"/>
    <dgm:cxn modelId="{8AF892B7-1419-42B8-A0C1-3A6565FE2EA7}" type="presParOf" srcId="{68925E43-CA77-4E43-9974-1C7198377E6E}" destId="{C46EF168-D855-472A-8DFC-010227EDF8DE}" srcOrd="4" destOrd="0" presId="urn:microsoft.com/office/officeart/2005/8/layout/lProcess1"/>
  </dgm:cxnLst>
  <dgm:bg/>
  <dgm:whole>
    <a:ln>
      <a:solidFill>
        <a:schemeClr val="bg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9AF03B-F9B6-4C5B-B9A7-FC9037CD0231}" type="doc">
      <dgm:prSet loTypeId="urn:microsoft.com/office/officeart/2005/8/layout/l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B03F3F-F448-4C8C-975D-BD3D5A3E6EFE}">
      <dgm:prSet phldrT="[Text]"/>
      <dgm:spPr>
        <a:solidFill>
          <a:schemeClr val="bg1"/>
        </a:solidFill>
      </dgm:spPr>
      <dgm:t>
        <a:bodyPr/>
        <a:lstStyle/>
        <a:p>
          <a:r>
            <a:rPr lang="en-US" dirty="0" smtClean="0"/>
            <a:t>RDNG 80</a:t>
          </a:r>
          <a:endParaRPr lang="en-US" dirty="0"/>
        </a:p>
      </dgm:t>
    </dgm:pt>
    <dgm:pt modelId="{D4285E66-6D38-4BB1-AF99-9FA62D1BAE29}" type="parTrans" cxnId="{88CD3DBB-4A87-40FA-8A2F-86278E700F12}">
      <dgm:prSet/>
      <dgm:spPr/>
      <dgm:t>
        <a:bodyPr/>
        <a:lstStyle/>
        <a:p>
          <a:endParaRPr lang="en-US"/>
        </a:p>
      </dgm:t>
    </dgm:pt>
    <dgm:pt modelId="{964A7F8C-D41C-4C06-9CD2-4547802BF96F}" type="sibTrans" cxnId="{88CD3DBB-4A87-40FA-8A2F-86278E700F12}">
      <dgm:prSet/>
      <dgm:spPr/>
      <dgm:t>
        <a:bodyPr/>
        <a:lstStyle/>
        <a:p>
          <a:endParaRPr lang="en-US"/>
        </a:p>
      </dgm:t>
    </dgm:pt>
    <dgm:pt modelId="{BF1D9992-5023-442B-AD5B-822FDDDEFBD4}">
      <dgm:prSet phldrT="[Text]"/>
      <dgm:spPr>
        <a:solidFill>
          <a:schemeClr val="bg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n-US" dirty="0" smtClean="0"/>
            <a:t>RDNG 90</a:t>
          </a:r>
          <a:endParaRPr lang="en-US" dirty="0"/>
        </a:p>
      </dgm:t>
    </dgm:pt>
    <dgm:pt modelId="{6F5BC8D3-4DCD-4940-ABDF-B257DEEA4F67}" type="parTrans" cxnId="{E399DF90-8A33-4E84-B77B-CFDA6B3C4096}">
      <dgm:prSet/>
      <dgm:spPr/>
      <dgm:t>
        <a:bodyPr/>
        <a:lstStyle/>
        <a:p>
          <a:endParaRPr lang="en-US"/>
        </a:p>
      </dgm:t>
    </dgm:pt>
    <dgm:pt modelId="{8311BE93-525F-4802-B968-F426C6D71404}" type="sibTrans" cxnId="{E399DF90-8A33-4E84-B77B-CFDA6B3C4096}">
      <dgm:prSet/>
      <dgm:spPr/>
      <dgm:t>
        <a:bodyPr/>
        <a:lstStyle/>
        <a:p>
          <a:endParaRPr lang="en-US"/>
        </a:p>
      </dgm:t>
    </dgm:pt>
    <dgm:pt modelId="{6C27EDFE-40CE-4B91-BD47-45178313D8FF}">
      <dgm:prSet phldrT="[Text]"/>
      <dgm:spPr>
        <a:solidFill>
          <a:schemeClr val="bg1"/>
        </a:solidFill>
      </dgm:spPr>
      <dgm:t>
        <a:bodyPr/>
        <a:lstStyle/>
        <a:p>
          <a:r>
            <a:rPr lang="en-US" dirty="0" smtClean="0"/>
            <a:t>ENGL 80</a:t>
          </a:r>
          <a:endParaRPr lang="en-US" dirty="0"/>
        </a:p>
      </dgm:t>
    </dgm:pt>
    <dgm:pt modelId="{CA3CB8C6-8FB5-4FDC-9F8F-ABDCB53AFC32}" type="parTrans" cxnId="{B77E8C3C-719D-468D-A09E-9F36E2FB3982}">
      <dgm:prSet/>
      <dgm:spPr/>
      <dgm:t>
        <a:bodyPr/>
        <a:lstStyle/>
        <a:p>
          <a:endParaRPr lang="en-US"/>
        </a:p>
      </dgm:t>
    </dgm:pt>
    <dgm:pt modelId="{EFA21C7E-2891-4F4B-AB46-6D150F592252}" type="sibTrans" cxnId="{B77E8C3C-719D-468D-A09E-9F36E2FB3982}">
      <dgm:prSet/>
      <dgm:spPr/>
      <dgm:t>
        <a:bodyPr/>
        <a:lstStyle/>
        <a:p>
          <a:endParaRPr lang="en-US"/>
        </a:p>
      </dgm:t>
    </dgm:pt>
    <dgm:pt modelId="{1F9A584A-FF03-4446-A6B7-6F35A1E9AEA1}">
      <dgm:prSet phldrT="[Text]"/>
      <dgm:spPr>
        <a:solidFill>
          <a:schemeClr val="bg2">
            <a:lumMod val="60000"/>
            <a:lumOff val="40000"/>
            <a:alpha val="90000"/>
          </a:schemeClr>
        </a:solidFill>
        <a:ln>
          <a:solidFill>
            <a:schemeClr val="tx1">
              <a:alpha val="90000"/>
            </a:schemeClr>
          </a:solidFill>
        </a:ln>
      </dgm:spPr>
      <dgm:t>
        <a:bodyPr/>
        <a:lstStyle/>
        <a:p>
          <a:r>
            <a:rPr lang="en-US" dirty="0" smtClean="0"/>
            <a:t>ENGL 90</a:t>
          </a:r>
          <a:endParaRPr lang="en-US" dirty="0"/>
        </a:p>
      </dgm:t>
    </dgm:pt>
    <dgm:pt modelId="{8532AF07-9A32-4BD6-BC0F-5F7DE8A08068}" type="parTrans" cxnId="{DD53F4C7-25A6-4194-98BD-31D457AAA88F}">
      <dgm:prSet/>
      <dgm:spPr/>
      <dgm:t>
        <a:bodyPr/>
        <a:lstStyle/>
        <a:p>
          <a:endParaRPr lang="en-US"/>
        </a:p>
      </dgm:t>
    </dgm:pt>
    <dgm:pt modelId="{6ED5FEDC-658E-419C-94B2-691CA80DE07F}" type="sibTrans" cxnId="{DD53F4C7-25A6-4194-98BD-31D457AAA88F}">
      <dgm:prSet/>
      <dgm:spPr>
        <a:noFill/>
      </dgm:spPr>
      <dgm:t>
        <a:bodyPr/>
        <a:lstStyle/>
        <a:p>
          <a:endParaRPr lang="en-US"/>
        </a:p>
      </dgm:t>
    </dgm:pt>
    <dgm:pt modelId="{76922BEB-6170-40EA-BDA8-DA781AE1A789}">
      <dgm:prSet phldrT="[Text]"/>
      <dgm:spPr/>
      <dgm:t>
        <a:bodyPr/>
        <a:lstStyle/>
        <a:p>
          <a:r>
            <a:rPr lang="en-US" dirty="0" smtClean="0"/>
            <a:t>Comp I</a:t>
          </a:r>
          <a:endParaRPr lang="en-US" dirty="0"/>
        </a:p>
      </dgm:t>
    </dgm:pt>
    <dgm:pt modelId="{B8B4284E-63B5-4E15-B958-B18E6E6DA368}" type="parTrans" cxnId="{A87AB6D3-0386-4DBE-969C-6ECE2A5EEE6F}">
      <dgm:prSet/>
      <dgm:spPr/>
      <dgm:t>
        <a:bodyPr/>
        <a:lstStyle/>
        <a:p>
          <a:endParaRPr lang="en-US"/>
        </a:p>
      </dgm:t>
    </dgm:pt>
    <dgm:pt modelId="{A45FA06C-5CCA-43F4-828F-0C447687C85B}" type="sibTrans" cxnId="{A87AB6D3-0386-4DBE-969C-6ECE2A5EEE6F}">
      <dgm:prSet/>
      <dgm:spPr/>
      <dgm:t>
        <a:bodyPr/>
        <a:lstStyle/>
        <a:p>
          <a:endParaRPr lang="en-US"/>
        </a:p>
      </dgm:t>
    </dgm:pt>
    <dgm:pt modelId="{57596858-5028-4C89-992C-FA320F824650}" type="pres">
      <dgm:prSet presAssocID="{739AF03B-F9B6-4C5B-B9A7-FC9037CD023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601EC0B-AB2F-4C17-AF40-014580CFF566}" type="pres">
      <dgm:prSet presAssocID="{9FB03F3F-F448-4C8C-975D-BD3D5A3E6EFE}" presName="vertFlow" presStyleCnt="0"/>
      <dgm:spPr/>
    </dgm:pt>
    <dgm:pt modelId="{B0A16F7D-0F1F-46BC-967D-AE4F48ABE601}" type="pres">
      <dgm:prSet presAssocID="{9FB03F3F-F448-4C8C-975D-BD3D5A3E6EFE}" presName="header" presStyleLbl="node1" presStyleIdx="0" presStyleCnt="2" custScaleY="166113" custLinFactNeighborX="26625" custLinFactNeighborY="-23406"/>
      <dgm:spPr/>
      <dgm:t>
        <a:bodyPr/>
        <a:lstStyle/>
        <a:p>
          <a:endParaRPr lang="en-US"/>
        </a:p>
      </dgm:t>
    </dgm:pt>
    <dgm:pt modelId="{AC7CBD87-1944-48DD-A1A4-3C0E07329DF6}" type="pres">
      <dgm:prSet presAssocID="{6F5BC8D3-4DCD-4940-ABDF-B257DEEA4F67}" presName="parTrans" presStyleLbl="sibTrans2D1" presStyleIdx="0" presStyleCnt="3"/>
      <dgm:spPr/>
      <dgm:t>
        <a:bodyPr/>
        <a:lstStyle/>
        <a:p>
          <a:endParaRPr lang="en-US"/>
        </a:p>
      </dgm:t>
    </dgm:pt>
    <dgm:pt modelId="{F6A77AFC-3C89-43BD-9906-8FB469A14692}" type="pres">
      <dgm:prSet presAssocID="{BF1D9992-5023-442B-AD5B-822FDDDEFBD4}" presName="child" presStyleLbl="alignAccFollowNode1" presStyleIdx="0" presStyleCnt="3" custScaleX="100089" custScaleY="166113" custLinFactNeighborX="28673" custLinFactNeighborY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CBD676-E394-47D7-902D-65900D813CFA}" type="pres">
      <dgm:prSet presAssocID="{9FB03F3F-F448-4C8C-975D-BD3D5A3E6EFE}" presName="hSp" presStyleCnt="0"/>
      <dgm:spPr/>
    </dgm:pt>
    <dgm:pt modelId="{68925E43-CA77-4E43-9974-1C7198377E6E}" type="pres">
      <dgm:prSet presAssocID="{6C27EDFE-40CE-4B91-BD47-45178313D8FF}" presName="vertFlow" presStyleCnt="0"/>
      <dgm:spPr/>
    </dgm:pt>
    <dgm:pt modelId="{6DDE0047-F87D-45D4-8B31-AF0F4BBA4A49}" type="pres">
      <dgm:prSet presAssocID="{6C27EDFE-40CE-4B91-BD47-45178313D8FF}" presName="header" presStyleLbl="node1" presStyleIdx="1" presStyleCnt="2" custScaleY="166113" custLinFactNeighborX="48471" custLinFactNeighborY="-23407"/>
      <dgm:spPr/>
      <dgm:t>
        <a:bodyPr/>
        <a:lstStyle/>
        <a:p>
          <a:endParaRPr lang="en-US"/>
        </a:p>
      </dgm:t>
    </dgm:pt>
    <dgm:pt modelId="{453ED329-A418-4D79-B581-0625EFBDA63F}" type="pres">
      <dgm:prSet presAssocID="{8532AF07-9A32-4BD6-BC0F-5F7DE8A08068}" presName="parTrans" presStyleLbl="sibTrans2D1" presStyleIdx="1" presStyleCnt="3"/>
      <dgm:spPr/>
      <dgm:t>
        <a:bodyPr/>
        <a:lstStyle/>
        <a:p>
          <a:endParaRPr lang="en-US"/>
        </a:p>
      </dgm:t>
    </dgm:pt>
    <dgm:pt modelId="{9EF07147-9F72-4A9C-9DDB-EC30AA7E6E51}" type="pres">
      <dgm:prSet presAssocID="{1F9A584A-FF03-4446-A6B7-6F35A1E9AEA1}" presName="child" presStyleLbl="alignAccFollowNode1" presStyleIdx="1" presStyleCnt="3" custScaleY="166113" custLinFactNeighborX="49837" custLinFactNeighborY="-780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595742-DE2E-47F2-9683-E20C2E9C987C}" type="pres">
      <dgm:prSet presAssocID="{6ED5FEDC-658E-419C-94B2-691CA80DE07F}" presName="sibTrans" presStyleLbl="sibTrans2D1" presStyleIdx="2" presStyleCnt="3" custFlipVert="1" custScaleY="216782"/>
      <dgm:spPr/>
      <dgm:t>
        <a:bodyPr/>
        <a:lstStyle/>
        <a:p>
          <a:endParaRPr lang="en-US"/>
        </a:p>
      </dgm:t>
    </dgm:pt>
    <dgm:pt modelId="{C46EF168-D855-472A-8DFC-010227EDF8DE}" type="pres">
      <dgm:prSet presAssocID="{76922BEB-6170-40EA-BDA8-DA781AE1A789}" presName="child" presStyleLbl="alignAccFollowNode1" presStyleIdx="2" presStyleCnt="3" custScaleX="309861" custScaleY="166113" custLinFactY="53187" custLinFactNeighborX="-5705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8C0E1CE-2A09-4EB8-869C-464F6081FE0C}" type="presOf" srcId="{1F9A584A-FF03-4446-A6B7-6F35A1E9AEA1}" destId="{9EF07147-9F72-4A9C-9DDB-EC30AA7E6E51}" srcOrd="0" destOrd="0" presId="urn:microsoft.com/office/officeart/2005/8/layout/lProcess1"/>
    <dgm:cxn modelId="{C6811B61-0259-48ED-A3ED-D6497F1344E1}" type="presOf" srcId="{8532AF07-9A32-4BD6-BC0F-5F7DE8A08068}" destId="{453ED329-A418-4D79-B581-0625EFBDA63F}" srcOrd="0" destOrd="0" presId="urn:microsoft.com/office/officeart/2005/8/layout/lProcess1"/>
    <dgm:cxn modelId="{88CD3DBB-4A87-40FA-8A2F-86278E700F12}" srcId="{739AF03B-F9B6-4C5B-B9A7-FC9037CD0231}" destId="{9FB03F3F-F448-4C8C-975D-BD3D5A3E6EFE}" srcOrd="0" destOrd="0" parTransId="{D4285E66-6D38-4BB1-AF99-9FA62D1BAE29}" sibTransId="{964A7F8C-D41C-4C06-9CD2-4547802BF96F}"/>
    <dgm:cxn modelId="{485E92D2-5FCE-412F-A63A-A214639B00D8}" type="presOf" srcId="{6C27EDFE-40CE-4B91-BD47-45178313D8FF}" destId="{6DDE0047-F87D-45D4-8B31-AF0F4BBA4A49}" srcOrd="0" destOrd="0" presId="urn:microsoft.com/office/officeart/2005/8/layout/lProcess1"/>
    <dgm:cxn modelId="{4E7ABEC1-7343-4ED0-9519-C536B1EA9AC1}" type="presOf" srcId="{BF1D9992-5023-442B-AD5B-822FDDDEFBD4}" destId="{F6A77AFC-3C89-43BD-9906-8FB469A14692}" srcOrd="0" destOrd="0" presId="urn:microsoft.com/office/officeart/2005/8/layout/lProcess1"/>
    <dgm:cxn modelId="{90DEE5E5-7811-48F8-A495-35E94CCB8B9D}" type="presOf" srcId="{6ED5FEDC-658E-419C-94B2-691CA80DE07F}" destId="{83595742-DE2E-47F2-9683-E20C2E9C987C}" srcOrd="0" destOrd="0" presId="urn:microsoft.com/office/officeart/2005/8/layout/lProcess1"/>
    <dgm:cxn modelId="{A87AB6D3-0386-4DBE-969C-6ECE2A5EEE6F}" srcId="{6C27EDFE-40CE-4B91-BD47-45178313D8FF}" destId="{76922BEB-6170-40EA-BDA8-DA781AE1A789}" srcOrd="1" destOrd="0" parTransId="{B8B4284E-63B5-4E15-B958-B18E6E6DA368}" sibTransId="{A45FA06C-5CCA-43F4-828F-0C447687C85B}"/>
    <dgm:cxn modelId="{B77E8C3C-719D-468D-A09E-9F36E2FB3982}" srcId="{739AF03B-F9B6-4C5B-B9A7-FC9037CD0231}" destId="{6C27EDFE-40CE-4B91-BD47-45178313D8FF}" srcOrd="1" destOrd="0" parTransId="{CA3CB8C6-8FB5-4FDC-9F8F-ABDCB53AFC32}" sibTransId="{EFA21C7E-2891-4F4B-AB46-6D150F592252}"/>
    <dgm:cxn modelId="{C0AD0BA0-A550-4033-BE07-FD7318E6BA81}" type="presOf" srcId="{739AF03B-F9B6-4C5B-B9A7-FC9037CD0231}" destId="{57596858-5028-4C89-992C-FA320F824650}" srcOrd="0" destOrd="0" presId="urn:microsoft.com/office/officeart/2005/8/layout/lProcess1"/>
    <dgm:cxn modelId="{1E7CF80A-ADBC-493B-BFB8-AA0C643A8B2F}" type="presOf" srcId="{6F5BC8D3-4DCD-4940-ABDF-B257DEEA4F67}" destId="{AC7CBD87-1944-48DD-A1A4-3C0E07329DF6}" srcOrd="0" destOrd="0" presId="urn:microsoft.com/office/officeart/2005/8/layout/lProcess1"/>
    <dgm:cxn modelId="{93857E1A-EBA0-43E8-83B2-D2731DA99F2E}" type="presOf" srcId="{76922BEB-6170-40EA-BDA8-DA781AE1A789}" destId="{C46EF168-D855-472A-8DFC-010227EDF8DE}" srcOrd="0" destOrd="0" presId="urn:microsoft.com/office/officeart/2005/8/layout/lProcess1"/>
    <dgm:cxn modelId="{DD53F4C7-25A6-4194-98BD-31D457AAA88F}" srcId="{6C27EDFE-40CE-4B91-BD47-45178313D8FF}" destId="{1F9A584A-FF03-4446-A6B7-6F35A1E9AEA1}" srcOrd="0" destOrd="0" parTransId="{8532AF07-9A32-4BD6-BC0F-5F7DE8A08068}" sibTransId="{6ED5FEDC-658E-419C-94B2-691CA80DE07F}"/>
    <dgm:cxn modelId="{234D1BC5-C60E-4B0F-BC58-831FF806601A}" type="presOf" srcId="{9FB03F3F-F448-4C8C-975D-BD3D5A3E6EFE}" destId="{B0A16F7D-0F1F-46BC-967D-AE4F48ABE601}" srcOrd="0" destOrd="0" presId="urn:microsoft.com/office/officeart/2005/8/layout/lProcess1"/>
    <dgm:cxn modelId="{E399DF90-8A33-4E84-B77B-CFDA6B3C4096}" srcId="{9FB03F3F-F448-4C8C-975D-BD3D5A3E6EFE}" destId="{BF1D9992-5023-442B-AD5B-822FDDDEFBD4}" srcOrd="0" destOrd="0" parTransId="{6F5BC8D3-4DCD-4940-ABDF-B257DEEA4F67}" sibTransId="{8311BE93-525F-4802-B968-F426C6D71404}"/>
    <dgm:cxn modelId="{9F19CA8E-B80A-43AC-A4EE-5BEFE7E2E222}" type="presParOf" srcId="{57596858-5028-4C89-992C-FA320F824650}" destId="{B601EC0B-AB2F-4C17-AF40-014580CFF566}" srcOrd="0" destOrd="0" presId="urn:microsoft.com/office/officeart/2005/8/layout/lProcess1"/>
    <dgm:cxn modelId="{1A2F30B5-46E3-4D61-ACCB-D8FF52C20D47}" type="presParOf" srcId="{B601EC0B-AB2F-4C17-AF40-014580CFF566}" destId="{B0A16F7D-0F1F-46BC-967D-AE4F48ABE601}" srcOrd="0" destOrd="0" presId="urn:microsoft.com/office/officeart/2005/8/layout/lProcess1"/>
    <dgm:cxn modelId="{009D807D-0F7A-4B7D-B4D4-844E370CA11A}" type="presParOf" srcId="{B601EC0B-AB2F-4C17-AF40-014580CFF566}" destId="{AC7CBD87-1944-48DD-A1A4-3C0E07329DF6}" srcOrd="1" destOrd="0" presId="urn:microsoft.com/office/officeart/2005/8/layout/lProcess1"/>
    <dgm:cxn modelId="{76C485AC-F997-484C-B52D-1E4626791C96}" type="presParOf" srcId="{B601EC0B-AB2F-4C17-AF40-014580CFF566}" destId="{F6A77AFC-3C89-43BD-9906-8FB469A14692}" srcOrd="2" destOrd="0" presId="urn:microsoft.com/office/officeart/2005/8/layout/lProcess1"/>
    <dgm:cxn modelId="{CE6AA99B-0DE2-4346-BF57-60ABDA5270AF}" type="presParOf" srcId="{57596858-5028-4C89-992C-FA320F824650}" destId="{89CBD676-E394-47D7-902D-65900D813CFA}" srcOrd="1" destOrd="0" presId="urn:microsoft.com/office/officeart/2005/8/layout/lProcess1"/>
    <dgm:cxn modelId="{0C45CD9C-256F-4B05-B350-2AF61A719DEF}" type="presParOf" srcId="{57596858-5028-4C89-992C-FA320F824650}" destId="{68925E43-CA77-4E43-9974-1C7198377E6E}" srcOrd="2" destOrd="0" presId="urn:microsoft.com/office/officeart/2005/8/layout/lProcess1"/>
    <dgm:cxn modelId="{7D4409C6-F9F1-434A-B2C9-2088597BA1E4}" type="presParOf" srcId="{68925E43-CA77-4E43-9974-1C7198377E6E}" destId="{6DDE0047-F87D-45D4-8B31-AF0F4BBA4A49}" srcOrd="0" destOrd="0" presId="urn:microsoft.com/office/officeart/2005/8/layout/lProcess1"/>
    <dgm:cxn modelId="{44954265-0084-4302-B1A6-553B23256935}" type="presParOf" srcId="{68925E43-CA77-4E43-9974-1C7198377E6E}" destId="{453ED329-A418-4D79-B581-0625EFBDA63F}" srcOrd="1" destOrd="0" presId="urn:microsoft.com/office/officeart/2005/8/layout/lProcess1"/>
    <dgm:cxn modelId="{C354C291-0807-429B-A556-4B1C5B845AB9}" type="presParOf" srcId="{68925E43-CA77-4E43-9974-1C7198377E6E}" destId="{9EF07147-9F72-4A9C-9DDB-EC30AA7E6E51}" srcOrd="2" destOrd="0" presId="urn:microsoft.com/office/officeart/2005/8/layout/lProcess1"/>
    <dgm:cxn modelId="{531FCA5E-1349-41A7-8845-C4E1BB3FC759}" type="presParOf" srcId="{68925E43-CA77-4E43-9974-1C7198377E6E}" destId="{83595742-DE2E-47F2-9683-E20C2E9C987C}" srcOrd="3" destOrd="0" presId="urn:microsoft.com/office/officeart/2005/8/layout/lProcess1"/>
    <dgm:cxn modelId="{8AF892B7-1419-42B8-A0C1-3A6565FE2EA7}" type="presParOf" srcId="{68925E43-CA77-4E43-9974-1C7198377E6E}" destId="{C46EF168-D855-472A-8DFC-010227EDF8DE}" srcOrd="4" destOrd="0" presId="urn:microsoft.com/office/officeart/2005/8/layout/lProcess1"/>
  </dgm:cxnLst>
  <dgm:bg/>
  <dgm:whole>
    <a:ln>
      <a:solidFill>
        <a:schemeClr val="bg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A16F7D-0F1F-46BC-967D-AE4F48ABE601}">
      <dsp:nvSpPr>
        <dsp:cNvPr id="0" name=""/>
        <dsp:cNvSpPr/>
      </dsp:nvSpPr>
      <dsp:spPr>
        <a:xfrm>
          <a:off x="798502" y="469660"/>
          <a:ext cx="2795574" cy="698893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 RDNG 80</a:t>
          </a:r>
          <a:br>
            <a:rPr lang="en-US" sz="2400" kern="1200" dirty="0" smtClean="0"/>
          </a:br>
          <a:r>
            <a:rPr lang="en-US" sz="2400" kern="1200" dirty="0" smtClean="0"/>
            <a:t>4 credits</a:t>
          </a:r>
          <a:endParaRPr lang="en-US" sz="2400" kern="1200" dirty="0"/>
        </a:p>
      </dsp:txBody>
      <dsp:txXfrm>
        <a:off x="818972" y="490130"/>
        <a:ext cx="2754634" cy="657953"/>
      </dsp:txXfrm>
    </dsp:sp>
    <dsp:sp modelId="{AC7CBD87-1944-48DD-A1A4-3C0E07329DF6}">
      <dsp:nvSpPr>
        <dsp:cNvPr id="0" name=""/>
        <dsp:cNvSpPr/>
      </dsp:nvSpPr>
      <dsp:spPr>
        <a:xfrm rot="5371429">
          <a:off x="2119627" y="1269219"/>
          <a:ext cx="161824" cy="122306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A77AFC-3C89-43BD-9906-8FB469A14692}">
      <dsp:nvSpPr>
        <dsp:cNvPr id="0" name=""/>
        <dsp:cNvSpPr/>
      </dsp:nvSpPr>
      <dsp:spPr>
        <a:xfrm>
          <a:off x="805757" y="1492191"/>
          <a:ext cx="2798062" cy="698893"/>
        </a:xfrm>
        <a:prstGeom prst="roundRect">
          <a:avLst>
            <a:gd name="adj" fmla="val 10000"/>
          </a:avLst>
        </a:prstGeom>
        <a:solidFill>
          <a:schemeClr val="bg2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RDNG 90</a:t>
          </a:r>
          <a:br>
            <a:rPr lang="en-US" sz="2400" kern="1200" dirty="0" smtClean="0"/>
          </a:br>
          <a:r>
            <a:rPr lang="en-US" sz="2400" kern="1200" dirty="0" smtClean="0"/>
            <a:t>4 credits</a:t>
          </a:r>
          <a:endParaRPr lang="en-US" sz="2400" kern="1200" dirty="0"/>
        </a:p>
      </dsp:txBody>
      <dsp:txXfrm>
        <a:off x="826227" y="1512661"/>
        <a:ext cx="2757122" cy="657953"/>
      </dsp:txXfrm>
    </dsp:sp>
    <dsp:sp modelId="{6DDE0047-F87D-45D4-8B31-AF0F4BBA4A49}">
      <dsp:nvSpPr>
        <dsp:cNvPr id="0" name=""/>
        <dsp:cNvSpPr/>
      </dsp:nvSpPr>
      <dsp:spPr>
        <a:xfrm>
          <a:off x="6581177" y="491428"/>
          <a:ext cx="2795574" cy="698893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ENGL 80</a:t>
          </a:r>
          <a:br>
            <a:rPr lang="en-US" sz="2400" kern="1200" dirty="0" smtClean="0"/>
          </a:br>
          <a:r>
            <a:rPr lang="en-US" sz="2400" kern="1200" dirty="0" smtClean="0"/>
            <a:t>4 credits</a:t>
          </a:r>
          <a:endParaRPr lang="en-US" sz="2400" kern="1200" dirty="0"/>
        </a:p>
      </dsp:txBody>
      <dsp:txXfrm>
        <a:off x="6601647" y="511898"/>
        <a:ext cx="2754634" cy="657953"/>
      </dsp:txXfrm>
    </dsp:sp>
    <dsp:sp modelId="{453ED329-A418-4D79-B581-0625EFBDA63F}">
      <dsp:nvSpPr>
        <dsp:cNvPr id="0" name=""/>
        <dsp:cNvSpPr/>
      </dsp:nvSpPr>
      <dsp:spPr>
        <a:xfrm rot="5267722">
          <a:off x="7924737" y="1275702"/>
          <a:ext cx="146641" cy="122306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F07147-9F72-4A9C-9DDB-EC30AA7E6E51}">
      <dsp:nvSpPr>
        <dsp:cNvPr id="0" name=""/>
        <dsp:cNvSpPr/>
      </dsp:nvSpPr>
      <dsp:spPr>
        <a:xfrm>
          <a:off x="6619364" y="1483388"/>
          <a:ext cx="2795574" cy="698893"/>
        </a:xfrm>
        <a:prstGeom prst="roundRect">
          <a:avLst>
            <a:gd name="adj" fmla="val 10000"/>
          </a:avLst>
        </a:prstGeom>
        <a:solidFill>
          <a:schemeClr val="bg2">
            <a:lumMod val="60000"/>
            <a:lumOff val="40000"/>
            <a:alpha val="90000"/>
          </a:schemeClr>
        </a:solidFill>
        <a:ln w="12700" cap="flat" cmpd="sng" algn="ctr">
          <a:solidFill>
            <a:schemeClr val="tx1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ENGL 90</a:t>
          </a:r>
          <a:br>
            <a:rPr lang="en-US" sz="2400" kern="1200" dirty="0" smtClean="0"/>
          </a:br>
          <a:r>
            <a:rPr lang="en-US" sz="2400" kern="1200" dirty="0" smtClean="0"/>
            <a:t>4 credits</a:t>
          </a:r>
        </a:p>
      </dsp:txBody>
      <dsp:txXfrm>
        <a:off x="6639834" y="1503858"/>
        <a:ext cx="2754634" cy="657953"/>
      </dsp:txXfrm>
    </dsp:sp>
    <dsp:sp modelId="{83595742-DE2E-47F2-9683-E20C2E9C987C}">
      <dsp:nvSpPr>
        <dsp:cNvPr id="0" name=""/>
        <dsp:cNvSpPr/>
      </dsp:nvSpPr>
      <dsp:spPr>
        <a:xfrm rot="12246852" flipV="1">
          <a:off x="6094235" y="2306754"/>
          <a:ext cx="1135987" cy="265138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6EF168-D855-472A-8DFC-010227EDF8DE}">
      <dsp:nvSpPr>
        <dsp:cNvPr id="0" name=""/>
        <dsp:cNvSpPr/>
      </dsp:nvSpPr>
      <dsp:spPr>
        <a:xfrm>
          <a:off x="1598917" y="2696366"/>
          <a:ext cx="6860592" cy="947853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Comp I</a:t>
          </a:r>
          <a:br>
            <a:rPr lang="en-US" sz="2900" kern="1200" dirty="0" smtClean="0"/>
          </a:br>
          <a:r>
            <a:rPr lang="en-US" sz="1800" kern="1200" dirty="0" smtClean="0"/>
            <a:t>4 credits</a:t>
          </a:r>
        </a:p>
      </dsp:txBody>
      <dsp:txXfrm>
        <a:off x="1626679" y="2724128"/>
        <a:ext cx="6805068" cy="8923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A16F7D-0F1F-46BC-967D-AE4F48ABE601}">
      <dsp:nvSpPr>
        <dsp:cNvPr id="0" name=""/>
        <dsp:cNvSpPr/>
      </dsp:nvSpPr>
      <dsp:spPr>
        <a:xfrm>
          <a:off x="299461" y="974586"/>
          <a:ext cx="1121379" cy="465689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RDNG 80</a:t>
          </a:r>
          <a:endParaRPr lang="en-US" sz="1800" kern="1200" dirty="0"/>
        </a:p>
      </dsp:txBody>
      <dsp:txXfrm>
        <a:off x="313101" y="988226"/>
        <a:ext cx="1094099" cy="438409"/>
      </dsp:txXfrm>
    </dsp:sp>
    <dsp:sp modelId="{AC7CBD87-1944-48DD-A1A4-3C0E07329DF6}">
      <dsp:nvSpPr>
        <dsp:cNvPr id="0" name=""/>
        <dsp:cNvSpPr/>
      </dsp:nvSpPr>
      <dsp:spPr>
        <a:xfrm rot="5265519">
          <a:off x="841339" y="1476289"/>
          <a:ext cx="60589" cy="49060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A77AFC-3C89-43BD-9906-8FB469A14692}">
      <dsp:nvSpPr>
        <dsp:cNvPr id="0" name=""/>
        <dsp:cNvSpPr/>
      </dsp:nvSpPr>
      <dsp:spPr>
        <a:xfrm>
          <a:off x="321928" y="1561362"/>
          <a:ext cx="1122377" cy="465689"/>
        </a:xfrm>
        <a:prstGeom prst="roundRect">
          <a:avLst>
            <a:gd name="adj" fmla="val 10000"/>
          </a:avLst>
        </a:prstGeom>
        <a:solidFill>
          <a:schemeClr val="bg2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RDNG 90</a:t>
          </a:r>
          <a:endParaRPr lang="en-US" sz="1800" kern="1200" dirty="0"/>
        </a:p>
      </dsp:txBody>
      <dsp:txXfrm>
        <a:off x="335568" y="1575002"/>
        <a:ext cx="1095097" cy="438409"/>
      </dsp:txXfrm>
    </dsp:sp>
    <dsp:sp modelId="{6DDE0047-F87D-45D4-8B31-AF0F4BBA4A49}">
      <dsp:nvSpPr>
        <dsp:cNvPr id="0" name=""/>
        <dsp:cNvSpPr/>
      </dsp:nvSpPr>
      <dsp:spPr>
        <a:xfrm>
          <a:off x="2999979" y="974585"/>
          <a:ext cx="1121379" cy="465689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ENGL 80</a:t>
          </a:r>
          <a:endParaRPr lang="en-US" sz="1800" kern="1200" dirty="0"/>
        </a:p>
      </dsp:txBody>
      <dsp:txXfrm>
        <a:off x="3013619" y="988225"/>
        <a:ext cx="1094099" cy="438409"/>
      </dsp:txXfrm>
    </dsp:sp>
    <dsp:sp modelId="{453ED329-A418-4D79-B581-0625EFBDA63F}">
      <dsp:nvSpPr>
        <dsp:cNvPr id="0" name=""/>
        <dsp:cNvSpPr/>
      </dsp:nvSpPr>
      <dsp:spPr>
        <a:xfrm rot="5309734">
          <a:off x="3538929" y="1474523"/>
          <a:ext cx="58798" cy="49060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F07147-9F72-4A9C-9DDB-EC30AA7E6E51}">
      <dsp:nvSpPr>
        <dsp:cNvPr id="0" name=""/>
        <dsp:cNvSpPr/>
      </dsp:nvSpPr>
      <dsp:spPr>
        <a:xfrm>
          <a:off x="3015297" y="1557831"/>
          <a:ext cx="1121379" cy="465689"/>
        </a:xfrm>
        <a:prstGeom prst="roundRect">
          <a:avLst>
            <a:gd name="adj" fmla="val 10000"/>
          </a:avLst>
        </a:prstGeom>
        <a:solidFill>
          <a:schemeClr val="bg2">
            <a:lumMod val="60000"/>
            <a:lumOff val="40000"/>
            <a:alpha val="90000"/>
          </a:schemeClr>
        </a:solidFill>
        <a:ln w="12700" cap="flat" cmpd="sng" algn="ctr">
          <a:solidFill>
            <a:schemeClr val="tx1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ENGL 90</a:t>
          </a:r>
          <a:endParaRPr lang="en-US" sz="1800" kern="1200" dirty="0"/>
        </a:p>
      </dsp:txBody>
      <dsp:txXfrm>
        <a:off x="3028937" y="1571471"/>
        <a:ext cx="1094099" cy="438409"/>
      </dsp:txXfrm>
    </dsp:sp>
    <dsp:sp modelId="{83595742-DE2E-47F2-9683-E20C2E9C987C}">
      <dsp:nvSpPr>
        <dsp:cNvPr id="0" name=""/>
        <dsp:cNvSpPr/>
      </dsp:nvSpPr>
      <dsp:spPr>
        <a:xfrm rot="12746089" flipV="1">
          <a:off x="2725226" y="2118354"/>
          <a:ext cx="502868" cy="106354"/>
        </a:xfrm>
        <a:prstGeom prst="rightArrow">
          <a:avLst>
            <a:gd name="adj1" fmla="val 667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6EF168-D855-472A-8DFC-010227EDF8DE}">
      <dsp:nvSpPr>
        <dsp:cNvPr id="0" name=""/>
        <dsp:cNvSpPr/>
      </dsp:nvSpPr>
      <dsp:spPr>
        <a:xfrm>
          <a:off x="639974" y="2319542"/>
          <a:ext cx="3474718" cy="465689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Comp I</a:t>
          </a:r>
          <a:endParaRPr lang="en-US" sz="1800" kern="1200" dirty="0"/>
        </a:p>
      </dsp:txBody>
      <dsp:txXfrm>
        <a:off x="653614" y="2333182"/>
        <a:ext cx="3447438" cy="4384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6E24ED9-85F8-4857-8A7E-79417F4F7021}" type="datetimeFigureOut">
              <a:rPr lang="en-US" smtClean="0"/>
              <a:t>09/27/2018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1B44FBB-7A9E-4115-824C-E2F19D18AF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65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flip="none" rotWithShape="1">
          <a:gsLst>
            <a:gs pos="0">
              <a:srgbClr val="B1DDFF"/>
            </a:gs>
            <a:gs pos="100000">
              <a:srgbClr val="B1DDFF">
                <a:lumMod val="64000"/>
                <a:lumOff val="36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12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368300" ty="20320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C</a:t>
            </a:r>
          </a:p>
        </p:txBody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87DE6118-2437-4B30-8E3C-4D2BE6020583}" type="datetimeFigureOut">
              <a:rPr lang="en-US" smtClean="0"/>
              <a:pPr/>
              <a:t>09/27/2018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5461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09/27/2018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303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09/27/2018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294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09/27/2018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163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gradFill flip="none" rotWithShape="1">
          <a:gsLst>
            <a:gs pos="0">
              <a:schemeClr val="bg2">
                <a:tint val="80000"/>
                <a:shade val="100000"/>
                <a:satMod val="300000"/>
              </a:schemeClr>
            </a:gs>
            <a:gs pos="100000">
              <a:srgbClr val="B1DDFF">
                <a:lumMod val="64000"/>
                <a:lumOff val="36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12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68300" ty="20320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C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bg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7DE6118-2437-4B30-8E3C-4D2BE6020583}" type="datetimeFigureOut">
              <a:rPr lang="en-US" smtClean="0"/>
              <a:pPr/>
              <a:t>09/27/2018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9388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09/27/2018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469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09/27/2018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6859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09/27/2018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451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09/27/2018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024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09/27/2018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747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rgbClr val="969696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ffectLst>
                  <a:outerShdw blurRad="12700" dist="381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87DE6118-2437-4B30-8E3C-4D2BE6020583}" type="datetimeFigureOut">
              <a:rPr lang="en-US" smtClean="0"/>
              <a:pPr/>
              <a:t>09/27/2018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 lang="en-US" sz="1000" kern="12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12700" dist="381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388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09/27/2018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14667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11444353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Academic Literacy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Century College</a:t>
            </a:r>
          </a:p>
          <a:p>
            <a:r>
              <a:rPr lang="en-US" dirty="0" smtClean="0"/>
              <a:t>Stacey Wollschlager and Jodi Elliott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97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Notes on Student Placement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US" dirty="0" smtClean="0"/>
              <a:t>Reading </a:t>
            </a:r>
            <a:r>
              <a:rPr lang="en-US" dirty="0"/>
              <a:t>Score </a:t>
            </a:r>
            <a:r>
              <a:rPr lang="en-US" b="1" dirty="0"/>
              <a:t>determines placement</a:t>
            </a:r>
            <a:r>
              <a:rPr lang="en-US" dirty="0"/>
              <a:t> for English.</a:t>
            </a:r>
            <a:endParaRPr lang="en-US" sz="1600" dirty="0"/>
          </a:p>
          <a:p>
            <a:pPr lvl="0"/>
            <a:r>
              <a:rPr lang="en-US" dirty="0"/>
              <a:t>ACCUPLACER scores in Reading are </a:t>
            </a:r>
            <a:r>
              <a:rPr lang="en-US" b="1" dirty="0"/>
              <a:t>valid indefinitely</a:t>
            </a:r>
            <a:r>
              <a:rPr lang="en-US" dirty="0"/>
              <a:t>. </a:t>
            </a:r>
            <a:endParaRPr lang="en-US" sz="1600" dirty="0"/>
          </a:p>
          <a:p>
            <a:pPr lvl="0"/>
            <a:r>
              <a:rPr lang="en-US" dirty="0"/>
              <a:t>Students in Excellent Reading RDNG 0930 and Academic Literacy RDNG 0940 are </a:t>
            </a:r>
            <a:r>
              <a:rPr lang="en-US" b="1" dirty="0"/>
              <a:t>co-requisite courses</a:t>
            </a:r>
            <a:r>
              <a:rPr lang="en-US" dirty="0"/>
              <a:t> and will have same section numbers. Academic Literacy 0940 combines both RDNG and ENGL curriculum.</a:t>
            </a:r>
            <a:endParaRPr lang="en-US" sz="1600" dirty="0"/>
          </a:p>
          <a:p>
            <a:pPr lvl="0"/>
            <a:r>
              <a:rPr lang="en-US" dirty="0"/>
              <a:t>Students in Express English: ENGL 0950 and ENGL 1020 (Composition 1) and are </a:t>
            </a:r>
            <a:r>
              <a:rPr lang="en-US" b="1" dirty="0"/>
              <a:t>co-requisite courses</a:t>
            </a:r>
            <a:r>
              <a:rPr lang="en-US" dirty="0"/>
              <a:t>.  </a:t>
            </a:r>
            <a:endParaRPr lang="en-US" sz="1600" dirty="0"/>
          </a:p>
          <a:p>
            <a:pPr lvl="0"/>
            <a:r>
              <a:rPr lang="en-US" dirty="0"/>
              <a:t>Composition 1:</a:t>
            </a:r>
            <a:r>
              <a:rPr lang="en-US" b="1" dirty="0"/>
              <a:t> ENGL 1020 and ENGL 1021 are the same course curriculum and cross-referenced behind the scenes</a:t>
            </a:r>
            <a:r>
              <a:rPr lang="en-US" dirty="0"/>
              <a:t>.</a:t>
            </a:r>
            <a:endParaRPr lang="en-US" sz="1600" dirty="0"/>
          </a:p>
          <a:p>
            <a:pPr lvl="0"/>
            <a:r>
              <a:rPr lang="en-US" dirty="0"/>
              <a:t>All students in in Reading 0950, Express English or Excellent Reading/Academic Literacy 0930/0940 </a:t>
            </a:r>
            <a:r>
              <a:rPr lang="en-US" b="1" dirty="0"/>
              <a:t>need to take</a:t>
            </a:r>
            <a:r>
              <a:rPr lang="en-US" dirty="0"/>
              <a:t> </a:t>
            </a:r>
            <a:r>
              <a:rPr lang="en-US" b="1" dirty="0"/>
              <a:t>College Success Strategies course STSC 1021, as well as AA degree seeking students.</a:t>
            </a:r>
            <a:endParaRPr lang="en-US" sz="1600" dirty="0"/>
          </a:p>
          <a:p>
            <a:pPr lvl="1"/>
            <a:r>
              <a:rPr lang="en-US" dirty="0"/>
              <a:t>STSC 1021 is no longer a concurrent course with reading, students can now take any section. However, if a student is in 930/940, the same STSC 1021 section number fits either before or after the RDNG courses for scheduling purposes.</a:t>
            </a:r>
            <a:endParaRPr lang="en-US" sz="1400" dirty="0"/>
          </a:p>
          <a:p>
            <a:pPr lvl="0"/>
            <a:r>
              <a:rPr lang="en-US" dirty="0"/>
              <a:t>For students who need to take a slower track, there will be a section of ENGL 0090 and RDNG 0950 offered for students who can only take less than 5-6 credits.  They would also need to take STSC 1021 if it is their first semester.</a:t>
            </a:r>
            <a:endParaRPr lang="en-US" sz="1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033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642595"/>
            <a:ext cx="10058400" cy="539244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9600" b="1" dirty="0" smtClean="0"/>
          </a:p>
          <a:p>
            <a:pPr marL="0" indent="0" algn="ctr">
              <a:buNone/>
            </a:pPr>
            <a:r>
              <a:rPr lang="en-US" sz="9600" b="1" dirty="0" smtClean="0"/>
              <a:t>WHAT?</a:t>
            </a:r>
            <a:endParaRPr lang="en-US" sz="9600" b="1" dirty="0"/>
          </a:p>
        </p:txBody>
      </p:sp>
    </p:spTree>
    <p:extLst>
      <p:ext uri="{BB962C8B-B14F-4D97-AF65-F5344CB8AC3E}">
        <p14:creationId xmlns:p14="http://schemas.microsoft.com/office/powerpoint/2010/main" val="49320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Academic Literacy Outcomes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710267"/>
            <a:ext cx="9601200" cy="5012265"/>
          </a:xfrm>
        </p:spPr>
        <p:txBody>
          <a:bodyPr>
            <a:normAutofit/>
          </a:bodyPr>
          <a:lstStyle/>
          <a:p>
            <a:r>
              <a:rPr lang="en-US" dirty="0" smtClean="0"/>
              <a:t>At least ten text-processing assignments</a:t>
            </a:r>
          </a:p>
          <a:p>
            <a:r>
              <a:rPr lang="en-US" dirty="0" smtClean="0"/>
              <a:t>At least ten vocabulary assignments or quizzes</a:t>
            </a:r>
          </a:p>
          <a:p>
            <a:r>
              <a:rPr lang="en-US" dirty="0" smtClean="0"/>
              <a:t>At least one in-class or timed writing assignment</a:t>
            </a:r>
          </a:p>
          <a:p>
            <a:r>
              <a:rPr lang="en-US" dirty="0" smtClean="0"/>
              <a:t>2-4 essays that make a convincing argument and demonstrate critical analysis of academic texts</a:t>
            </a:r>
          </a:p>
          <a:p>
            <a:r>
              <a:rPr lang="en-US" dirty="0" smtClean="0"/>
              <a:t>At least one researched-based project requiring the synthesis of sources</a:t>
            </a:r>
          </a:p>
          <a:p>
            <a:r>
              <a:rPr lang="en-US" dirty="0" smtClean="0"/>
              <a:t>A common, end-of-semester portfolio assessment which will include:</a:t>
            </a:r>
          </a:p>
          <a:p>
            <a:pPr lvl="1"/>
            <a:r>
              <a:rPr lang="en-US" dirty="0" smtClean="0"/>
              <a:t>2 previously submitted text-processing, revised as necessary</a:t>
            </a:r>
          </a:p>
          <a:p>
            <a:pPr lvl="1"/>
            <a:r>
              <a:rPr lang="en-US" dirty="0" smtClean="0"/>
              <a:t>2 previously submitted essay assignments, revised as necessary</a:t>
            </a:r>
          </a:p>
          <a:p>
            <a:pPr lvl="1"/>
            <a:r>
              <a:rPr lang="en-US" dirty="0" smtClean="0"/>
              <a:t>Final essay, based on readings from the semester</a:t>
            </a:r>
          </a:p>
          <a:p>
            <a:pPr lvl="1"/>
            <a:r>
              <a:rPr lang="en-US" dirty="0" smtClean="0"/>
              <a:t>Self-Reflection on course outcomes, using evidence from portfolio artifacts</a:t>
            </a:r>
          </a:p>
          <a:p>
            <a:pPr marL="530352" lvl="1" indent="0">
              <a:buNone/>
            </a:pPr>
            <a:r>
              <a:rPr lang="en-US" dirty="0" smtClean="0"/>
              <a:t>**Assignments 1-5 above can be combined</a:t>
            </a:r>
          </a:p>
        </p:txBody>
      </p:sp>
    </p:spTree>
    <p:extLst>
      <p:ext uri="{BB962C8B-B14F-4D97-AF65-F5344CB8AC3E}">
        <p14:creationId xmlns:p14="http://schemas.microsoft.com/office/powerpoint/2010/main" val="2505624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Did We Start?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591733"/>
            <a:ext cx="9601200" cy="4978400"/>
          </a:xfrm>
        </p:spPr>
        <p:txBody>
          <a:bodyPr>
            <a:normAutofit/>
          </a:bodyPr>
          <a:lstStyle/>
          <a:p>
            <a:r>
              <a:rPr lang="en-US" dirty="0"/>
              <a:t>Common </a:t>
            </a:r>
            <a:r>
              <a:rPr lang="en-US" dirty="0" smtClean="0"/>
              <a:t>Books</a:t>
            </a:r>
          </a:p>
          <a:p>
            <a:pPr lvl="1"/>
            <a:r>
              <a:rPr lang="en-US" dirty="0" smtClean="0"/>
              <a:t>Dear Martin and Write for College</a:t>
            </a:r>
            <a:endParaRPr lang="en-US" dirty="0"/>
          </a:p>
          <a:p>
            <a:r>
              <a:rPr lang="en-US" dirty="0" smtClean="0"/>
              <a:t>Shared D2L Page</a:t>
            </a:r>
          </a:p>
          <a:p>
            <a:r>
              <a:rPr lang="en-US" dirty="0" smtClean="0"/>
              <a:t>Variety of Readings</a:t>
            </a:r>
          </a:p>
          <a:p>
            <a:pPr lvl="1"/>
            <a:r>
              <a:rPr lang="en-US" dirty="0" smtClean="0"/>
              <a:t>Novel(s), Short stories, poetry, news articles, textbook chapters, videos, movies</a:t>
            </a:r>
          </a:p>
          <a:p>
            <a:pPr lvl="0"/>
            <a:r>
              <a:rPr lang="en-US" dirty="0" smtClean="0"/>
              <a:t>Vocabulary</a:t>
            </a:r>
          </a:p>
          <a:p>
            <a:pPr lvl="0"/>
            <a:r>
              <a:rPr lang="en-US" dirty="0" smtClean="0"/>
              <a:t>Text Processing</a:t>
            </a:r>
          </a:p>
          <a:p>
            <a:pPr lvl="0"/>
            <a:r>
              <a:rPr lang="en-US" dirty="0" smtClean="0"/>
              <a:t>Themes</a:t>
            </a:r>
            <a:endParaRPr lang="en-US" dirty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75516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591733"/>
            <a:ext cx="9601200" cy="49784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Acquiring Knowledge</a:t>
            </a:r>
          </a:p>
          <a:p>
            <a:pPr lvl="1"/>
            <a:r>
              <a:rPr lang="en-US" sz="2800" dirty="0" smtClean="0"/>
              <a:t>Start Here</a:t>
            </a:r>
          </a:p>
          <a:p>
            <a:pPr lvl="2"/>
            <a:r>
              <a:rPr lang="en-US" sz="2600" dirty="0" smtClean="0"/>
              <a:t>Making Connections, Active Reading: Reading as a Reader and Reading as a Writer, Summary Writing</a:t>
            </a:r>
          </a:p>
          <a:p>
            <a:pPr lvl="1"/>
            <a:r>
              <a:rPr lang="en-US" sz="2800" dirty="0" smtClean="0"/>
              <a:t>Handout</a:t>
            </a:r>
            <a:endParaRPr lang="en-US" sz="2600" dirty="0" smtClean="0"/>
          </a:p>
          <a:p>
            <a:r>
              <a:rPr lang="en-US" sz="2800" dirty="0" smtClean="0"/>
              <a:t>Harmony at Home</a:t>
            </a:r>
          </a:p>
          <a:p>
            <a:r>
              <a:rPr lang="en-US" sz="2800" dirty="0" smtClean="0"/>
              <a:t>Technology</a:t>
            </a:r>
          </a:p>
          <a:p>
            <a:r>
              <a:rPr lang="en-US" sz="2800" dirty="0" smtClean="0"/>
              <a:t>Race and Ethnicity</a:t>
            </a:r>
          </a:p>
        </p:txBody>
      </p:sp>
    </p:spTree>
    <p:extLst>
      <p:ext uri="{BB962C8B-B14F-4D97-AF65-F5344CB8AC3E}">
        <p14:creationId xmlns:p14="http://schemas.microsoft.com/office/powerpoint/2010/main" val="205063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522514"/>
            <a:ext cx="10058400" cy="5512526"/>
          </a:xfrm>
        </p:spPr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9600" dirty="0" smtClean="0"/>
              <a:t>THANK YOU</a:t>
            </a: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67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The Unintended Consequence of Remediation Policies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2743" y="2043585"/>
            <a:ext cx="10058400" cy="39319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dirty="0">
                <a:ea typeface="ＭＳ Ｐゴシック"/>
                <a:cs typeface="ＭＳ Ｐゴシック"/>
              </a:rPr>
              <a:t>The more levels of developmental courses a student must take, the less likely that student is to ever complete college English or Math. </a:t>
            </a:r>
          </a:p>
          <a:p>
            <a:pPr marL="822960" lvl="3" indent="0">
              <a:buNone/>
            </a:pPr>
            <a:endParaRPr lang="en-US" sz="1800" dirty="0" smtClean="0">
              <a:ea typeface="ＭＳ Ｐゴシック"/>
            </a:endParaRPr>
          </a:p>
          <a:p>
            <a:pPr marL="822960" lvl="3" indent="0">
              <a:buNone/>
            </a:pPr>
            <a:endParaRPr lang="en-US" sz="1800" dirty="0">
              <a:ea typeface="ＭＳ Ｐゴシック"/>
            </a:endParaRPr>
          </a:p>
          <a:p>
            <a:pPr marL="822960" lvl="3" indent="0">
              <a:buNone/>
            </a:pPr>
            <a:r>
              <a:rPr lang="en-US" sz="1800" dirty="0">
                <a:ea typeface="ＭＳ Ｐゴシック"/>
              </a:rPr>
              <a:t>	</a:t>
            </a:r>
            <a:endParaRPr lang="en-US" sz="1800" dirty="0" smtClean="0">
              <a:ea typeface="ＭＳ Ｐゴシック"/>
            </a:endParaRPr>
          </a:p>
          <a:p>
            <a:pPr marL="822960" lvl="3" indent="0">
              <a:buNone/>
            </a:pPr>
            <a:endParaRPr lang="en-US" sz="1800" dirty="0" smtClean="0">
              <a:ea typeface="ＭＳ Ｐゴシック"/>
            </a:endParaRPr>
          </a:p>
          <a:p>
            <a:pPr marL="822960" lvl="3" indent="0">
              <a:buNone/>
            </a:pPr>
            <a:r>
              <a:rPr lang="en-US" sz="1800" dirty="0" smtClean="0">
                <a:ea typeface="ＭＳ Ｐゴシック"/>
              </a:rPr>
              <a:t>Bailey</a:t>
            </a:r>
            <a:r>
              <a:rPr lang="en-US" sz="1800" dirty="0">
                <a:ea typeface="ＭＳ Ｐゴシック"/>
              </a:rPr>
              <a:t>, Thomas. (February 2009). Rethinking Developmental Education. </a:t>
            </a:r>
            <a:r>
              <a:rPr lang="en-US" sz="1800" i="1" dirty="0">
                <a:ea typeface="ＭＳ Ｐゴシック"/>
              </a:rPr>
              <a:t>CCRC Brief</a:t>
            </a:r>
            <a:r>
              <a:rPr lang="en-US" sz="1800" dirty="0">
                <a:ea typeface="ＭＳ Ｐゴシック"/>
              </a:rPr>
              <a:t>. Community College Research Center. Teachers College, Columbia University.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r">
              <a:buNone/>
            </a:pPr>
            <a:r>
              <a:rPr lang="en-US" dirty="0"/>
              <a:t>*</a:t>
            </a:r>
            <a:r>
              <a:rPr lang="en-US" sz="1200" i="1" dirty="0"/>
              <a:t>Slide from 2016 CADE pre-conference workshop, used with permission from Katie </a:t>
            </a:r>
            <a:r>
              <a:rPr lang="en-US" sz="1200" i="1" dirty="0" err="1"/>
              <a:t>Hern</a:t>
            </a:r>
            <a:endParaRPr lang="en-US" sz="1200" i="1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72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542" y="625929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English Express: Co-requisite Placement</a:t>
            </a:r>
            <a:endParaRPr lang="en-US" dirty="0"/>
          </a:p>
        </p:txBody>
      </p:sp>
      <p:pic>
        <p:nvPicPr>
          <p:cNvPr id="4" name="Content Placeholder 3" descr="2018 ENGL and RDNG Dev Ed Sequence.pd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89" b="343"/>
          <a:stretch/>
        </p:blipFill>
        <p:spPr>
          <a:xfrm>
            <a:off x="652251" y="1669138"/>
            <a:ext cx="11364572" cy="8812099"/>
          </a:xfrm>
        </p:spPr>
      </p:pic>
    </p:spTree>
    <p:extLst>
      <p:ext uri="{BB962C8B-B14F-4D97-AF65-F5344CB8AC3E}">
        <p14:creationId xmlns:p14="http://schemas.microsoft.com/office/powerpoint/2010/main" val="51602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Academic Literacy: Pre-requisite Placement</a:t>
            </a:r>
            <a:endParaRPr lang="en-US" dirty="0"/>
          </a:p>
        </p:txBody>
      </p:sp>
      <p:pic>
        <p:nvPicPr>
          <p:cNvPr id="5" name="Content Placeholder 3" descr="2018 ENGL and RDNG Dev Ed Sequence.pd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49" t="54328" r="1149" b="1859"/>
          <a:stretch/>
        </p:blipFill>
        <p:spPr>
          <a:xfrm>
            <a:off x="413714" y="2807974"/>
            <a:ext cx="11364572" cy="3847532"/>
          </a:xfrm>
        </p:spPr>
      </p:pic>
    </p:spTree>
    <p:extLst>
      <p:ext uri="{BB962C8B-B14F-4D97-AF65-F5344CB8AC3E}">
        <p14:creationId xmlns:p14="http://schemas.microsoft.com/office/powerpoint/2010/main" val="173905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642595"/>
            <a:ext cx="10058400" cy="539244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9600" b="1" dirty="0" smtClean="0"/>
          </a:p>
          <a:p>
            <a:pPr marL="0" indent="0" algn="ctr">
              <a:buNone/>
            </a:pPr>
            <a:r>
              <a:rPr lang="en-US" sz="9600" b="1" dirty="0" smtClean="0"/>
              <a:t>WHY?</a:t>
            </a:r>
            <a:endParaRPr lang="en-US" sz="9600" b="1" dirty="0"/>
          </a:p>
        </p:txBody>
      </p:sp>
    </p:spTree>
    <p:extLst>
      <p:ext uri="{BB962C8B-B14F-4D97-AF65-F5344CB8AC3E}">
        <p14:creationId xmlns:p14="http://schemas.microsoft.com/office/powerpoint/2010/main" val="260714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Previous Model – Prior to 2015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0699464"/>
              </p:ext>
            </p:extLst>
          </p:nvPr>
        </p:nvGraphicFramePr>
        <p:xfrm>
          <a:off x="1066800" y="2103438"/>
          <a:ext cx="10058400" cy="3932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Down Arrow 6"/>
          <p:cNvSpPr/>
          <p:nvPr/>
        </p:nvSpPr>
        <p:spPr>
          <a:xfrm>
            <a:off x="3020785" y="4457700"/>
            <a:ext cx="484632" cy="2743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8855528" y="4454434"/>
            <a:ext cx="484632" cy="2743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09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with this first model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 separate tracks, 4 exit points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Data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Every gap, transition between classes, represents a 20% reduction in population size.</a:t>
            </a:r>
          </a:p>
          <a:p>
            <a:r>
              <a:rPr lang="en-US" dirty="0" smtClean="0"/>
              <a:t>On average, every 100 students placed at the pre- pre- college level, only, 20 of them get through Comp I.</a:t>
            </a:r>
            <a:endParaRPr lang="en-US" dirty="0"/>
          </a:p>
        </p:txBody>
      </p:sp>
      <p:graphicFrame>
        <p:nvGraphicFramePr>
          <p:cNvPr id="7" name="Content Placeholder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35256445"/>
              </p:ext>
            </p:extLst>
          </p:nvPr>
        </p:nvGraphicFramePr>
        <p:xfrm>
          <a:off x="1069974" y="2714414"/>
          <a:ext cx="4754880" cy="35884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Down Arrow 13"/>
          <p:cNvSpPr/>
          <p:nvPr/>
        </p:nvSpPr>
        <p:spPr>
          <a:xfrm>
            <a:off x="1894114" y="4784271"/>
            <a:ext cx="182880" cy="1828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>
            <a:off x="4577443" y="4784271"/>
            <a:ext cx="182880" cy="1828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18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2015 through Spring 2018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25500" y="2433419"/>
            <a:ext cx="2635250" cy="64633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Excellent Read </a:t>
            </a:r>
          </a:p>
          <a:p>
            <a:pPr algn="ctr"/>
            <a:r>
              <a:rPr lang="en-US" dirty="0" smtClean="0"/>
              <a:t>5 credit hours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93750" y="3794382"/>
            <a:ext cx="2667000" cy="646331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Reading 950</a:t>
            </a:r>
          </a:p>
          <a:p>
            <a:pPr algn="ctr"/>
            <a:r>
              <a:rPr lang="en-US" dirty="0" smtClean="0"/>
              <a:t>3 credit hours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94249" y="2390775"/>
            <a:ext cx="2486025" cy="646331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Intro to Writing </a:t>
            </a:r>
          </a:p>
          <a:p>
            <a:pPr algn="ctr"/>
            <a:r>
              <a:rPr lang="en-US" dirty="0" smtClean="0"/>
              <a:t>4 credit hours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3626" y="4117548"/>
            <a:ext cx="6461124" cy="646331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 anchor="ctr" anchorCtr="0">
            <a:spAutoFit/>
          </a:bodyPr>
          <a:lstStyle/>
          <a:p>
            <a:pPr algn="ctr"/>
            <a:r>
              <a:rPr lang="en-US" dirty="0" smtClean="0"/>
              <a:t>English Express: Intro to Writing + Composition I</a:t>
            </a:r>
          </a:p>
          <a:p>
            <a:pPr algn="ctr"/>
            <a:r>
              <a:rPr lang="en-US" dirty="0" smtClean="0"/>
              <a:t>8 credit hours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51851" y="2367647"/>
            <a:ext cx="2889250" cy="646331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dirty="0" smtClean="0"/>
              <a:t>Composition I</a:t>
            </a:r>
          </a:p>
          <a:p>
            <a:pPr algn="ctr"/>
            <a:r>
              <a:rPr lang="en-US" dirty="0" smtClean="0"/>
              <a:t>4 credit hours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724025" y="3279774"/>
            <a:ext cx="577850" cy="369332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OR</a:t>
            </a:r>
            <a:endParaRPr lang="en-US" dirty="0"/>
          </a:p>
        </p:txBody>
      </p:sp>
      <p:sp>
        <p:nvSpPr>
          <p:cNvPr id="12" name="Right Arrow 11"/>
          <p:cNvSpPr/>
          <p:nvPr/>
        </p:nvSpPr>
        <p:spPr>
          <a:xfrm>
            <a:off x="7604125" y="2540000"/>
            <a:ext cx="523875" cy="30162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734050" y="3321049"/>
            <a:ext cx="577850" cy="369332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OR</a:t>
            </a:r>
            <a:endParaRPr lang="en-US" dirty="0"/>
          </a:p>
        </p:txBody>
      </p:sp>
      <p:sp>
        <p:nvSpPr>
          <p:cNvPr id="14" name="Plus 13"/>
          <p:cNvSpPr/>
          <p:nvPr/>
        </p:nvSpPr>
        <p:spPr>
          <a:xfrm>
            <a:off x="3667125" y="3127375"/>
            <a:ext cx="968375" cy="777875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039812" y="5609069"/>
            <a:ext cx="10544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Note: 2 separate tracks, 2 - 3 exit points still exist, credits reduced by 3-5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76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Model Fall 2018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46125" y="3524250"/>
            <a:ext cx="2635250" cy="9233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Academic Literacy</a:t>
            </a:r>
          </a:p>
          <a:p>
            <a:pPr algn="ctr"/>
            <a:r>
              <a:rPr lang="en-US" dirty="0" smtClean="0"/>
              <a:t>+ Excellent Read</a:t>
            </a:r>
          </a:p>
          <a:p>
            <a:pPr algn="ctr"/>
            <a:r>
              <a:rPr lang="en-US" dirty="0"/>
              <a:t>8</a:t>
            </a:r>
            <a:r>
              <a:rPr lang="en-US" dirty="0" smtClean="0"/>
              <a:t> credit hours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223000" y="4852174"/>
            <a:ext cx="4254499" cy="92333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 anchor="ctr" anchorCtr="0">
            <a:spAutoFit/>
          </a:bodyPr>
          <a:lstStyle/>
          <a:p>
            <a:pPr algn="ctr"/>
            <a:r>
              <a:rPr lang="en-US" dirty="0" smtClean="0"/>
              <a:t>English Express:</a:t>
            </a:r>
          </a:p>
          <a:p>
            <a:pPr algn="ctr"/>
            <a:r>
              <a:rPr lang="en-US" dirty="0" smtClean="0"/>
              <a:t> Intro to Writing + Composition I</a:t>
            </a:r>
          </a:p>
          <a:p>
            <a:pPr algn="ctr"/>
            <a:r>
              <a:rPr lang="en-US" dirty="0" smtClean="0"/>
              <a:t>8 credit hours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69175" y="2527300"/>
            <a:ext cx="2889250" cy="646331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dirty="0" smtClean="0"/>
              <a:t>Composition I</a:t>
            </a:r>
          </a:p>
          <a:p>
            <a:pPr algn="ctr"/>
            <a:r>
              <a:rPr lang="en-US" dirty="0" smtClean="0"/>
              <a:t>4 credit hours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541983" y="3755570"/>
            <a:ext cx="559867" cy="369332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OR</a:t>
            </a:r>
            <a:endParaRPr lang="en-US" dirty="0"/>
          </a:p>
        </p:txBody>
      </p:sp>
      <p:sp>
        <p:nvSpPr>
          <p:cNvPr id="15" name="Right Arrow 14"/>
          <p:cNvSpPr/>
          <p:nvPr/>
        </p:nvSpPr>
        <p:spPr>
          <a:xfrm rot="20867271">
            <a:off x="4202967" y="3199324"/>
            <a:ext cx="2700362" cy="39687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 rot="865746">
            <a:off x="4119121" y="4385181"/>
            <a:ext cx="1731258" cy="35776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71500" y="6139543"/>
            <a:ext cx="9686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Note: 1 track, 1 exit point, 4-8 credit reduction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99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642595"/>
            <a:ext cx="10058400" cy="539244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9600" b="1" dirty="0" smtClean="0"/>
          </a:p>
          <a:p>
            <a:pPr marL="0" indent="0" algn="ctr">
              <a:buNone/>
            </a:pPr>
            <a:r>
              <a:rPr lang="en-US" sz="9600" b="1" dirty="0" smtClean="0"/>
              <a:t>HOW?</a:t>
            </a:r>
            <a:endParaRPr lang="en-US" sz="9600" b="1" dirty="0"/>
          </a:p>
        </p:txBody>
      </p:sp>
    </p:spTree>
    <p:extLst>
      <p:ext uri="{BB962C8B-B14F-4D97-AF65-F5344CB8AC3E}">
        <p14:creationId xmlns:p14="http://schemas.microsoft.com/office/powerpoint/2010/main" val="92907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8613287"/>
              </p:ext>
            </p:extLst>
          </p:nvPr>
        </p:nvGraphicFramePr>
        <p:xfrm>
          <a:off x="3738918" y="609188"/>
          <a:ext cx="4104564" cy="57715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2282">
                  <a:extLst>
                    <a:ext uri="{9D8B030D-6E8A-4147-A177-3AD203B41FA5}">
                      <a16:colId xmlns:a16="http://schemas.microsoft.com/office/drawing/2014/main" val="3908061567"/>
                    </a:ext>
                  </a:extLst>
                </a:gridCol>
                <a:gridCol w="2052282">
                  <a:extLst>
                    <a:ext uri="{9D8B030D-6E8A-4147-A177-3AD203B41FA5}">
                      <a16:colId xmlns:a16="http://schemas.microsoft.com/office/drawing/2014/main" val="1327998602"/>
                    </a:ext>
                  </a:extLst>
                </a:gridCol>
              </a:tblGrid>
              <a:tr h="2927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READING COMPREHENSION SCORE</a:t>
                      </a:r>
                      <a:endParaRPr lang="en-U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97" marR="2809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READING and ENGLISH COURSE PLACEMENT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97" marR="28097" marT="0" marB="0"/>
                </a:tc>
                <a:extLst>
                  <a:ext uri="{0D108BD9-81ED-4DB2-BD59-A6C34878D82A}">
                    <a16:rowId xmlns:a16="http://schemas.microsoft.com/office/drawing/2014/main" val="1150894249"/>
                  </a:ext>
                </a:extLst>
              </a:tr>
              <a:tr h="5019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0-37 </a:t>
                      </a:r>
                      <a:endParaRPr lang="en-US" sz="7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97" marR="280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See Academic Advisor </a:t>
                      </a:r>
                      <a:endParaRPr lang="en-US" sz="7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(Use multiple measures questionnaire to place or appeal, into appropriate RDNG or ESOL sequence)</a:t>
                      </a:r>
                      <a:endParaRPr lang="en-US" sz="7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97" marR="28097" marT="0" marB="0"/>
                </a:tc>
                <a:extLst>
                  <a:ext uri="{0D108BD9-81ED-4DB2-BD59-A6C34878D82A}">
                    <a16:rowId xmlns:a16="http://schemas.microsoft.com/office/drawing/2014/main" val="4067235273"/>
                  </a:ext>
                </a:extLst>
              </a:tr>
              <a:tr h="627493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38-61</a:t>
                      </a:r>
                      <a:endParaRPr lang="en-US" sz="7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 </a:t>
                      </a:r>
                      <a:endParaRPr lang="en-U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97" marR="280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RDNG 0930 (3) Excellent Reading + RDNG 0940 (5) Academic Literacy *Co-requisites </a:t>
                      </a:r>
                      <a:endParaRPr lang="en-US" sz="7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AND STSC 1021 (2) College Success Strategies</a:t>
                      </a:r>
                      <a:endParaRPr lang="en-US" sz="7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(2</a:t>
                      </a:r>
                      <a:r>
                        <a:rPr lang="en-US" sz="800" baseline="30000">
                          <a:effectLst/>
                        </a:rPr>
                        <a:t>nd</a:t>
                      </a:r>
                      <a:r>
                        <a:rPr lang="en-US" sz="800">
                          <a:effectLst/>
                        </a:rPr>
                        <a:t> semester ENGL 0090 OR Express OR ENGL 1021)</a:t>
                      </a:r>
                      <a:endParaRPr lang="en-US" sz="7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97" marR="28097" marT="0" marB="0"/>
                </a:tc>
                <a:extLst>
                  <a:ext uri="{0D108BD9-81ED-4DB2-BD59-A6C34878D82A}">
                    <a16:rowId xmlns:a16="http://schemas.microsoft.com/office/drawing/2014/main" val="1735748857"/>
                  </a:ext>
                </a:extLst>
              </a:tr>
              <a:tr h="12549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OR (for slower track or students who can’t take 10 cr.)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97" marR="28097" marT="0" marB="0"/>
                </a:tc>
                <a:extLst>
                  <a:ext uri="{0D108BD9-81ED-4DB2-BD59-A6C34878D82A}">
                    <a16:rowId xmlns:a16="http://schemas.microsoft.com/office/drawing/2014/main" val="3279135288"/>
                  </a:ext>
                </a:extLst>
              </a:tr>
              <a:tr h="5019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RDNG 0930 (3) [override required] AND STSC 1021 (2)</a:t>
                      </a:r>
                      <a:endParaRPr lang="en-US" sz="7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(2</a:t>
                      </a:r>
                      <a:r>
                        <a:rPr lang="en-US" sz="800" baseline="30000">
                          <a:effectLst/>
                        </a:rPr>
                        <a:t>nd</a:t>
                      </a:r>
                      <a:r>
                        <a:rPr lang="en-US" sz="800">
                          <a:effectLst/>
                        </a:rPr>
                        <a:t> semester RDNG 0940 (5) [override required])</a:t>
                      </a:r>
                      <a:endParaRPr lang="en-US" sz="7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(3</a:t>
                      </a:r>
                      <a:r>
                        <a:rPr lang="en-US" sz="800" baseline="30000">
                          <a:effectLst/>
                        </a:rPr>
                        <a:t>rd</a:t>
                      </a:r>
                      <a:r>
                        <a:rPr lang="en-US" sz="800">
                          <a:effectLst/>
                        </a:rPr>
                        <a:t> semester Express OR ENGL 1021)</a:t>
                      </a:r>
                      <a:endParaRPr lang="en-US" sz="7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97" marR="28097" marT="0" marB="0"/>
                </a:tc>
                <a:extLst>
                  <a:ext uri="{0D108BD9-81ED-4DB2-BD59-A6C34878D82A}">
                    <a16:rowId xmlns:a16="http://schemas.microsoft.com/office/drawing/2014/main" val="3212406593"/>
                  </a:ext>
                </a:extLst>
              </a:tr>
              <a:tr h="62749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62-77</a:t>
                      </a:r>
                      <a:endParaRPr lang="en-U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97" marR="280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ENGL 0950 (4) English Express – Accelerated Academic Writing Instruction + ENGL 1020 (4) Composition I *Co-requisites </a:t>
                      </a:r>
                      <a:endParaRPr lang="en-US" sz="7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AND STSC 1021 (2) College Success Strategies</a:t>
                      </a:r>
                      <a:endParaRPr lang="en-US" sz="7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 </a:t>
                      </a:r>
                      <a:endParaRPr lang="en-U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97" marR="28097" marT="0" marB="0"/>
                </a:tc>
                <a:extLst>
                  <a:ext uri="{0D108BD9-81ED-4DB2-BD59-A6C34878D82A}">
                    <a16:rowId xmlns:a16="http://schemas.microsoft.com/office/drawing/2014/main" val="3036813691"/>
                  </a:ext>
                </a:extLst>
              </a:tr>
              <a:tr h="125499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97" marR="280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OR (for slower track or students who can’t take 10 cr.)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97" marR="28097" marT="0" marB="0"/>
                </a:tc>
                <a:extLst>
                  <a:ext uri="{0D108BD9-81ED-4DB2-BD59-A6C34878D82A}">
                    <a16:rowId xmlns:a16="http://schemas.microsoft.com/office/drawing/2014/main" val="892684245"/>
                  </a:ext>
                </a:extLst>
              </a:tr>
              <a:tr h="5019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RDNG 0950 (3) Strategies for College Reading</a:t>
                      </a:r>
                      <a:endParaRPr lang="en-US" sz="7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AND STSC 1021 (2) College Success Strategies</a:t>
                      </a:r>
                      <a:endParaRPr lang="en-US" sz="7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(2</a:t>
                      </a:r>
                      <a:r>
                        <a:rPr lang="en-US" sz="800" baseline="30000">
                          <a:effectLst/>
                        </a:rPr>
                        <a:t>nd</a:t>
                      </a:r>
                      <a:r>
                        <a:rPr lang="en-US" sz="800">
                          <a:effectLst/>
                        </a:rPr>
                        <a:t> semester ENGL 0090 OR Express OR ENGL 1021)</a:t>
                      </a:r>
                      <a:endParaRPr lang="en-US" sz="7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97" marR="28097" marT="0" marB="0"/>
                </a:tc>
                <a:extLst>
                  <a:ext uri="{0D108BD9-81ED-4DB2-BD59-A6C34878D82A}">
                    <a16:rowId xmlns:a16="http://schemas.microsoft.com/office/drawing/2014/main" val="177227824"/>
                  </a:ext>
                </a:extLst>
              </a:tr>
              <a:tr h="62749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78 or higher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97" marR="2809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College-level Reading and Writing</a:t>
                      </a:r>
                      <a:endParaRPr lang="en-US" sz="7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ENGL 1021 (4) Composition I</a:t>
                      </a:r>
                      <a:endParaRPr lang="en-US" sz="7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AND STSC 1021 (2) College Success Strategies (for AA students)</a:t>
                      </a:r>
                      <a:endParaRPr lang="en-US" sz="7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 </a:t>
                      </a:r>
                      <a:endParaRPr lang="en-U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97" marR="28097" marT="0" marB="0"/>
                </a:tc>
                <a:extLst>
                  <a:ext uri="{0D108BD9-81ED-4DB2-BD59-A6C34878D82A}">
                    <a16:rowId xmlns:a16="http://schemas.microsoft.com/office/drawing/2014/main" val="25168450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513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0763038"/>
              </p:ext>
            </p:extLst>
          </p:nvPr>
        </p:nvGraphicFramePr>
        <p:xfrm>
          <a:off x="2969684" y="1076674"/>
          <a:ext cx="6286500" cy="47289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8393">
                  <a:extLst>
                    <a:ext uri="{9D8B030D-6E8A-4147-A177-3AD203B41FA5}">
                      <a16:colId xmlns:a16="http://schemas.microsoft.com/office/drawing/2014/main" val="1326746891"/>
                    </a:ext>
                  </a:extLst>
                </a:gridCol>
                <a:gridCol w="1600164">
                  <a:extLst>
                    <a:ext uri="{9D8B030D-6E8A-4147-A177-3AD203B41FA5}">
                      <a16:colId xmlns:a16="http://schemas.microsoft.com/office/drawing/2014/main" val="2942339754"/>
                    </a:ext>
                  </a:extLst>
                </a:gridCol>
                <a:gridCol w="628352">
                  <a:extLst>
                    <a:ext uri="{9D8B030D-6E8A-4147-A177-3AD203B41FA5}">
                      <a16:colId xmlns:a16="http://schemas.microsoft.com/office/drawing/2014/main" val="330552940"/>
                    </a:ext>
                  </a:extLst>
                </a:gridCol>
                <a:gridCol w="3029591">
                  <a:extLst>
                    <a:ext uri="{9D8B030D-6E8A-4147-A177-3AD203B41FA5}">
                      <a16:colId xmlns:a16="http://schemas.microsoft.com/office/drawing/2014/main" val="40451126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ACCUPLACER Score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815" marR="4381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(NOW) - Spring 2018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815" marR="4381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sym typeface="Wingdings" panose="05000000000000000000" pitchFamily="2" charset="2"/>
                        </a:rPr>
                        <a:t>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815" marR="4381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(March 1</a:t>
                      </a:r>
                      <a:r>
                        <a:rPr lang="en-US" sz="1000" baseline="30000">
                          <a:effectLst/>
                        </a:rPr>
                        <a:t>st</a:t>
                      </a:r>
                      <a:r>
                        <a:rPr lang="en-US" sz="1000">
                          <a:effectLst/>
                        </a:rPr>
                        <a:t>) - Summer/Fall 2018 +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*live in 2018-19 catalog in March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815" marR="43815" marT="0" marB="0"/>
                </a:tc>
                <a:extLst>
                  <a:ext uri="{0D108BD9-81ED-4DB2-BD59-A6C34878D82A}">
                    <a16:rowId xmlns:a16="http://schemas.microsoft.com/office/drawing/2014/main" val="17345014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0-37</a:t>
                      </a:r>
                      <a:endParaRPr lang="en-US" sz="11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815" marR="4381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See Advisor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815" marR="4381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sym typeface="Wingdings" panose="05000000000000000000" pitchFamily="2" charset="2"/>
                        </a:rPr>
                        <a:t>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815" marR="4381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Use multiple measures questionnaire to place or appeal, into appropriate RDNG or ESOL sequence</a:t>
                      </a:r>
                      <a:endParaRPr lang="en-US" sz="11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815" marR="43815" marT="0" marB="0"/>
                </a:tc>
                <a:extLst>
                  <a:ext uri="{0D108BD9-81ED-4DB2-BD59-A6C34878D82A}">
                    <a16:rowId xmlns:a16="http://schemas.microsoft.com/office/drawing/2014/main" val="7179710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38-61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815" marR="4381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RDNG 0900 [6cr]</a:t>
                      </a:r>
                      <a:endParaRPr lang="en-US" sz="11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AND</a:t>
                      </a:r>
                      <a:endParaRPr lang="en-US" sz="11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*STSC 1021 College Success Strategies [2cr]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815" marR="4381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sz="1000">
                          <a:effectLst/>
                        </a:rPr>
                        <a:t> NEW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815" marR="4381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Excellent Reading (RDNG 0930) [3cr] +</a:t>
                      </a:r>
                      <a:endParaRPr lang="en-US" sz="11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Academic Literacy (RDNG 0940) [5cr] </a:t>
                      </a:r>
                      <a:r>
                        <a:rPr lang="en-US" sz="1000">
                          <a:effectLst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sz="1000">
                          <a:effectLst/>
                        </a:rPr>
                        <a:t> *Co-requisite Courses</a:t>
                      </a:r>
                      <a:endParaRPr lang="en-US" sz="1100">
                        <a:effectLst/>
                      </a:endParaRPr>
                    </a:p>
                    <a:p>
                      <a:pPr marL="45720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English Placement Exam (EPE) given Week 8/9 to place into Composition 1 or Express the next semester</a:t>
                      </a:r>
                      <a:endParaRPr lang="en-US" sz="11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AND</a:t>
                      </a:r>
                      <a:endParaRPr lang="en-US" sz="11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STSC 1021 College Success Strategies [2cr] </a:t>
                      </a:r>
                      <a:endParaRPr lang="en-US" sz="11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815" marR="43815" marT="0" marB="0"/>
                </a:tc>
                <a:extLst>
                  <a:ext uri="{0D108BD9-81ED-4DB2-BD59-A6C34878D82A}">
                    <a16:rowId xmlns:a16="http://schemas.microsoft.com/office/drawing/2014/main" val="3976648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62-77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815" marR="4381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RDNG 0950 [3cr] and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ENGL 0090 or Express English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(ENGL 0950 + ENGL 1020) [8cr]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AND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STSC 1021 College Success Strategies [2cr]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815" marR="4381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sz="1000">
                          <a:effectLst/>
                        </a:rPr>
                        <a:t> NEW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815" marR="4381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Express English (ENGL 0950) [4cr] + </a:t>
                      </a:r>
                      <a:endParaRPr lang="en-US" sz="11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(ENGL 1020) [4cr]  </a:t>
                      </a:r>
                      <a:r>
                        <a:rPr lang="en-US" sz="1000">
                          <a:effectLst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sz="1000">
                          <a:effectLst/>
                        </a:rPr>
                        <a:t> *Co-requisite Courses</a:t>
                      </a:r>
                      <a:endParaRPr lang="en-US" sz="11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AND</a:t>
                      </a:r>
                      <a:endParaRPr lang="en-US" sz="11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STSC 1021 College Success Strategies [2cr]</a:t>
                      </a:r>
                      <a:endParaRPr lang="en-US" sz="11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815" marR="43815" marT="0" marB="0"/>
                </a:tc>
                <a:extLst>
                  <a:ext uri="{0D108BD9-81ED-4DB2-BD59-A6C34878D82A}">
                    <a16:rowId xmlns:a16="http://schemas.microsoft.com/office/drawing/2014/main" val="28853827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78 or higher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815" marR="4381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College Reading placement</a:t>
                      </a:r>
                      <a:endParaRPr lang="en-US" sz="11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Composition 1 (ENGL 1021) [4cr]</a:t>
                      </a:r>
                      <a:endParaRPr lang="en-US" sz="110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815" marR="4381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sz="1000">
                          <a:effectLst/>
                        </a:rPr>
                        <a:t> SAME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815" marR="4381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College Reading placement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Composition 1 (ENGL 1021) [4cr]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815" marR="43815" marT="0" marB="0"/>
                </a:tc>
                <a:extLst>
                  <a:ext uri="{0D108BD9-81ED-4DB2-BD59-A6C34878D82A}">
                    <a16:rowId xmlns:a16="http://schemas.microsoft.com/office/drawing/2014/main" val="1835876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8457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373545"/>
      </a:dk2>
      <a:lt2>
        <a:srgbClr val="BCD0E0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6793CD"/>
      </a:accent6>
      <a:hlink>
        <a:srgbClr val="6B9F25"/>
      </a:hlink>
      <a:folHlink>
        <a:srgbClr val="9F6715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913DB040-6816-4415-960D-8178C785755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1705</TotalTime>
  <Words>1042</Words>
  <Application>Microsoft Office PowerPoint</Application>
  <PresentationFormat>Widescreen</PresentationFormat>
  <Paragraphs>182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ＭＳ Ｐゴシック</vt:lpstr>
      <vt:lpstr>Arial</vt:lpstr>
      <vt:lpstr>Calibri</vt:lpstr>
      <vt:lpstr>Century Gothic</vt:lpstr>
      <vt:lpstr>Times New Roman</vt:lpstr>
      <vt:lpstr>Wingdings</vt:lpstr>
      <vt:lpstr>Savon</vt:lpstr>
      <vt:lpstr>Academic Literacy</vt:lpstr>
      <vt:lpstr>PowerPoint Presentation</vt:lpstr>
      <vt:lpstr>Previous Model – Prior to 2015</vt:lpstr>
      <vt:lpstr>Problems with this first model</vt:lpstr>
      <vt:lpstr>Model 2015 through Spring 2018</vt:lpstr>
      <vt:lpstr>Model Fall 2018 </vt:lpstr>
      <vt:lpstr>PowerPoint Presentation</vt:lpstr>
      <vt:lpstr>PowerPoint Presentation</vt:lpstr>
      <vt:lpstr>PowerPoint Presentation</vt:lpstr>
      <vt:lpstr>Notes on Student Placement</vt:lpstr>
      <vt:lpstr>PowerPoint Presentation</vt:lpstr>
      <vt:lpstr>Academic Literacy Outcomes</vt:lpstr>
      <vt:lpstr>Where Did We Start?</vt:lpstr>
      <vt:lpstr>Themes</vt:lpstr>
      <vt:lpstr>PowerPoint Presentation</vt:lpstr>
      <vt:lpstr>The Unintended Consequence of Remediation Policies</vt:lpstr>
      <vt:lpstr>English Express: Co-requisite Placement</vt:lpstr>
      <vt:lpstr>Academic Literacy: Pre-requisite Placement</vt:lpstr>
    </vt:vector>
  </TitlesOfParts>
  <Company>Century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Academic Literacy</dc:title>
  <dc:creator>Jodi Elliott</dc:creator>
  <cp:lastModifiedBy>Jodi Elliott</cp:lastModifiedBy>
  <cp:revision>7</cp:revision>
  <cp:lastPrinted>2018-09-25T18:40:51Z</cp:lastPrinted>
  <dcterms:created xsi:type="dcterms:W3CDTF">2018-09-24T17:02:28Z</dcterms:created>
  <dcterms:modified xsi:type="dcterms:W3CDTF">2018-09-27T15:01:28Z</dcterms:modified>
</cp:coreProperties>
</file>