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75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70" r:id="rId14"/>
    <p:sldId id="271" r:id="rId15"/>
    <p:sldId id="272" r:id="rId16"/>
    <p:sldId id="273" r:id="rId17"/>
    <p:sldId id="274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23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93" d="100"/>
          <a:sy n="93" d="100"/>
        </p:scale>
        <p:origin x="9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1D1BF4-B9AA-4799-BE07-BD872A5CB623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A0532C-C0DC-449D-BB3E-AB8EFD386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796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5778F66B-B2BC-9C4B-A2AD-F197B8853FA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9CE75609-E6EB-2F42-A82D-73A9AD3D75F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9012F136-D82F-694B-B686-B4BE9C86DF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39775" indent="-284163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1413" indent="-227013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598613" indent="-227013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5813" indent="-227013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30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02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74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46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D8EBA0E-33A2-384C-94D0-D068721252B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077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B56F-F4B9-4E0F-959D-0C0AAABF72A1}" type="datetimeFigureOut">
              <a:rPr lang="en-US" smtClean="0"/>
              <a:t>10/1/2018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AF5CF-AB6F-4865-A8FE-84055A595F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41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B56F-F4B9-4E0F-959D-0C0AAABF72A1}" type="datetimeFigureOut">
              <a:rPr lang="en-US" smtClean="0"/>
              <a:t>10/1/2018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AF5CF-AB6F-4865-A8FE-84055A595F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421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B56F-F4B9-4E0F-959D-0C0AAABF72A1}" type="datetimeFigureOut">
              <a:rPr lang="en-US" smtClean="0"/>
              <a:t>10/1/2018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AF5CF-AB6F-4865-A8FE-84055A595F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6345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B56F-F4B9-4E0F-959D-0C0AAABF72A1}" type="datetimeFigureOut">
              <a:rPr lang="en-US" smtClean="0"/>
              <a:t>10/1/2018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AF5CF-AB6F-4865-A8FE-84055A595F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36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B56F-F4B9-4E0F-959D-0C0AAABF72A1}" type="datetimeFigureOut">
              <a:rPr lang="en-US" smtClean="0"/>
              <a:t>10/1/2018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AF5CF-AB6F-4865-A8FE-84055A595F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608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B56F-F4B9-4E0F-959D-0C0AAABF72A1}" type="datetimeFigureOut">
              <a:rPr lang="en-US" smtClean="0"/>
              <a:t>10/1/2018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AF5CF-AB6F-4865-A8FE-84055A595F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866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B56F-F4B9-4E0F-959D-0C0AAABF72A1}" type="datetimeFigureOut">
              <a:rPr lang="en-US" smtClean="0"/>
              <a:t>10/1/2018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AF5CF-AB6F-4865-A8FE-84055A595F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7682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B56F-F4B9-4E0F-959D-0C0AAABF72A1}" type="datetimeFigureOut">
              <a:rPr lang="en-US" smtClean="0"/>
              <a:t>10/1/2018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AF5CF-AB6F-4865-A8FE-84055A595F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412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B56F-F4B9-4E0F-959D-0C0AAABF72A1}" type="datetimeFigureOut">
              <a:rPr lang="en-US" smtClean="0"/>
              <a:t>10/1/2018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AF5CF-AB6F-4865-A8FE-84055A595F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913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B56F-F4B9-4E0F-959D-0C0AAABF72A1}" type="datetimeFigureOut">
              <a:rPr lang="en-US" smtClean="0"/>
              <a:t>10/1/2018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AF5CF-AB6F-4865-A8FE-84055A595F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177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B56F-F4B9-4E0F-959D-0C0AAABF72A1}" type="datetimeFigureOut">
              <a:rPr lang="en-US" smtClean="0"/>
              <a:t>10/1/2018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AF5CF-AB6F-4865-A8FE-84055A595F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518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BB56F-F4B9-4E0F-959D-0C0AAABF72A1}" type="datetimeFigureOut">
              <a:rPr lang="en-US" smtClean="0"/>
              <a:t>10/1/2018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AF5CF-AB6F-4865-A8FE-84055A595F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081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48509"/>
            <a:ext cx="7772400" cy="3143949"/>
          </a:xfrm>
        </p:spPr>
        <p:txBody>
          <a:bodyPr>
            <a:normAutofit fontScale="90000"/>
          </a:bodyPr>
          <a:lstStyle/>
          <a:p>
            <a:r>
              <a:rPr lang="en-US" dirty="0"/>
              <a:t>Developmental Education </a:t>
            </a:r>
            <a:r>
              <a:rPr lang="en-US" dirty="0" smtClean="0"/>
              <a:t>Summit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4800" dirty="0" smtClean="0"/>
              <a:t>Multiple </a:t>
            </a:r>
            <a:r>
              <a:rPr lang="en-US" sz="4800" smtClean="0"/>
              <a:t>Measures Pilots Panel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9959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Key Successes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 smtClean="0">
                <a:solidFill>
                  <a:srgbClr val="0C2340"/>
                </a:solidFill>
              </a:rPr>
              <a:t>1) We proved we could do it!  Communicated and implemented a new testing / placement process</a:t>
            </a:r>
          </a:p>
          <a:p>
            <a:pPr marL="0" indent="0">
              <a:buNone/>
            </a:pPr>
            <a:endParaRPr lang="en-US" i="1" dirty="0">
              <a:solidFill>
                <a:srgbClr val="0C2340"/>
              </a:solidFill>
            </a:endParaRPr>
          </a:p>
          <a:p>
            <a:pPr marL="0" indent="0">
              <a:buNone/>
            </a:pPr>
            <a:r>
              <a:rPr lang="en-US" i="1" dirty="0" smtClean="0">
                <a:solidFill>
                  <a:srgbClr val="0C2340"/>
                </a:solidFill>
              </a:rPr>
              <a:t>2) Hired a testing / placement advisor</a:t>
            </a:r>
            <a:endParaRPr lang="en-US" i="1" dirty="0">
              <a:solidFill>
                <a:srgbClr val="0C23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22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Learned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>
                <a:solidFill>
                  <a:srgbClr val="0C2340"/>
                </a:solidFill>
              </a:rPr>
              <a:t>Needed to trade immediate access to testing and placement for a more structured approach.  We are hoping this new approach results in better placement.</a:t>
            </a:r>
            <a:endParaRPr lang="en-US" i="1" dirty="0">
              <a:solidFill>
                <a:srgbClr val="0C23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33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88726"/>
            <a:ext cx="7772400" cy="2387600"/>
          </a:xfrm>
        </p:spPr>
        <p:txBody>
          <a:bodyPr/>
          <a:lstStyle/>
          <a:p>
            <a:r>
              <a:rPr lang="en-US" dirty="0" smtClean="0"/>
              <a:t>Developmental Education Summit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082329"/>
            <a:ext cx="6858000" cy="1655762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217" y="365125"/>
            <a:ext cx="3028950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10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Pilot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Representative team from across campus spent a year researching and revising our placement processes</a:t>
            </a:r>
          </a:p>
          <a:p>
            <a:pPr lvl="1"/>
            <a:r>
              <a:rPr lang="en-US" dirty="0"/>
              <a:t>Developmental educators, other faculty, research, admissions, IT…</a:t>
            </a:r>
          </a:p>
          <a:p>
            <a:r>
              <a:rPr lang="en-US" dirty="0"/>
              <a:t>A comprehensive scan of our local data revealed</a:t>
            </a:r>
          </a:p>
          <a:p>
            <a:pPr lvl="1"/>
            <a:r>
              <a:rPr lang="en-US" dirty="0"/>
              <a:t>Current process was only about 55% accurate</a:t>
            </a:r>
          </a:p>
          <a:p>
            <a:pPr lvl="1"/>
            <a:r>
              <a:rPr lang="en-US" dirty="0"/>
              <a:t>“Accu”placer is not a good predictor of student success</a:t>
            </a:r>
          </a:p>
          <a:p>
            <a:pPr lvl="1"/>
            <a:r>
              <a:rPr lang="en-US" dirty="0"/>
              <a:t>Significant emotional impact on students </a:t>
            </a:r>
          </a:p>
          <a:p>
            <a:pPr lvl="1"/>
            <a:r>
              <a:rPr lang="en-US" dirty="0"/>
              <a:t>Significant placement gaps between students of color and white students</a:t>
            </a:r>
          </a:p>
          <a:p>
            <a:pPr lvl="1"/>
            <a:r>
              <a:rPr lang="en-US" dirty="0"/>
              <a:t>Using high school GPA in placement can significantly increase accuracy and close placement gaps</a:t>
            </a:r>
          </a:p>
          <a:p>
            <a:pPr lvl="1"/>
            <a:r>
              <a:rPr lang="en-US" dirty="0"/>
              <a:t>Non-cognitive instruments show promise, but we need local data to use them reasonably</a:t>
            </a:r>
          </a:p>
          <a:p>
            <a:r>
              <a:rPr lang="en-US" dirty="0"/>
              <a:t>Used simulations (and a lot of discussion) to optimize and finalize our placement rules</a:t>
            </a:r>
          </a:p>
          <a:p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0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Pilot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600" dirty="0"/>
              <a:t>Placed 50% of new Fall 2018 students who went through placement testing using new methods</a:t>
            </a:r>
          </a:p>
          <a:p>
            <a:pPr lvl="1"/>
            <a:r>
              <a:rPr lang="en-US" dirty="0"/>
              <a:t>Using a randomized control trial that will allow us to assess the impact of our revised processes</a:t>
            </a:r>
          </a:p>
          <a:p>
            <a:r>
              <a:rPr lang="en-US" sz="2600" dirty="0"/>
              <a:t>All students completed a non cognitive assessment (LASSI)</a:t>
            </a:r>
          </a:p>
          <a:p>
            <a:pPr lvl="1"/>
            <a:r>
              <a:rPr lang="en-US" dirty="0"/>
              <a:t>Meta analyses show that LASSI predicts success above and beyond high school GPA</a:t>
            </a:r>
          </a:p>
          <a:p>
            <a:pPr lvl="1"/>
            <a:r>
              <a:rPr lang="en-US" dirty="0"/>
              <a:t>Primary goal is to gather data we can use in future</a:t>
            </a:r>
          </a:p>
          <a:p>
            <a:r>
              <a:rPr lang="en-US" sz="2600" dirty="0"/>
              <a:t>For students who have submitted a high school transcript, placement was based on high school GPA or Accuplacer </a:t>
            </a:r>
          </a:p>
          <a:p>
            <a:pPr lvl="1"/>
            <a:r>
              <a:rPr lang="en-US" sz="2200" dirty="0"/>
              <a:t>Whichever resulted in higher placement</a:t>
            </a:r>
          </a:p>
          <a:p>
            <a:r>
              <a:rPr lang="en-US" sz="2600" dirty="0"/>
              <a:t>Students without High School GPA received a modest bump if LASSI showed high motivation</a:t>
            </a:r>
          </a:p>
        </p:txBody>
      </p:sp>
    </p:spTree>
    <p:extLst>
      <p:ext uri="{BB962C8B-B14F-4D97-AF65-F5344CB8AC3E}">
        <p14:creationId xmlns:p14="http://schemas.microsoft.com/office/powerpoint/2010/main" val="112989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2194633-8596-DC47-B3F7-C3CE32132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8813"/>
            <a:ext cx="9229725" cy="661719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en-US" sz="1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en-US" sz="1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en-US" sz="1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en-US" sz="1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742950" marR="0" lvl="1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742950" marR="0" lvl="1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For students who have not submitted a high school transcript, they are bumped up one level if they have a high motivation score (LASSI motivation score &gt;= 75</a:t>
            </a:r>
            <a:r>
              <a:rPr kumimoji="0" lang="en-US" alt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th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percentile)- Conservative guess</a:t>
            </a:r>
            <a:endParaRPr kumimoji="0" lang="en-US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D3F9DE6-FFB9-FD46-B90B-08A2A6835EE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93700" y="927100"/>
          <a:ext cx="8293100" cy="4051301"/>
        </p:xfrm>
        <a:graphic>
          <a:graphicData uri="http://schemas.openxmlformats.org/drawingml/2006/table">
            <a:tbl>
              <a:tblPr/>
              <a:tblGrid>
                <a:gridCol w="245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7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92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820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 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566" marR="11956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marL="7143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71438" marR="0" lvl="0" indent="0" algn="ctr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Writing/ Reading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566" marR="11956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marL="7143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71438" marR="0" lvl="0" indent="0" algn="ctr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Math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566" marR="11956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04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College Level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566" marR="11956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High School GPA &gt;=2.5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or Accuplacer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566" marR="11956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High School GPA &gt;=2.7 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&amp; successfully complete Algebra 2 or higher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or Accuplacer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566" marR="11956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631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ENGC/READ: 9xx  MATH: 9xx/630/60x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566" marR="11956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High School GPA &gt;=2.0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or Accuplacer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566" marR="11956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High School GPA &gt;=2.0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or Accuplacer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566" marR="11956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631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ENGC/READ: 8xx  MATH: 60x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566" marR="11956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High School GPA &gt;=1.7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or Accuplacer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566" marR="11956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High School GPA &gt;=1.7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or Accuplacer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566" marR="119566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053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Challenges/Successes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Successes</a:t>
            </a:r>
          </a:p>
          <a:p>
            <a:pPr lvl="1"/>
            <a:r>
              <a:rPr lang="en-US" dirty="0"/>
              <a:t>Representative team that really worked on this problem</a:t>
            </a:r>
          </a:p>
          <a:p>
            <a:pPr lvl="1"/>
            <a:r>
              <a:rPr lang="en-US" dirty="0"/>
              <a:t>Shared analysis of data</a:t>
            </a:r>
          </a:p>
          <a:p>
            <a:pPr lvl="1"/>
            <a:r>
              <a:rPr lang="en-US" dirty="0"/>
              <a:t>Fairly automated placement process</a:t>
            </a:r>
          </a:p>
          <a:p>
            <a:pPr lvl="1"/>
            <a:r>
              <a:rPr lang="en-US" dirty="0"/>
              <a:t>Collaboration/funding from MDRC</a:t>
            </a:r>
          </a:p>
          <a:p>
            <a:pPr lvl="1"/>
            <a:r>
              <a:rPr lang="en-US" b="1" dirty="0"/>
              <a:t>We are closing placement gaps</a:t>
            </a:r>
          </a:p>
          <a:p>
            <a:pPr lvl="1"/>
            <a:r>
              <a:rPr lang="en-US" b="1" dirty="0"/>
              <a:t>We are using the gold standard for testing impact </a:t>
            </a:r>
          </a:p>
          <a:p>
            <a:r>
              <a:rPr lang="en-US" dirty="0"/>
              <a:t>Challenges</a:t>
            </a:r>
          </a:p>
          <a:p>
            <a:pPr lvl="1"/>
            <a:r>
              <a:rPr lang="en-US" dirty="0"/>
              <a:t>Communication</a:t>
            </a:r>
          </a:p>
          <a:p>
            <a:pPr lvl="1"/>
            <a:r>
              <a:rPr lang="en-US" dirty="0"/>
              <a:t>Uncertainty (Next Gen, system policy, …)</a:t>
            </a:r>
          </a:p>
          <a:p>
            <a:pPr lvl="1"/>
            <a:r>
              <a:rPr lang="en-US" dirty="0"/>
              <a:t>Access to high school GPA (currently getting from about 50% of students)</a:t>
            </a:r>
          </a:p>
          <a:p>
            <a:pPr lvl="1"/>
            <a:r>
              <a:rPr lang="en-US" dirty="0"/>
              <a:t>History – we haven’t necessarily been systematic about this in the past</a:t>
            </a:r>
          </a:p>
          <a:p>
            <a:pPr marL="457200" lvl="1" indent="0">
              <a:buNone/>
            </a:pPr>
            <a:endParaRPr lang="en-US" i="1" dirty="0">
              <a:solidFill>
                <a:srgbClr val="FF0000"/>
              </a:solidFill>
            </a:endParaRPr>
          </a:p>
          <a:p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5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Lessons Learned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This takes time</a:t>
            </a:r>
          </a:p>
          <a:p>
            <a:pPr lvl="1"/>
            <a:r>
              <a:rPr lang="en-US" dirty="0"/>
              <a:t>To design a good process</a:t>
            </a:r>
          </a:p>
          <a:p>
            <a:pPr lvl="1"/>
            <a:r>
              <a:rPr lang="en-US" dirty="0"/>
              <a:t>To implement</a:t>
            </a:r>
          </a:p>
          <a:p>
            <a:pPr lvl="1"/>
            <a:r>
              <a:rPr lang="en-US" dirty="0"/>
              <a:t>To discuss</a:t>
            </a:r>
          </a:p>
          <a:p>
            <a:pPr lvl="1"/>
            <a:r>
              <a:rPr lang="en-US" dirty="0"/>
              <a:t>To evaluate</a:t>
            </a:r>
          </a:p>
          <a:p>
            <a:r>
              <a:rPr lang="en-US" dirty="0"/>
              <a:t>This is very personal, we all want to maximize student success, but may have different ideas about how to do this – make sure to maximize</a:t>
            </a:r>
          </a:p>
          <a:p>
            <a:pPr lvl="1"/>
            <a:r>
              <a:rPr lang="en-US" dirty="0"/>
              <a:t>Involvement</a:t>
            </a:r>
          </a:p>
          <a:p>
            <a:pPr lvl="1"/>
            <a:r>
              <a:rPr lang="en-US" dirty="0"/>
              <a:t>Communication</a:t>
            </a:r>
          </a:p>
          <a:p>
            <a:pPr marL="457200" lvl="1" indent="0">
              <a:buNone/>
            </a:pP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47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04858"/>
            <a:ext cx="7772400" cy="2387600"/>
          </a:xfrm>
        </p:spPr>
        <p:txBody>
          <a:bodyPr/>
          <a:lstStyle/>
          <a:p>
            <a:r>
              <a:rPr lang="en-US" dirty="0"/>
              <a:t>Developmental Education Summit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584533"/>
            <a:ext cx="6858000" cy="1655762"/>
          </a:xfrm>
        </p:spPr>
        <p:txBody>
          <a:bodyPr>
            <a:normAutofit/>
          </a:bodyPr>
          <a:lstStyle/>
          <a:p>
            <a:r>
              <a:rPr lang="en-US" dirty="0" smtClean="0"/>
              <a:t>Friday, September 28</a:t>
            </a:r>
            <a:r>
              <a:rPr lang="en-US" baseline="30000" dirty="0" smtClean="0"/>
              <a:t>th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D15912-C882-CA44-BD0E-992E079C67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294" y="311286"/>
            <a:ext cx="1785566" cy="236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34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Pilot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students one level below college-level Reading and Mathematics on ACCUPLACER</a:t>
            </a:r>
          </a:p>
          <a:p>
            <a:r>
              <a:rPr lang="en-US" dirty="0"/>
              <a:t>Participants randomized: 70% of tester in pilot group; 30% in control group</a:t>
            </a:r>
          </a:p>
          <a:p>
            <a:r>
              <a:rPr lang="en-US" dirty="0"/>
              <a:t>Those in pilot group with EITHER at least a 3.0 cumulative high school GPA or a score above the 50</a:t>
            </a:r>
            <a:r>
              <a:rPr lang="en-US" baseline="30000" dirty="0"/>
              <a:t>th</a:t>
            </a:r>
            <a:r>
              <a:rPr lang="en-US" dirty="0"/>
              <a:t> percentile on the LASSI motivation scale were given college-level placements in those subjects</a:t>
            </a:r>
          </a:p>
          <a:p>
            <a:r>
              <a:rPr lang="en-US" dirty="0"/>
              <a:t>All students meet with advisor to discuss options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2D6D19-5E45-3E47-A5BD-8CAE7B76B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6311899"/>
            <a:ext cx="1828800" cy="228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1312" y="376505"/>
            <a:ext cx="1094310" cy="144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91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Challenges/Successes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Randomization code was frustrating</a:t>
            </a:r>
          </a:p>
          <a:p>
            <a:r>
              <a:rPr lang="en-US" dirty="0"/>
              <a:t>Unsure of predictive reliability of LASSI motivation scores as non-cognitive indicator of success</a:t>
            </a:r>
          </a:p>
          <a:p>
            <a:r>
              <a:rPr lang="en-US" dirty="0"/>
              <a:t>Time consuming to manage</a:t>
            </a:r>
          </a:p>
          <a:p>
            <a:r>
              <a:rPr lang="en-US" dirty="0"/>
              <a:t>More students bumped up </a:t>
            </a:r>
            <a:r>
              <a:rPr lang="en-US" dirty="0" smtClean="0"/>
              <a:t>93/1336 (P) </a:t>
            </a:r>
            <a:r>
              <a:rPr lang="en-US" smtClean="0"/>
              <a:t>1564 total</a:t>
            </a:r>
            <a:endParaRPr lang="en-US" dirty="0"/>
          </a:p>
          <a:p>
            <a:r>
              <a:rPr lang="en-US" dirty="0"/>
              <a:t>All built within ACCUPLACER, so involved few people</a:t>
            </a:r>
          </a:p>
          <a:p>
            <a:r>
              <a:rPr lang="en-US" dirty="0"/>
              <a:t>Allows for more measures of success than one standardized test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D72456-F167-1340-806E-2E9015F328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6360537"/>
            <a:ext cx="1828800" cy="228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1144" y="365126"/>
            <a:ext cx="1097375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78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Lessons Learned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Designing the plan with faculty and communicating it broadly is critical</a:t>
            </a:r>
          </a:p>
          <a:p>
            <a:r>
              <a:rPr lang="en-US" dirty="0"/>
              <a:t>Placement touches almost everyone</a:t>
            </a:r>
          </a:p>
          <a:p>
            <a:r>
              <a:rPr lang="en-US" dirty="0"/>
              <a:t>Include both Academic and Student Affairs</a:t>
            </a:r>
          </a:p>
          <a:p>
            <a:r>
              <a:rPr lang="en-US" dirty="0"/>
              <a:t>Once selected, stick with the method for at least two semesters before making changes </a:t>
            </a:r>
          </a:p>
          <a:p>
            <a:r>
              <a:rPr lang="en-US" dirty="0"/>
              <a:t>Gather data, and then ACT on it</a:t>
            </a:r>
          </a:p>
          <a:p>
            <a:r>
              <a:rPr lang="en-US" dirty="0"/>
              <a:t>Placement requires human nuance; automation is not perfect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4852AA-5620-6842-8BCE-7230299A7A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6370265"/>
            <a:ext cx="1828800" cy="228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7975" y="245812"/>
            <a:ext cx="1097375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42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Developmental Education Summit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312" y="696913"/>
            <a:ext cx="26193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6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Anoka-Ramsey Decision Rules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3318" y="1825625"/>
            <a:ext cx="721736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71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Pilot Overview Anoka-Ramsey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i="1" dirty="0">
              <a:solidFill>
                <a:srgbClr val="FF0000"/>
              </a:solidFill>
            </a:endParaRPr>
          </a:p>
          <a:p>
            <a:r>
              <a:rPr lang="en-US" i="1" dirty="0" smtClean="0">
                <a:solidFill>
                  <a:srgbClr val="0C2340"/>
                </a:solidFill>
              </a:rPr>
              <a:t>2645 students tested between May 18 and Sept. 17</a:t>
            </a:r>
          </a:p>
          <a:p>
            <a:r>
              <a:rPr lang="en-US" i="1" dirty="0" smtClean="0">
                <a:solidFill>
                  <a:srgbClr val="0C2340"/>
                </a:solidFill>
              </a:rPr>
              <a:t>1635 students were part of the pilot</a:t>
            </a:r>
          </a:p>
          <a:p>
            <a:r>
              <a:rPr lang="en-US" i="1" dirty="0" smtClean="0">
                <a:solidFill>
                  <a:srgbClr val="0C2340"/>
                </a:solidFill>
              </a:rPr>
              <a:t>829 control – all test data collected</a:t>
            </a:r>
          </a:p>
          <a:p>
            <a:r>
              <a:rPr lang="en-US" i="1" dirty="0" smtClean="0">
                <a:solidFill>
                  <a:srgbClr val="0C2340"/>
                </a:solidFill>
              </a:rPr>
              <a:t>806  experimental – meaning they were given the option to enroll in the next higher level</a:t>
            </a:r>
          </a:p>
        </p:txBody>
      </p:sp>
    </p:spTree>
    <p:extLst>
      <p:ext uri="{BB962C8B-B14F-4D97-AF65-F5344CB8AC3E}">
        <p14:creationId xmlns:p14="http://schemas.microsoft.com/office/powerpoint/2010/main" val="419207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Key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 smtClean="0">
                <a:solidFill>
                  <a:srgbClr val="0C2340"/>
                </a:solidFill>
              </a:rPr>
              <a:t>1) We found we lacked the infrastructure needed to efficiently pull together all data points in a timely manner.</a:t>
            </a:r>
          </a:p>
          <a:p>
            <a:pPr marL="0" indent="0">
              <a:buNone/>
            </a:pPr>
            <a:endParaRPr lang="en-US" i="1" dirty="0">
              <a:solidFill>
                <a:srgbClr val="0C2340"/>
              </a:solidFill>
            </a:endParaRPr>
          </a:p>
          <a:p>
            <a:pPr marL="0" indent="0">
              <a:buNone/>
            </a:pPr>
            <a:r>
              <a:rPr lang="en-US" i="1" dirty="0" smtClean="0">
                <a:solidFill>
                  <a:srgbClr val="0C2340"/>
                </a:solidFill>
              </a:rPr>
              <a:t>2) Difficulty communicating the process and implications of results to students </a:t>
            </a:r>
            <a:endParaRPr lang="en-US" i="1" dirty="0">
              <a:solidFill>
                <a:srgbClr val="0C23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85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4351</TotalTime>
  <Words>772</Words>
  <Application>Microsoft Office PowerPoint</Application>
  <PresentationFormat>On-screen Show (4:3)</PresentationFormat>
  <Paragraphs>123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ＭＳ Ｐゴシック</vt:lpstr>
      <vt:lpstr>Arial</vt:lpstr>
      <vt:lpstr>Calibri</vt:lpstr>
      <vt:lpstr>Calibri Light</vt:lpstr>
      <vt:lpstr>Times New Roman</vt:lpstr>
      <vt:lpstr>Office Theme</vt:lpstr>
      <vt:lpstr>Developmental Education Summit  Multiple Measures Pilots Panel</vt:lpstr>
      <vt:lpstr>Developmental Education Summit</vt:lpstr>
      <vt:lpstr>Pilot Overview</vt:lpstr>
      <vt:lpstr>Key Challenges/Successes</vt:lpstr>
      <vt:lpstr>Lessons Learned</vt:lpstr>
      <vt:lpstr>Developmental Education Summit</vt:lpstr>
      <vt:lpstr>Anoka-Ramsey Decision Rules</vt:lpstr>
      <vt:lpstr>Pilot Overview Anoka-Ramsey</vt:lpstr>
      <vt:lpstr>Key Challenges</vt:lpstr>
      <vt:lpstr>Key Successes</vt:lpstr>
      <vt:lpstr>Lessons Learned</vt:lpstr>
      <vt:lpstr>Developmental Education Summit</vt:lpstr>
      <vt:lpstr>Pilot Overview</vt:lpstr>
      <vt:lpstr>Pilot Overview</vt:lpstr>
      <vt:lpstr>PowerPoint Presentation</vt:lpstr>
      <vt:lpstr>Key Challenges/Successes</vt:lpstr>
      <vt:lpstr>Lessons Learned</vt:lpstr>
    </vt:vector>
  </TitlesOfParts>
  <Company>MnSCU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Developmental Education Summit</dc:title>
  <dc:creator>Nicole Merz</dc:creator>
  <cp:lastModifiedBy>Tamara Fitting</cp:lastModifiedBy>
  <cp:revision>13</cp:revision>
  <dcterms:created xsi:type="dcterms:W3CDTF">2018-08-14T14:34:53Z</dcterms:created>
  <dcterms:modified xsi:type="dcterms:W3CDTF">2018-10-01T18:42:50Z</dcterms:modified>
</cp:coreProperties>
</file>