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1"/>
  </p:handoutMasterIdLst>
  <p:sldIdLst>
    <p:sldId id="290" r:id="rId2"/>
    <p:sldId id="297" r:id="rId3"/>
    <p:sldId id="298" r:id="rId4"/>
    <p:sldId id="307" r:id="rId5"/>
    <p:sldId id="310" r:id="rId6"/>
    <p:sldId id="311" r:id="rId7"/>
    <p:sldId id="295" r:id="rId8"/>
    <p:sldId id="291" r:id="rId9"/>
    <p:sldId id="286" r:id="rId10"/>
    <p:sldId id="287" r:id="rId11"/>
    <p:sldId id="292" r:id="rId12"/>
    <p:sldId id="296" r:id="rId13"/>
    <p:sldId id="289" r:id="rId14"/>
    <p:sldId id="305" r:id="rId15"/>
    <p:sldId id="306" r:id="rId16"/>
    <p:sldId id="302" r:id="rId17"/>
    <p:sldId id="303" r:id="rId18"/>
    <p:sldId id="304" r:id="rId19"/>
    <p:sldId id="285" r:id="rId2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my Fladeboe" initials="AF [7]" lastIdx="1" clrIdx="6">
    <p:extLst/>
  </p:cmAuthor>
  <p:cmAuthor id="1" name="Amy Fladeboe" initials="AF" lastIdx="1" clrIdx="0">
    <p:extLst/>
  </p:cmAuthor>
  <p:cmAuthor id="8" name="Amy Fladeboe" initials="AF [8]" lastIdx="1" clrIdx="7">
    <p:extLst/>
  </p:cmAuthor>
  <p:cmAuthor id="2" name="Amy Fladeboe" initials="AF [2]" lastIdx="1" clrIdx="1">
    <p:extLst/>
  </p:cmAuthor>
  <p:cmAuthor id="9" name="Amy Fladeboe" initials="AF [9]" lastIdx="1" clrIdx="8">
    <p:extLst/>
  </p:cmAuthor>
  <p:cmAuthor id="3" name="Amy Fladeboe" initials="AF [3]" lastIdx="1" clrIdx="2">
    <p:extLst/>
  </p:cmAuthor>
  <p:cmAuthor id="10" name="Amy Fladeboe" initials="AF [10]" lastIdx="1" clrIdx="9">
    <p:extLst/>
  </p:cmAuthor>
  <p:cmAuthor id="4" name="Amy Fladeboe" initials="AF [4]" lastIdx="1" clrIdx="3">
    <p:extLst/>
  </p:cmAuthor>
  <p:cmAuthor id="5" name="Amy Fladeboe" initials="AF [5]" lastIdx="1" clrIdx="4">
    <p:extLst/>
  </p:cmAuthor>
  <p:cmAuthor id="6" name="Amy Fladeboe" initials="AF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34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12" y="-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commentAuthors" Target="commentAuthors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6-10-13T19:35:16.836" idx="1">
    <p:pos x="10" y="10"/>
    <p:text>Let's for sure highlight the achievement gap closure here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8" dt="2016-10-14T14:50:00.845" idx="1">
    <p:pos x="10" y="10"/>
    <p:text>Should we take this opportunity to also state the parts of the Baltimore model that we've kept and know are essential to our success: small class sizes, consistent contact (credit load)? I think we should take every opportunity to reinforce this with administration. We can add SEED, ICRP, and training but not at the expense of class size and contact hours.</p:text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98CF99-9D58-BC44-9F08-9D7500DE54D6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00B333-79C2-4F45-9094-B99A01D9CE5B}">
      <dgm:prSet phldrT="[Text]"/>
      <dgm:spPr/>
      <dgm:t>
        <a:bodyPr/>
        <a:lstStyle/>
        <a:p>
          <a:r>
            <a:rPr lang="en-US" dirty="0" smtClean="0"/>
            <a:t>Reading 80</a:t>
          </a:r>
          <a:endParaRPr lang="en-US" dirty="0"/>
        </a:p>
      </dgm:t>
    </dgm:pt>
    <dgm:pt modelId="{2BFE79BF-6998-2F47-972D-F6D8DC8F9486}" type="parTrans" cxnId="{23462D5B-EA44-B74C-9773-6DEBE4F4F7EF}">
      <dgm:prSet/>
      <dgm:spPr/>
      <dgm:t>
        <a:bodyPr/>
        <a:lstStyle/>
        <a:p>
          <a:endParaRPr lang="en-US"/>
        </a:p>
      </dgm:t>
    </dgm:pt>
    <dgm:pt modelId="{AA4BD2A2-D3C0-934F-A377-9CE030B45D74}" type="sibTrans" cxnId="{23462D5B-EA44-B74C-9773-6DEBE4F4F7EF}">
      <dgm:prSet/>
      <dgm:spPr/>
      <dgm:t>
        <a:bodyPr/>
        <a:lstStyle/>
        <a:p>
          <a:endParaRPr lang="en-US"/>
        </a:p>
      </dgm:t>
    </dgm:pt>
    <dgm:pt modelId="{044D2F4D-9F0B-6342-A48B-8B8D54EF768E}">
      <dgm:prSet phldrT="[Text]"/>
      <dgm:spPr/>
      <dgm:t>
        <a:bodyPr/>
        <a:lstStyle/>
        <a:p>
          <a:r>
            <a:rPr lang="en-US" dirty="0" smtClean="0"/>
            <a:t>Reading 90</a:t>
          </a:r>
          <a:endParaRPr lang="en-US" dirty="0"/>
        </a:p>
      </dgm:t>
    </dgm:pt>
    <dgm:pt modelId="{E0DA785B-51BB-1E40-844C-935EA3B318FB}" type="parTrans" cxnId="{97575EC2-7080-354A-8B32-4D72EE4D00C8}">
      <dgm:prSet/>
      <dgm:spPr/>
      <dgm:t>
        <a:bodyPr/>
        <a:lstStyle/>
        <a:p>
          <a:endParaRPr lang="en-US"/>
        </a:p>
      </dgm:t>
    </dgm:pt>
    <dgm:pt modelId="{460AB8C8-9D44-1047-85CD-21345DF0E276}" type="sibTrans" cxnId="{97575EC2-7080-354A-8B32-4D72EE4D00C8}">
      <dgm:prSet/>
      <dgm:spPr/>
      <dgm:t>
        <a:bodyPr/>
        <a:lstStyle/>
        <a:p>
          <a:endParaRPr lang="en-US"/>
        </a:p>
      </dgm:t>
    </dgm:pt>
    <dgm:pt modelId="{1F06D304-2AA7-8F4E-AD02-05F835CC570E}">
      <dgm:prSet phldrT="[Text]"/>
      <dgm:spPr/>
      <dgm:t>
        <a:bodyPr/>
        <a:lstStyle/>
        <a:p>
          <a:r>
            <a:rPr lang="en-US" dirty="0" smtClean="0"/>
            <a:t>Comp I</a:t>
          </a:r>
          <a:endParaRPr lang="en-US" dirty="0"/>
        </a:p>
      </dgm:t>
    </dgm:pt>
    <dgm:pt modelId="{4CD2BF6A-A23D-F141-AE73-E3EAB69ED3E2}" type="parTrans" cxnId="{C2858270-1858-9A49-AE8A-4740180D9755}">
      <dgm:prSet/>
      <dgm:spPr/>
      <dgm:t>
        <a:bodyPr/>
        <a:lstStyle/>
        <a:p>
          <a:endParaRPr lang="en-US"/>
        </a:p>
      </dgm:t>
    </dgm:pt>
    <dgm:pt modelId="{50DCBB70-984B-904F-80A1-4C45E25F6A75}" type="sibTrans" cxnId="{C2858270-1858-9A49-AE8A-4740180D9755}">
      <dgm:prSet/>
      <dgm:spPr/>
      <dgm:t>
        <a:bodyPr/>
        <a:lstStyle/>
        <a:p>
          <a:endParaRPr lang="en-US"/>
        </a:p>
      </dgm:t>
    </dgm:pt>
    <dgm:pt modelId="{D6862517-F785-B34F-A673-98E4559160B6}">
      <dgm:prSet phldrT="[Text]"/>
      <dgm:spPr/>
      <dgm:t>
        <a:bodyPr/>
        <a:lstStyle/>
        <a:p>
          <a:r>
            <a:rPr lang="en-US" dirty="0" smtClean="0"/>
            <a:t>English 80</a:t>
          </a:r>
          <a:endParaRPr lang="en-US" dirty="0"/>
        </a:p>
      </dgm:t>
    </dgm:pt>
    <dgm:pt modelId="{77A9C032-D14D-584A-AE23-EB184B492741}" type="parTrans" cxnId="{319BCC2B-F81B-944B-A419-A3F84E1C4335}">
      <dgm:prSet/>
      <dgm:spPr/>
      <dgm:t>
        <a:bodyPr/>
        <a:lstStyle/>
        <a:p>
          <a:endParaRPr lang="en-US"/>
        </a:p>
      </dgm:t>
    </dgm:pt>
    <dgm:pt modelId="{8E905E08-C681-724B-A064-F7478B9DEDCD}" type="sibTrans" cxnId="{319BCC2B-F81B-944B-A419-A3F84E1C4335}">
      <dgm:prSet/>
      <dgm:spPr/>
      <dgm:t>
        <a:bodyPr/>
        <a:lstStyle/>
        <a:p>
          <a:endParaRPr lang="en-US"/>
        </a:p>
      </dgm:t>
    </dgm:pt>
    <dgm:pt modelId="{CA32B21F-61DC-9B42-A231-5536E4B9C4F8}">
      <dgm:prSet phldrT="[Text]"/>
      <dgm:spPr/>
      <dgm:t>
        <a:bodyPr/>
        <a:lstStyle/>
        <a:p>
          <a:r>
            <a:rPr lang="en-US" dirty="0" smtClean="0"/>
            <a:t>English </a:t>
          </a:r>
          <a:r>
            <a:rPr lang="en-US" dirty="0" smtClean="0"/>
            <a:t>90</a:t>
          </a:r>
          <a:endParaRPr lang="en-US" dirty="0"/>
        </a:p>
      </dgm:t>
    </dgm:pt>
    <dgm:pt modelId="{3832AE99-50CC-8244-A562-383343D3D4CA}" type="parTrans" cxnId="{6CEF1EC1-3ECC-EA47-9F09-F4E5EF86D38F}">
      <dgm:prSet/>
      <dgm:spPr/>
      <dgm:t>
        <a:bodyPr/>
        <a:lstStyle/>
        <a:p>
          <a:endParaRPr lang="en-US"/>
        </a:p>
      </dgm:t>
    </dgm:pt>
    <dgm:pt modelId="{D177ED70-231D-1B45-A70D-630B8BCC528C}" type="sibTrans" cxnId="{6CEF1EC1-3ECC-EA47-9F09-F4E5EF86D38F}">
      <dgm:prSet/>
      <dgm:spPr/>
      <dgm:t>
        <a:bodyPr/>
        <a:lstStyle/>
        <a:p>
          <a:endParaRPr lang="en-US"/>
        </a:p>
      </dgm:t>
    </dgm:pt>
    <dgm:pt modelId="{2AECE885-7314-5E46-A51B-CBE0394B7B62}" type="pres">
      <dgm:prSet presAssocID="{3898CF99-9D58-BC44-9F08-9D7500DE54D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298960-AAB0-3345-AE1F-84A8D7D27495}" type="pres">
      <dgm:prSet presAssocID="{0300B333-79C2-4F45-9094-B99A01D9CE5B}" presName="node" presStyleLbl="node1" presStyleIdx="0" presStyleCnt="5" custScaleX="65091" custScaleY="57848" custLinFactNeighborX="3860" custLinFactNeighborY="-428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2FB1EB-2296-D645-884A-23BD6190EC97}" type="pres">
      <dgm:prSet presAssocID="{AA4BD2A2-D3C0-934F-A377-9CE030B45D74}" presName="sibTrans" presStyleLbl="sibTrans2D1" presStyleIdx="0" presStyleCnt="4" custAng="16147028" custScaleX="256090" custLinFactX="200000" custLinFactY="18273" custLinFactNeighborX="271050" custLinFactNeighborY="100000"/>
      <dgm:spPr/>
      <dgm:t>
        <a:bodyPr/>
        <a:lstStyle/>
        <a:p>
          <a:endParaRPr lang="en-US"/>
        </a:p>
      </dgm:t>
    </dgm:pt>
    <dgm:pt modelId="{05106E31-D412-FE48-9EB3-14119FB76156}" type="pres">
      <dgm:prSet presAssocID="{AA4BD2A2-D3C0-934F-A377-9CE030B45D7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E4C6EAD-0CDB-664F-AEC6-DAEFFB8B4569}" type="pres">
      <dgm:prSet presAssocID="{D6862517-F785-B34F-A673-98E4559160B6}" presName="node" presStyleLbl="node1" presStyleIdx="1" presStyleCnt="5" custScaleX="65091" custScaleY="57848" custLinFactX="-61081" custLinFactNeighborX="-100000" custLinFactNeighborY="569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C501B0-33A8-B34F-969F-1DFCA305FEB6}" type="pres">
      <dgm:prSet presAssocID="{8E905E08-C681-724B-A064-F7478B9DEDCD}" presName="sibTrans" presStyleLbl="sibTrans2D1" presStyleIdx="1" presStyleCnt="4" custAng="1435096" custScaleX="91248" custLinFactY="-15241" custLinFactNeighborX="-18398" custLinFactNeighborY="-100000"/>
      <dgm:spPr/>
      <dgm:t>
        <a:bodyPr/>
        <a:lstStyle/>
        <a:p>
          <a:endParaRPr lang="en-US"/>
        </a:p>
      </dgm:t>
    </dgm:pt>
    <dgm:pt modelId="{C71951CC-7252-204F-909B-F043E279904B}" type="pres">
      <dgm:prSet presAssocID="{8E905E08-C681-724B-A064-F7478B9DEDCD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E4A34C09-5330-5146-9B43-3074468E31F3}" type="pres">
      <dgm:prSet presAssocID="{044D2F4D-9F0B-6342-A48B-8B8D54EF768E}" presName="node" presStyleLbl="node1" presStyleIdx="2" presStyleCnt="5" custScaleX="76134" custScaleY="53716" custLinFactX="-40050" custLinFactNeighborX="-100000" custLinFactNeighborY="-431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558BC8-0437-5349-852B-444D578505A8}" type="pres">
      <dgm:prSet presAssocID="{460AB8C8-9D44-1047-85CD-21345DF0E276}" presName="sibTrans" presStyleLbl="sibTrans2D1" presStyleIdx="2" presStyleCnt="4" custLinFactNeighborX="-17069" custLinFactNeighborY="-21311"/>
      <dgm:spPr/>
      <dgm:t>
        <a:bodyPr/>
        <a:lstStyle/>
        <a:p>
          <a:endParaRPr lang="en-US"/>
        </a:p>
      </dgm:t>
    </dgm:pt>
    <dgm:pt modelId="{A455698C-50B4-634E-A775-404DB3293C02}" type="pres">
      <dgm:prSet presAssocID="{460AB8C8-9D44-1047-85CD-21345DF0E27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9DED0859-FA1B-2E40-92B0-31014C76B0EA}" type="pres">
      <dgm:prSet presAssocID="{1F06D304-2AA7-8F4E-AD02-05F835CC570E}" presName="node" presStyleLbl="node1" presStyleIdx="3" presStyleCnt="5" custLinFactNeighborX="-48495" custLinFactNeighborY="13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773C79-5416-E045-A550-0C655378FB83}" type="pres">
      <dgm:prSet presAssocID="{50DCBB70-984B-904F-80A1-4C45E25F6A75}" presName="sibTrans" presStyleLbl="sibTrans2D1" presStyleIdx="3" presStyleCnt="4" custAng="10835970" custLinFactNeighborX="-4642" custLinFactNeighborY="32625"/>
      <dgm:spPr/>
      <dgm:t>
        <a:bodyPr/>
        <a:lstStyle/>
        <a:p>
          <a:endParaRPr lang="en-US"/>
        </a:p>
      </dgm:t>
    </dgm:pt>
    <dgm:pt modelId="{0EECE1A3-8842-4544-8789-0D0FFE744780}" type="pres">
      <dgm:prSet presAssocID="{50DCBB70-984B-904F-80A1-4C45E25F6A75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86A5CCA7-C647-2044-8BFD-492447759147}" type="pres">
      <dgm:prSet presAssocID="{CA32B21F-61DC-9B42-A231-5536E4B9C4F8}" presName="node" presStyleLbl="node1" presStyleIdx="4" presStyleCnt="5" custScaleX="65091" custScaleY="57848" custLinFactX="-211422" custLinFactNeighborX="-300000" custLinFactNeighborY="555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4A7908-9BE8-9A47-ABD1-CACF139A6809}" type="presOf" srcId="{3898CF99-9D58-BC44-9F08-9D7500DE54D6}" destId="{2AECE885-7314-5E46-A51B-CBE0394B7B62}" srcOrd="0" destOrd="0" presId="urn:microsoft.com/office/officeart/2005/8/layout/process1"/>
    <dgm:cxn modelId="{CF56DFFB-ED5C-0E4C-8367-BCD45278D348}" type="presOf" srcId="{044D2F4D-9F0B-6342-A48B-8B8D54EF768E}" destId="{E4A34C09-5330-5146-9B43-3074468E31F3}" srcOrd="0" destOrd="0" presId="urn:microsoft.com/office/officeart/2005/8/layout/process1"/>
    <dgm:cxn modelId="{319BCC2B-F81B-944B-A419-A3F84E1C4335}" srcId="{3898CF99-9D58-BC44-9F08-9D7500DE54D6}" destId="{D6862517-F785-B34F-A673-98E4559160B6}" srcOrd="1" destOrd="0" parTransId="{77A9C032-D14D-584A-AE23-EB184B492741}" sibTransId="{8E905E08-C681-724B-A064-F7478B9DEDCD}"/>
    <dgm:cxn modelId="{616807C2-A84E-1248-94D1-D4F72C7B3B7B}" type="presOf" srcId="{D6862517-F785-B34F-A673-98E4559160B6}" destId="{0E4C6EAD-0CDB-664F-AEC6-DAEFFB8B4569}" srcOrd="0" destOrd="0" presId="urn:microsoft.com/office/officeart/2005/8/layout/process1"/>
    <dgm:cxn modelId="{6CEF1EC1-3ECC-EA47-9F09-F4E5EF86D38F}" srcId="{3898CF99-9D58-BC44-9F08-9D7500DE54D6}" destId="{CA32B21F-61DC-9B42-A231-5536E4B9C4F8}" srcOrd="4" destOrd="0" parTransId="{3832AE99-50CC-8244-A562-383343D3D4CA}" sibTransId="{D177ED70-231D-1B45-A70D-630B8BCC528C}"/>
    <dgm:cxn modelId="{5FCC2CC4-45CE-964A-81A8-CBE6370E5E92}" type="presOf" srcId="{AA4BD2A2-D3C0-934F-A377-9CE030B45D74}" destId="{05106E31-D412-FE48-9EB3-14119FB76156}" srcOrd="1" destOrd="0" presId="urn:microsoft.com/office/officeart/2005/8/layout/process1"/>
    <dgm:cxn modelId="{596DF624-972F-BC4A-9C06-9E54294BFB2C}" type="presOf" srcId="{460AB8C8-9D44-1047-85CD-21345DF0E276}" destId="{A7558BC8-0437-5349-852B-444D578505A8}" srcOrd="0" destOrd="0" presId="urn:microsoft.com/office/officeart/2005/8/layout/process1"/>
    <dgm:cxn modelId="{9831590F-1EA8-2E45-ADD4-30C71AEDBA75}" type="presOf" srcId="{8E905E08-C681-724B-A064-F7478B9DEDCD}" destId="{B2C501B0-33A8-B34F-969F-1DFCA305FEB6}" srcOrd="0" destOrd="0" presId="urn:microsoft.com/office/officeart/2005/8/layout/process1"/>
    <dgm:cxn modelId="{473525DF-CB1F-4C47-ACC3-56F3E2368F4E}" type="presOf" srcId="{50DCBB70-984B-904F-80A1-4C45E25F6A75}" destId="{0EECE1A3-8842-4544-8789-0D0FFE744780}" srcOrd="1" destOrd="0" presId="urn:microsoft.com/office/officeart/2005/8/layout/process1"/>
    <dgm:cxn modelId="{A9C48E83-EE9B-144F-8F53-B321225C935E}" type="presOf" srcId="{0300B333-79C2-4F45-9094-B99A01D9CE5B}" destId="{6D298960-AAB0-3345-AE1F-84A8D7D27495}" srcOrd="0" destOrd="0" presId="urn:microsoft.com/office/officeart/2005/8/layout/process1"/>
    <dgm:cxn modelId="{229B0360-F2D2-454B-AA05-0E8074758B96}" type="presOf" srcId="{460AB8C8-9D44-1047-85CD-21345DF0E276}" destId="{A455698C-50B4-634E-A775-404DB3293C02}" srcOrd="1" destOrd="0" presId="urn:microsoft.com/office/officeart/2005/8/layout/process1"/>
    <dgm:cxn modelId="{23462D5B-EA44-B74C-9773-6DEBE4F4F7EF}" srcId="{3898CF99-9D58-BC44-9F08-9D7500DE54D6}" destId="{0300B333-79C2-4F45-9094-B99A01D9CE5B}" srcOrd="0" destOrd="0" parTransId="{2BFE79BF-6998-2F47-972D-F6D8DC8F9486}" sibTransId="{AA4BD2A2-D3C0-934F-A377-9CE030B45D74}"/>
    <dgm:cxn modelId="{52223C5E-4749-8A46-B525-4413AA78E436}" type="presOf" srcId="{CA32B21F-61DC-9B42-A231-5536E4B9C4F8}" destId="{86A5CCA7-C647-2044-8BFD-492447759147}" srcOrd="0" destOrd="0" presId="urn:microsoft.com/office/officeart/2005/8/layout/process1"/>
    <dgm:cxn modelId="{97575EC2-7080-354A-8B32-4D72EE4D00C8}" srcId="{3898CF99-9D58-BC44-9F08-9D7500DE54D6}" destId="{044D2F4D-9F0B-6342-A48B-8B8D54EF768E}" srcOrd="2" destOrd="0" parTransId="{E0DA785B-51BB-1E40-844C-935EA3B318FB}" sibTransId="{460AB8C8-9D44-1047-85CD-21345DF0E276}"/>
    <dgm:cxn modelId="{CE2364C5-C491-D746-9421-5C813B25CBAD}" type="presOf" srcId="{50DCBB70-984B-904F-80A1-4C45E25F6A75}" destId="{EA773C79-5416-E045-A550-0C655378FB83}" srcOrd="0" destOrd="0" presId="urn:microsoft.com/office/officeart/2005/8/layout/process1"/>
    <dgm:cxn modelId="{9AD71FC3-B739-0748-A77F-F9FF0D795429}" type="presOf" srcId="{AA4BD2A2-D3C0-934F-A377-9CE030B45D74}" destId="{D22FB1EB-2296-D645-884A-23BD6190EC97}" srcOrd="0" destOrd="0" presId="urn:microsoft.com/office/officeart/2005/8/layout/process1"/>
    <dgm:cxn modelId="{31EDCF5E-1508-034B-B764-89D1E8E19236}" type="presOf" srcId="{8E905E08-C681-724B-A064-F7478B9DEDCD}" destId="{C71951CC-7252-204F-909B-F043E279904B}" srcOrd="1" destOrd="0" presId="urn:microsoft.com/office/officeart/2005/8/layout/process1"/>
    <dgm:cxn modelId="{C2858270-1858-9A49-AE8A-4740180D9755}" srcId="{3898CF99-9D58-BC44-9F08-9D7500DE54D6}" destId="{1F06D304-2AA7-8F4E-AD02-05F835CC570E}" srcOrd="3" destOrd="0" parTransId="{4CD2BF6A-A23D-F141-AE73-E3EAB69ED3E2}" sibTransId="{50DCBB70-984B-904F-80A1-4C45E25F6A75}"/>
    <dgm:cxn modelId="{74A59B24-C04B-784A-A01F-985AAD3966AC}" type="presOf" srcId="{1F06D304-2AA7-8F4E-AD02-05F835CC570E}" destId="{9DED0859-FA1B-2E40-92B0-31014C76B0EA}" srcOrd="0" destOrd="0" presId="urn:microsoft.com/office/officeart/2005/8/layout/process1"/>
    <dgm:cxn modelId="{E741DD8B-6D93-F64F-892C-68FD831DD81C}" type="presParOf" srcId="{2AECE885-7314-5E46-A51B-CBE0394B7B62}" destId="{6D298960-AAB0-3345-AE1F-84A8D7D27495}" srcOrd="0" destOrd="0" presId="urn:microsoft.com/office/officeart/2005/8/layout/process1"/>
    <dgm:cxn modelId="{2904FD00-8F43-864D-B613-095608E80E94}" type="presParOf" srcId="{2AECE885-7314-5E46-A51B-CBE0394B7B62}" destId="{D22FB1EB-2296-D645-884A-23BD6190EC97}" srcOrd="1" destOrd="0" presId="urn:microsoft.com/office/officeart/2005/8/layout/process1"/>
    <dgm:cxn modelId="{4C63EE95-7A3F-3B40-9C84-521072EA07D4}" type="presParOf" srcId="{D22FB1EB-2296-D645-884A-23BD6190EC97}" destId="{05106E31-D412-FE48-9EB3-14119FB76156}" srcOrd="0" destOrd="0" presId="urn:microsoft.com/office/officeart/2005/8/layout/process1"/>
    <dgm:cxn modelId="{5C2EAAEE-7D61-E443-A77A-83BC0184FAC8}" type="presParOf" srcId="{2AECE885-7314-5E46-A51B-CBE0394B7B62}" destId="{0E4C6EAD-0CDB-664F-AEC6-DAEFFB8B4569}" srcOrd="2" destOrd="0" presId="urn:microsoft.com/office/officeart/2005/8/layout/process1"/>
    <dgm:cxn modelId="{3F299810-A660-BC4D-B47B-9E5F97001DD2}" type="presParOf" srcId="{2AECE885-7314-5E46-A51B-CBE0394B7B62}" destId="{B2C501B0-33A8-B34F-969F-1DFCA305FEB6}" srcOrd="3" destOrd="0" presId="urn:microsoft.com/office/officeart/2005/8/layout/process1"/>
    <dgm:cxn modelId="{59A7E4E2-1EE4-7B4E-9D2B-63C74B8F6D0F}" type="presParOf" srcId="{B2C501B0-33A8-B34F-969F-1DFCA305FEB6}" destId="{C71951CC-7252-204F-909B-F043E279904B}" srcOrd="0" destOrd="0" presId="urn:microsoft.com/office/officeart/2005/8/layout/process1"/>
    <dgm:cxn modelId="{657320F3-B550-FC49-BE1B-0A6E94314332}" type="presParOf" srcId="{2AECE885-7314-5E46-A51B-CBE0394B7B62}" destId="{E4A34C09-5330-5146-9B43-3074468E31F3}" srcOrd="4" destOrd="0" presId="urn:microsoft.com/office/officeart/2005/8/layout/process1"/>
    <dgm:cxn modelId="{0B436C30-3EE8-DD41-81A8-1A21AFACC607}" type="presParOf" srcId="{2AECE885-7314-5E46-A51B-CBE0394B7B62}" destId="{A7558BC8-0437-5349-852B-444D578505A8}" srcOrd="5" destOrd="0" presId="urn:microsoft.com/office/officeart/2005/8/layout/process1"/>
    <dgm:cxn modelId="{E10EC2A9-1A0C-BF4A-A2F8-7AA9692AB95E}" type="presParOf" srcId="{A7558BC8-0437-5349-852B-444D578505A8}" destId="{A455698C-50B4-634E-A775-404DB3293C02}" srcOrd="0" destOrd="0" presId="urn:microsoft.com/office/officeart/2005/8/layout/process1"/>
    <dgm:cxn modelId="{CD8F3A3D-FFF4-C644-BA74-907E88126F06}" type="presParOf" srcId="{2AECE885-7314-5E46-A51B-CBE0394B7B62}" destId="{9DED0859-FA1B-2E40-92B0-31014C76B0EA}" srcOrd="6" destOrd="0" presId="urn:microsoft.com/office/officeart/2005/8/layout/process1"/>
    <dgm:cxn modelId="{01F51FAF-7989-434E-A593-4FB5041DE05B}" type="presParOf" srcId="{2AECE885-7314-5E46-A51B-CBE0394B7B62}" destId="{EA773C79-5416-E045-A550-0C655378FB83}" srcOrd="7" destOrd="0" presId="urn:microsoft.com/office/officeart/2005/8/layout/process1"/>
    <dgm:cxn modelId="{F98DB1AB-385A-1041-99DD-00370A327E64}" type="presParOf" srcId="{EA773C79-5416-E045-A550-0C655378FB83}" destId="{0EECE1A3-8842-4544-8789-0D0FFE744780}" srcOrd="0" destOrd="0" presId="urn:microsoft.com/office/officeart/2005/8/layout/process1"/>
    <dgm:cxn modelId="{B5E24AC7-9844-C342-BED0-5793B8C31B27}" type="presParOf" srcId="{2AECE885-7314-5E46-A51B-CBE0394B7B62}" destId="{86A5CCA7-C647-2044-8BFD-492447759147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298960-AAB0-3345-AE1F-84A8D7D27495}">
      <dsp:nvSpPr>
        <dsp:cNvPr id="0" name=""/>
        <dsp:cNvSpPr/>
      </dsp:nvSpPr>
      <dsp:spPr>
        <a:xfrm>
          <a:off x="17155" y="953306"/>
          <a:ext cx="1278459" cy="681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Reading 80</a:t>
          </a:r>
          <a:endParaRPr lang="en-US" sz="1800" kern="1200" dirty="0"/>
        </a:p>
      </dsp:txBody>
      <dsp:txXfrm>
        <a:off x="37122" y="973273"/>
        <a:ext cx="1238525" cy="641785"/>
      </dsp:txXfrm>
    </dsp:sp>
    <dsp:sp modelId="{D22FB1EB-2296-D645-884A-23BD6190EC97}">
      <dsp:nvSpPr>
        <dsp:cNvPr id="0" name=""/>
        <dsp:cNvSpPr/>
      </dsp:nvSpPr>
      <dsp:spPr>
        <a:xfrm rot="21571668">
          <a:off x="1552381" y="2222613"/>
          <a:ext cx="672145" cy="4870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1552383" y="2320635"/>
        <a:ext cx="526015" cy="292259"/>
      </dsp:txXfrm>
    </dsp:sp>
    <dsp:sp modelId="{0E4C6EAD-0CDB-664F-AEC6-DAEFFB8B4569}">
      <dsp:nvSpPr>
        <dsp:cNvPr id="0" name=""/>
        <dsp:cNvSpPr/>
      </dsp:nvSpPr>
      <dsp:spPr>
        <a:xfrm>
          <a:off x="8719" y="2130229"/>
          <a:ext cx="1278459" cy="681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English 80</a:t>
          </a:r>
          <a:endParaRPr lang="en-US" sz="1800" kern="1200" dirty="0"/>
        </a:p>
      </dsp:txBody>
      <dsp:txXfrm>
        <a:off x="28686" y="2150196"/>
        <a:ext cx="1238525" cy="641785"/>
      </dsp:txXfrm>
    </dsp:sp>
    <dsp:sp modelId="{B2C501B0-33A8-B34F-969F-1DFCA305FEB6}">
      <dsp:nvSpPr>
        <dsp:cNvPr id="0" name=""/>
        <dsp:cNvSpPr/>
      </dsp:nvSpPr>
      <dsp:spPr>
        <a:xfrm rot="21600000">
          <a:off x="1475295" y="1083899"/>
          <a:ext cx="692052" cy="4870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21600000">
        <a:off x="1475295" y="1181319"/>
        <a:ext cx="545922" cy="292259"/>
      </dsp:txXfrm>
    </dsp:sp>
    <dsp:sp modelId="{E4A34C09-5330-5146-9B43-3074468E31F3}">
      <dsp:nvSpPr>
        <dsp:cNvPr id="0" name=""/>
        <dsp:cNvSpPr/>
      </dsp:nvSpPr>
      <dsp:spPr>
        <a:xfrm>
          <a:off x="2561251" y="974377"/>
          <a:ext cx="1495356" cy="6330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Reading 90</a:t>
          </a:r>
          <a:endParaRPr lang="en-US" sz="1800" kern="1200" dirty="0"/>
        </a:p>
      </dsp:txBody>
      <dsp:txXfrm>
        <a:off x="2579792" y="992918"/>
        <a:ext cx="1458274" cy="595943"/>
      </dsp:txXfrm>
    </dsp:sp>
    <dsp:sp modelId="{A7558BC8-0437-5349-852B-444D578505A8}">
      <dsp:nvSpPr>
        <dsp:cNvPr id="0" name=""/>
        <dsp:cNvSpPr/>
      </dsp:nvSpPr>
      <dsp:spPr>
        <a:xfrm rot="483370">
          <a:off x="4364990" y="1193465"/>
          <a:ext cx="1058209" cy="4870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365711" y="1280645"/>
        <a:ext cx="912079" cy="292259"/>
      </dsp:txXfrm>
    </dsp:sp>
    <dsp:sp modelId="{9DED0859-FA1B-2E40-92B0-31014C76B0EA}">
      <dsp:nvSpPr>
        <dsp:cNvPr id="0" name=""/>
        <dsp:cNvSpPr/>
      </dsp:nvSpPr>
      <dsp:spPr>
        <a:xfrm>
          <a:off x="6033525" y="1226298"/>
          <a:ext cx="1964111" cy="11784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Comp I</a:t>
          </a:r>
          <a:endParaRPr lang="en-US" sz="1800" kern="1200" dirty="0"/>
        </a:p>
      </dsp:txBody>
      <dsp:txXfrm>
        <a:off x="6068041" y="1260814"/>
        <a:ext cx="1895079" cy="1109435"/>
      </dsp:txXfrm>
    </dsp:sp>
    <dsp:sp modelId="{EA773C79-5416-E045-A550-0C655378FB83}">
      <dsp:nvSpPr>
        <dsp:cNvPr id="0" name=""/>
        <dsp:cNvSpPr/>
      </dsp:nvSpPr>
      <dsp:spPr>
        <a:xfrm rot="21051752">
          <a:off x="4334742" y="2085024"/>
          <a:ext cx="1129420" cy="48709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4335669" y="2194047"/>
        <a:ext cx="983290" cy="292259"/>
      </dsp:txXfrm>
    </dsp:sp>
    <dsp:sp modelId="{86A5CCA7-C647-2044-8BFD-492447759147}">
      <dsp:nvSpPr>
        <dsp:cNvPr id="0" name=""/>
        <dsp:cNvSpPr/>
      </dsp:nvSpPr>
      <dsp:spPr>
        <a:xfrm>
          <a:off x="2654782" y="2113283"/>
          <a:ext cx="1278459" cy="6817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English </a:t>
          </a:r>
          <a:r>
            <a:rPr lang="en-US" sz="1800" kern="1200" dirty="0" smtClean="0"/>
            <a:t>90</a:t>
          </a:r>
          <a:endParaRPr lang="en-US" sz="1800" kern="1200" dirty="0"/>
        </a:p>
      </dsp:txBody>
      <dsp:txXfrm>
        <a:off x="2674749" y="2133250"/>
        <a:ext cx="1238525" cy="641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0EFD74-2001-4DD7-84DD-EB6F38981087}" type="datetimeFigureOut">
              <a:rPr lang="en-US" smtClean="0"/>
              <a:t>9/28/17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FF83256-307F-4C08-A3DA-6BEB8F99C0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59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9/28/17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omments" Target="../comments/commen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forms/hPUxSZpDJXXFV0hN2" TargetMode="External"/><Relationship Id="rId4" Type="http://schemas.openxmlformats.org/officeDocument/2006/relationships/hyperlink" Target="https://goo.gl/forms/i8pYzhxW1v0dbhib2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oo.gl/forms/vV1ktA8umXUU9b5v1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alp-deved.org/2016/06/preconference-workshop-window-" TargetMode="External"/><Relationship Id="rId4" Type="http://schemas.openxmlformats.org/officeDocument/2006/relationships/hyperlink" Target="http://www.harvard.edu/about-harvard/Harvard-glance/history/historical-facts" TargetMode="External"/><Relationship Id="rId5" Type="http://schemas.openxmlformats.org/officeDocument/2006/relationships/hyperlink" Target="http://nces.ed.gov/pubs/web/95024-2.asp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lp-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254250"/>
            <a:ext cx="8144134" cy="2043029"/>
          </a:xfrm>
        </p:spPr>
        <p:txBody>
          <a:bodyPr/>
          <a:lstStyle/>
          <a:p>
            <a:r>
              <a:rPr lang="en-US" sz="4000" dirty="0" smtClean="0"/>
              <a:t>Accelerated Developmental </a:t>
            </a:r>
            <a:r>
              <a:rPr lang="en-US" sz="4000" dirty="0" smtClean="0"/>
              <a:t>English &amp; Reading </a:t>
            </a:r>
            <a:br>
              <a:rPr lang="en-US" sz="4000" dirty="0" smtClean="0"/>
            </a:br>
            <a:r>
              <a:rPr lang="en-US" sz="4000" dirty="0" smtClean="0"/>
              <a:t>at </a:t>
            </a:r>
            <a:r>
              <a:rPr lang="en-US" sz="4000" dirty="0" smtClean="0"/>
              <a:t>Century College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81296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Presented by Dana </a:t>
            </a:r>
            <a:r>
              <a:rPr lang="en-US" dirty="0" smtClean="0"/>
              <a:t>LeMay, English | LuAnn Wood, Reading |Stacey </a:t>
            </a:r>
            <a:r>
              <a:rPr lang="en-US" dirty="0" err="1" smtClean="0"/>
              <a:t>Wollschlager</a:t>
            </a:r>
            <a:r>
              <a:rPr lang="en-US" dirty="0" smtClean="0"/>
              <a:t>, Reading </a:t>
            </a:r>
          </a:p>
          <a:p>
            <a:r>
              <a:rPr lang="en-US" dirty="0" smtClean="0"/>
              <a:t>Angela Coffee, English | </a:t>
            </a:r>
            <a:r>
              <a:rPr lang="en-US" dirty="0" smtClean="0"/>
              <a:t> </a:t>
            </a:r>
            <a:r>
              <a:rPr lang="en-US" dirty="0" smtClean="0"/>
              <a:t>Amy </a:t>
            </a:r>
            <a:r>
              <a:rPr lang="en-US" dirty="0" err="1" smtClean="0"/>
              <a:t>Fladeboe</a:t>
            </a:r>
            <a:r>
              <a:rPr lang="en-US" dirty="0" smtClean="0"/>
              <a:t>, English</a:t>
            </a:r>
            <a:endParaRPr lang="en-US" dirty="0" smtClean="0"/>
          </a:p>
          <a:p>
            <a:r>
              <a:rPr lang="en-US" dirty="0" smtClean="0"/>
              <a:t>2017 Minnesota Association of Developmental Educators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00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83304" y="1993899"/>
            <a:ext cx="8407893" cy="446104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100" dirty="0" smtClean="0"/>
              <a:t>The latest research by Wood and </a:t>
            </a:r>
            <a:r>
              <a:rPr lang="en-US" sz="2100" dirty="0" err="1" smtClean="0"/>
              <a:t>Barhoum</a:t>
            </a:r>
            <a:r>
              <a:rPr lang="en-US" sz="2100" dirty="0" smtClean="0"/>
              <a:t>, which we’ll review after lunch, suggests the following four measures have contributed more to our success:</a:t>
            </a:r>
          </a:p>
          <a:p>
            <a:pPr marL="45720" indent="0">
              <a:buNone/>
            </a:pPr>
            <a:endParaRPr lang="en-US" sz="2100" dirty="0"/>
          </a:p>
          <a:p>
            <a:pPr marL="388620" indent="-342900"/>
            <a:r>
              <a:rPr lang="en-US" sz="2100" dirty="0" smtClean="0"/>
              <a:t>Structural Changes (co-requisite model, eliminating pipeline)</a:t>
            </a:r>
          </a:p>
          <a:p>
            <a:pPr marL="388620" indent="-342900"/>
            <a:r>
              <a:rPr lang="en-US" sz="2100" dirty="0" smtClean="0"/>
              <a:t>Curricular changes (backward design, integrated reading)</a:t>
            </a:r>
          </a:p>
          <a:p>
            <a:pPr marL="388620" indent="-342900"/>
            <a:r>
              <a:rPr lang="en-US" sz="2100" dirty="0" err="1" smtClean="0"/>
              <a:t>Andragogical</a:t>
            </a:r>
            <a:r>
              <a:rPr lang="en-US" sz="2100" dirty="0" smtClean="0"/>
              <a:t>/Pedagogical (training, ongoing discussions and collaboration with colleagues)</a:t>
            </a:r>
          </a:p>
          <a:p>
            <a:pPr marL="388620" indent="-342900"/>
            <a:r>
              <a:rPr lang="en-US" sz="2100" dirty="0" smtClean="0"/>
              <a:t>Relational/Equity work (SEED, ICRP, On Course)</a:t>
            </a:r>
            <a:endParaRPr lang="en-US" sz="21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do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316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</a:t>
            </a:r>
            <a:r>
              <a:rPr lang="en-US" dirty="0" smtClean="0"/>
              <a:t>nderlying assumptions and policies that drive effective practices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680321" y="2235200"/>
            <a:ext cx="10392492" cy="3505200"/>
          </a:xfrm>
        </p:spPr>
        <p:txBody>
          <a:bodyPr numCol="2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600" b="1" dirty="0" smtClean="0"/>
              <a:t>Checking our assumptions about developmental students</a:t>
            </a:r>
            <a:r>
              <a:rPr lang="en-US" sz="2000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Can’t handle college-level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have less self-discipline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ren’t motivated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should have known 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re making bad choices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pPr marL="0" indent="0" algn="ctr">
              <a:buNone/>
            </a:pPr>
            <a:r>
              <a:rPr lang="en-US" sz="2600" b="1" dirty="0" smtClean="0"/>
              <a:t>Checking </a:t>
            </a:r>
            <a:r>
              <a:rPr lang="en-US" sz="2600" b="1" dirty="0"/>
              <a:t>our policies</a:t>
            </a:r>
            <a:r>
              <a:rPr lang="en-US" sz="20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Flexible deadlines and attendance </a:t>
            </a:r>
            <a:r>
              <a:rPr lang="en-US" dirty="0"/>
              <a:t>policies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teacher vs guide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Front loading vs just in time remediation and in-context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 stake assessment tools vs </a:t>
            </a:r>
            <a:r>
              <a:rPr lang="en-US" dirty="0"/>
              <a:t>low-stakes scaffolding to larger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“trust me- you need this” vs “let me show you how you’ll use this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84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Literacy: Pre-requisite Placement</a:t>
            </a:r>
            <a:endParaRPr lang="en-US" dirty="0"/>
          </a:p>
        </p:txBody>
      </p:sp>
      <p:pic>
        <p:nvPicPr>
          <p:cNvPr id="4" name="Content Placeholder 3" descr="2018 ENGL and RDNG Dev Ed Sequence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8" t="53808" r="3748" b="-1232"/>
          <a:stretch/>
        </p:blipFill>
        <p:spPr>
          <a:xfrm>
            <a:off x="15874" y="1968500"/>
            <a:ext cx="12176125" cy="4889500"/>
          </a:xfrm>
        </p:spPr>
      </p:pic>
    </p:spTree>
    <p:extLst>
      <p:ext uri="{BB962C8B-B14F-4D97-AF65-F5344CB8AC3E}">
        <p14:creationId xmlns:p14="http://schemas.microsoft.com/office/powerpoint/2010/main" val="2882638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Literacy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Population served: students determined by entrance placement tools as not yet “ready” for Express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The new course is modeled after </a:t>
            </a:r>
            <a:r>
              <a:rPr lang="en-US" sz="2600" b="1" dirty="0" smtClean="0"/>
              <a:t>CCBC’s Academic Literacy </a:t>
            </a:r>
            <a:r>
              <a:rPr lang="en-US" sz="2600" dirty="0" smtClean="0"/>
              <a:t>course, which is modeled after CAP’s Accelerated </a:t>
            </a:r>
            <a:r>
              <a:rPr lang="en-US" sz="2600" dirty="0"/>
              <a:t>I</a:t>
            </a:r>
            <a:r>
              <a:rPr lang="en-US" sz="2600" dirty="0" smtClean="0"/>
              <a:t>ntegrated Reading and Writing course.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 smtClean="0"/>
              <a:t>It is a fully integrated Reading and Writing course. 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637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Literacy’s Learning </a:t>
            </a:r>
            <a:r>
              <a:rPr lang="en-US" dirty="0"/>
              <a:t>O</a:t>
            </a:r>
            <a:r>
              <a:rPr lang="en-US" dirty="0" smtClean="0"/>
              <a:t>utcomes</a:t>
            </a:r>
            <a:endParaRPr lang="en-US" dirty="0"/>
          </a:p>
        </p:txBody>
      </p:sp>
      <p:sp>
        <p:nvSpPr>
          <p:cNvPr id="16" name="Vertical Text Placeholder 15"/>
          <p:cNvSpPr>
            <a:spLocks noGrp="1"/>
          </p:cNvSpPr>
          <p:nvPr>
            <p:ph type="body" orient="vert" idx="1"/>
          </p:nvPr>
        </p:nvSpPr>
        <p:spPr>
          <a:xfrm>
            <a:off x="331071" y="2320998"/>
            <a:ext cx="10432179" cy="3965502"/>
          </a:xfrm>
        </p:spPr>
        <p:txBody>
          <a:bodyPr vert="horz" numCol="2"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sz="2200" b="1" dirty="0"/>
              <a:t>use pre-reading and reading strategies to facilitate understanding of texts.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read actively and critically.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use annotation effectively.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employ a variety of strategies for building academic vocabulary.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identify abstract ideas found in complex academic texts.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deconstruct abstract ideas found in complex academic texts.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explain valid inferences based on information in texts.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evaluate arguments for validity and credibility.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synthesize ideas and information from multiple sources and varying points of view.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write well-organized, unified, and coherent essays with a thesis statement.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evaluate the validity and reliability of sources.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support ideas with adequate and varied evidence.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tailor language to address a specific audience.</a:t>
            </a:r>
          </a:p>
          <a:p>
            <a:pPr>
              <a:lnSpc>
                <a:spcPct val="110000"/>
              </a:lnSpc>
            </a:pPr>
            <a:r>
              <a:rPr lang="en-US" sz="2200" b="1" dirty="0"/>
              <a:t>detect and correct grammatical and mechanical errors.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332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Literacy: Major Outcomes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1" y="2336873"/>
            <a:ext cx="10178179" cy="4187752"/>
          </a:xfrm>
        </p:spPr>
        <p:txBody>
          <a:bodyPr vert="horz" numCol="2"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Academic literacy and academic discourse</a:t>
            </a:r>
          </a:p>
          <a:p>
            <a:pPr>
              <a:lnSpc>
                <a:spcPct val="100000"/>
              </a:lnSpc>
            </a:pPr>
            <a:r>
              <a:rPr lang="en-US" dirty="0"/>
              <a:t>Independent, sustained reading</a:t>
            </a:r>
          </a:p>
          <a:p>
            <a:pPr>
              <a:lnSpc>
                <a:spcPct val="100000"/>
              </a:lnSpc>
            </a:pPr>
            <a:r>
              <a:rPr lang="en-US" dirty="0"/>
              <a:t>Text-processing strategies</a:t>
            </a:r>
          </a:p>
          <a:p>
            <a:pPr>
              <a:lnSpc>
                <a:spcPct val="100000"/>
              </a:lnSpc>
            </a:pPr>
            <a:r>
              <a:rPr lang="en-US" dirty="0"/>
              <a:t>The reading-writing process</a:t>
            </a:r>
          </a:p>
          <a:p>
            <a:pPr>
              <a:lnSpc>
                <a:spcPct val="100000"/>
              </a:lnSpc>
            </a:pPr>
            <a:r>
              <a:rPr lang="en-US" dirty="0"/>
              <a:t>Academic vocabulary building</a:t>
            </a:r>
          </a:p>
          <a:p>
            <a:pPr>
              <a:lnSpc>
                <a:spcPct val="100000"/>
              </a:lnSpc>
            </a:pPr>
            <a:r>
              <a:rPr lang="en-US" dirty="0"/>
              <a:t>Organization of ideas</a:t>
            </a:r>
          </a:p>
          <a:p>
            <a:pPr>
              <a:lnSpc>
                <a:spcPct val="100000"/>
              </a:lnSpc>
            </a:pPr>
            <a:r>
              <a:rPr lang="en-US" dirty="0"/>
              <a:t>Critical reading, writing, and thinking</a:t>
            </a:r>
          </a:p>
          <a:p>
            <a:pPr>
              <a:lnSpc>
                <a:spcPct val="100000"/>
              </a:lnSpc>
            </a:pPr>
            <a:r>
              <a:rPr lang="en-US" dirty="0"/>
              <a:t>Response to academic texts</a:t>
            </a:r>
          </a:p>
          <a:p>
            <a:pPr>
              <a:lnSpc>
                <a:spcPct val="100000"/>
              </a:lnSpc>
            </a:pPr>
            <a:r>
              <a:rPr lang="en-US" dirty="0"/>
              <a:t>Evaluating and using source materials</a:t>
            </a:r>
          </a:p>
          <a:p>
            <a:pPr>
              <a:lnSpc>
                <a:spcPct val="100000"/>
              </a:lnSpc>
            </a:pPr>
            <a:r>
              <a:rPr lang="en-US" dirty="0"/>
              <a:t>Audience awareness</a:t>
            </a:r>
          </a:p>
          <a:p>
            <a:pPr>
              <a:lnSpc>
                <a:spcPct val="100000"/>
              </a:lnSpc>
            </a:pPr>
            <a:r>
              <a:rPr lang="en-US" dirty="0"/>
              <a:t>Writing and evaluating arguments</a:t>
            </a:r>
          </a:p>
          <a:p>
            <a:pPr>
              <a:lnSpc>
                <a:spcPct val="100000"/>
              </a:lnSpc>
            </a:pPr>
            <a:r>
              <a:rPr lang="en-US" dirty="0"/>
              <a:t>Grammar, punctuation, spelling, and usage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467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placement: The English Placement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Because placement is destiny, we’ve committed to revamping our placement policies, too.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Students take the EPE in their Reading classes to determine if they would benefit from additional support such as ESL courses and/or Express or if they ready to jump right into college-level Composition.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330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Students have 50 minutes to complete the exam. They receive their results in time for registration in week 11 of the semester.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Here is the exam the students see: </a:t>
            </a:r>
            <a:r>
              <a:rPr lang="en-US" dirty="0">
                <a:hlinkClick r:id="rId2"/>
              </a:rPr>
              <a:t>https://goo.gl/forms/vV1ktA8umXUU9b5v1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aculty submit placement recommendations for their students </a:t>
            </a:r>
            <a:r>
              <a:rPr lang="en-US" dirty="0"/>
              <a:t>here: </a:t>
            </a:r>
            <a:r>
              <a:rPr lang="en-US" dirty="0">
                <a:hlinkClick r:id="rId3"/>
              </a:rPr>
              <a:t>https://goo.gl/forms/</a:t>
            </a:r>
            <a:r>
              <a:rPr lang="en-US" dirty="0" smtClean="0">
                <a:hlinkClick r:id="rId3"/>
              </a:rPr>
              <a:t>hPUxSZpDJXXFV0hN2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English faculty read the exam essays and submit their recommendations </a:t>
            </a:r>
            <a:r>
              <a:rPr lang="en-US" dirty="0"/>
              <a:t>here: </a:t>
            </a:r>
            <a:r>
              <a:rPr lang="en-US" dirty="0">
                <a:hlinkClick r:id="rId4"/>
              </a:rPr>
              <a:t>https://goo.gl/forms/</a:t>
            </a:r>
            <a:r>
              <a:rPr lang="en-US" dirty="0" smtClean="0">
                <a:hlinkClick r:id="rId4"/>
              </a:rPr>
              <a:t>i8pYzhxW1v0dbhib2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814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Placement and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 student “jumps ahead” to college-level Composition when their current instructor and two readers place them into the course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2400" dirty="0" smtClean="0"/>
              <a:t>Fall 2016: 35 students jumped right into college-level Comp</a:t>
            </a:r>
          </a:p>
          <a:p>
            <a:pPr lvl="2"/>
            <a:r>
              <a:rPr lang="en-US" sz="2000" b="1" dirty="0">
                <a:solidFill>
                  <a:schemeClr val="accent1"/>
                </a:solidFill>
              </a:rPr>
              <a:t>So far, 75% of </a:t>
            </a:r>
            <a:r>
              <a:rPr lang="en-US" sz="2000" b="1" dirty="0" smtClean="0">
                <a:solidFill>
                  <a:schemeClr val="accent1"/>
                </a:solidFill>
              </a:rPr>
              <a:t>these </a:t>
            </a:r>
            <a:r>
              <a:rPr lang="en-US" sz="2000" b="1" dirty="0">
                <a:solidFill>
                  <a:schemeClr val="accent1"/>
                </a:solidFill>
              </a:rPr>
              <a:t>have gone on to earn an A or B in Comp </a:t>
            </a:r>
            <a:r>
              <a:rPr lang="en-US" sz="2000" b="1" dirty="0" smtClean="0">
                <a:solidFill>
                  <a:schemeClr val="accent1"/>
                </a:solidFill>
              </a:rPr>
              <a:t>I </a:t>
            </a:r>
            <a:endParaRPr lang="en-US" sz="2000" b="1" dirty="0">
              <a:solidFill>
                <a:schemeClr val="accent1"/>
              </a:solidFill>
            </a:endParaRPr>
          </a:p>
          <a:p>
            <a:pPr marL="914400" lvl="2" indent="0">
              <a:buNone/>
            </a:pPr>
            <a:endParaRPr lang="en-US" sz="2000" dirty="0" smtClean="0"/>
          </a:p>
          <a:p>
            <a:pPr lvl="1"/>
            <a:r>
              <a:rPr lang="en-US" sz="2400" dirty="0"/>
              <a:t>Spring 2017: </a:t>
            </a:r>
            <a:r>
              <a:rPr lang="en-US" sz="2400" dirty="0" smtClean="0"/>
              <a:t>Of </a:t>
            </a:r>
            <a:r>
              <a:rPr lang="en-US" sz="2400" dirty="0"/>
              <a:t>140 tests, 21% go directly into Comp I (30 students) and the other 79% are EXP/90 eligible (90 students</a:t>
            </a:r>
            <a:r>
              <a:rPr lang="en-US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3051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works cited…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749140" cy="3838640"/>
          </a:xfrm>
        </p:spPr>
        <p:txBody>
          <a:bodyPr>
            <a:normAutofit fontScale="77500" lnSpcReduction="20000"/>
          </a:bodyPr>
          <a:lstStyle/>
          <a:p>
            <a:pPr marL="0" indent="-457200">
              <a:buNone/>
            </a:pPr>
            <a:r>
              <a:rPr lang="en-US" dirty="0" smtClean="0"/>
              <a:t>Adams, Peter. “Original </a:t>
            </a:r>
            <a:r>
              <a:rPr lang="en-US" dirty="0"/>
              <a:t>Sin and </a:t>
            </a:r>
            <a:r>
              <a:rPr lang="en-US" dirty="0" err="1"/>
              <a:t>Reemption</a:t>
            </a:r>
            <a:r>
              <a:rPr lang="en-US" dirty="0"/>
              <a:t>: Developmental Education in the </a:t>
            </a:r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Century.” </a:t>
            </a:r>
            <a:r>
              <a:rPr lang="en-US" i="1" dirty="0" smtClean="0"/>
              <a:t>CADE,</a:t>
            </a:r>
            <a:r>
              <a:rPr lang="en-US" dirty="0" smtClean="0"/>
              <a:t> 2016. </a:t>
            </a:r>
            <a:r>
              <a:rPr lang="en-US" i="1" dirty="0"/>
              <a:t>alp-deved.org</a:t>
            </a:r>
            <a:r>
              <a:rPr lang="en-US" dirty="0"/>
              <a:t>, </a:t>
            </a:r>
            <a:r>
              <a:rPr lang="en-US" dirty="0">
                <a:hlinkClick r:id="rId2"/>
              </a:rPr>
              <a:t>http://alp-</a:t>
            </a:r>
            <a:r>
              <a:rPr lang="en-US" dirty="0"/>
              <a:t>	deved.org/2016/06/original-sin-and-redemption-developmental-education-in-the-21st-century/</a:t>
            </a:r>
          </a:p>
          <a:p>
            <a:pPr marL="0" indent="-45720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Hern</a:t>
            </a:r>
            <a:r>
              <a:rPr lang="en-US" dirty="0" smtClean="0"/>
              <a:t>, Katie. “</a:t>
            </a:r>
            <a:r>
              <a:rPr lang="en-US" dirty="0"/>
              <a:t>Preconference </a:t>
            </a:r>
            <a:r>
              <a:rPr lang="en-US" dirty="0" smtClean="0"/>
              <a:t>Workshop: Inside an Accelerated, Integrated Reading &amp; Writing Classroom.” </a:t>
            </a:r>
            <a:r>
              <a:rPr lang="en-US" i="1" dirty="0" smtClean="0"/>
              <a:t>CADE</a:t>
            </a:r>
            <a:r>
              <a:rPr lang="en-US" dirty="0" smtClean="0"/>
              <a:t>, 2016. </a:t>
            </a:r>
            <a:r>
              <a:rPr lang="en-US" i="1" dirty="0" smtClean="0"/>
              <a:t>alp-deved.org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http://alp-deved.org/2016/06/preconference-workshop-window-</a:t>
            </a:r>
            <a:r>
              <a:rPr lang="en-US" dirty="0"/>
              <a:t>into-an-accelerated-Integrated-reading-and-writing-course/</a:t>
            </a:r>
          </a:p>
          <a:p>
            <a:pPr marL="0" indent="-457200">
              <a:buNone/>
            </a:pPr>
            <a:endParaRPr lang="en-US" dirty="0" smtClean="0"/>
          </a:p>
          <a:p>
            <a:pPr marL="0" indent="-457200">
              <a:buNone/>
            </a:pPr>
            <a:r>
              <a:rPr lang="en-US" dirty="0" smtClean="0"/>
              <a:t>“Historical Facts.” Harvard.edu. 2016.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www.harvard.edu/about-harvard/Harvard-glance/history/historical-facts</a:t>
            </a:r>
            <a:endParaRPr lang="en-US" dirty="0" smtClean="0"/>
          </a:p>
          <a:p>
            <a:pPr marL="0" indent="-457200">
              <a:buNone/>
            </a:pPr>
            <a:endParaRPr lang="en-US" dirty="0" smtClean="0"/>
          </a:p>
          <a:p>
            <a:pPr marL="0" indent="-457200">
              <a:buNone/>
            </a:pPr>
            <a:r>
              <a:rPr lang="en-US" dirty="0" smtClean="0"/>
              <a:t>U.S. Department of Education. “Vocational </a:t>
            </a:r>
            <a:r>
              <a:rPr lang="en-US" dirty="0"/>
              <a:t>Education in the United </a:t>
            </a:r>
            <a:r>
              <a:rPr lang="en-US" dirty="0" smtClean="0"/>
              <a:t>States: The </a:t>
            </a:r>
            <a:r>
              <a:rPr lang="en-US" dirty="0"/>
              <a:t>Early </a:t>
            </a:r>
            <a:r>
              <a:rPr lang="en-US" dirty="0" smtClean="0"/>
              <a:t>1990s.” </a:t>
            </a:r>
            <a:r>
              <a:rPr lang="en-US" i="1" dirty="0"/>
              <a:t>National Center for Education </a:t>
            </a:r>
            <a:r>
              <a:rPr lang="en-US" i="1" dirty="0" smtClean="0"/>
              <a:t>Statistics,</a:t>
            </a:r>
            <a:r>
              <a:rPr lang="en-US" dirty="0" smtClean="0"/>
              <a:t> November 1995</a:t>
            </a:r>
            <a:r>
              <a:rPr lang="en-US" i="1" dirty="0" smtClean="0"/>
              <a:t>.</a:t>
            </a:r>
            <a:r>
              <a:rPr lang="en-US" dirty="0" smtClean="0"/>
              <a:t> NCES.gov, </a:t>
            </a:r>
            <a:r>
              <a:rPr lang="en-US" dirty="0" smtClean="0">
                <a:hlinkClick r:id="rId5"/>
              </a:rPr>
              <a:t>http</a:t>
            </a:r>
            <a:r>
              <a:rPr lang="en-US" dirty="0">
                <a:hlinkClick r:id="rId5"/>
              </a:rPr>
              <a:t>://</a:t>
            </a:r>
            <a:r>
              <a:rPr lang="en-US" dirty="0" smtClean="0">
                <a:hlinkClick r:id="rId5"/>
              </a:rPr>
              <a:t>nces.ed.gov/pubs/web/95024-2.asp</a:t>
            </a:r>
            <a:endParaRPr lang="en-US" dirty="0" smtClean="0"/>
          </a:p>
          <a:p>
            <a:pPr marL="0" indent="-45720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2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Unintended Consequence of Remediation Policies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422" y="2298773"/>
            <a:ext cx="11003677" cy="4178227"/>
          </a:xfrm>
        </p:spPr>
        <p:txBody>
          <a:bodyPr/>
          <a:lstStyle/>
          <a:p>
            <a:r>
              <a:rPr lang="en-US" sz="2800" dirty="0">
                <a:ea typeface="ＭＳ Ｐゴシック"/>
                <a:cs typeface="ＭＳ Ｐゴシック"/>
              </a:rPr>
              <a:t>The more levels of developmental courses a student must take, the less likely that student is to ever complete college English or Math. </a:t>
            </a:r>
          </a:p>
          <a:p>
            <a:pPr lvl="3"/>
            <a:r>
              <a:rPr lang="en-US" sz="1800" dirty="0">
                <a:ea typeface="ＭＳ Ｐゴシック"/>
              </a:rPr>
              <a:t>	</a:t>
            </a:r>
          </a:p>
          <a:p>
            <a:pPr lvl="3"/>
            <a:r>
              <a:rPr lang="en-US" sz="1800" dirty="0">
                <a:ea typeface="ＭＳ Ｐゴシック"/>
              </a:rPr>
              <a:t>	Bailey, Thomas. (February 2009). Rethinking Developmental Education. </a:t>
            </a:r>
            <a:r>
              <a:rPr lang="en-US" sz="1800" i="1" dirty="0">
                <a:ea typeface="ＭＳ Ｐゴシック"/>
              </a:rPr>
              <a:t>CCRC Brief</a:t>
            </a:r>
            <a:r>
              <a:rPr lang="en-US" sz="1800" dirty="0">
                <a:ea typeface="ＭＳ Ｐゴシック"/>
              </a:rPr>
              <a:t>. Community College Research Center. Teachers College, Columbia University.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" algn="r"/>
            <a:r>
              <a:rPr lang="en-US" dirty="0"/>
              <a:t>*</a:t>
            </a:r>
            <a:r>
              <a:rPr lang="en-US" sz="1200" i="1" dirty="0"/>
              <a:t>Slide from 2016 CADE pre-conference workshop, used with permission from Katie </a:t>
            </a:r>
            <a:r>
              <a:rPr lang="en-US" sz="1200" i="1" dirty="0" err="1"/>
              <a:t>Hern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4272224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Placement as Destiny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422" y="2298773"/>
            <a:ext cx="11003677" cy="4178227"/>
          </a:xfrm>
        </p:spPr>
        <p:txBody>
          <a:bodyPr/>
          <a:lstStyle/>
          <a:p>
            <a:r>
              <a:rPr lang="en-US" u="sng" dirty="0"/>
              <a:t>Mt. San Jacinto College Data – Fall 2015 – English</a:t>
            </a:r>
          </a:p>
          <a:p>
            <a:endParaRPr lang="en-US" sz="800" u="sng" dirty="0"/>
          </a:p>
          <a:p>
            <a:r>
              <a:rPr lang="en-US" dirty="0"/>
              <a:t>White students were 2x more likely to be placed into transfer-level English than Hispanics and nearly 4x more likely than African Americans</a:t>
            </a:r>
          </a:p>
          <a:p>
            <a:endParaRPr lang="en-US" sz="800" dirty="0"/>
          </a:p>
          <a:p>
            <a:pPr marL="274320" lvl="1"/>
            <a:r>
              <a:rPr lang="en-US" sz="2400" b="1" dirty="0">
                <a:solidFill>
                  <a:schemeClr val="bg1"/>
                </a:solidFill>
              </a:rPr>
              <a:t>Chance of passing college English in 2 years for White students: 73%</a:t>
            </a:r>
          </a:p>
          <a:p>
            <a:endParaRPr lang="en-US" dirty="0"/>
          </a:p>
          <a:p>
            <a:r>
              <a:rPr lang="en-US" dirty="0"/>
              <a:t>African American and Hispanic students were more than 2x more likely that white students to have to take multiple semesters of remediation in English</a:t>
            </a:r>
          </a:p>
          <a:p>
            <a:endParaRPr lang="en-US" sz="800" dirty="0"/>
          </a:p>
          <a:p>
            <a:pPr marL="274320" lvl="1"/>
            <a:r>
              <a:rPr lang="en-US" sz="2400" b="1" dirty="0">
                <a:solidFill>
                  <a:schemeClr val="bg1"/>
                </a:solidFill>
              </a:rPr>
              <a:t>Chance of passing college English in 2 years for Black/Hispanic students:  						23%-38%</a:t>
            </a:r>
          </a:p>
        </p:txBody>
      </p:sp>
    </p:spTree>
    <p:extLst>
      <p:ext uri="{BB962C8B-B14F-4D97-AF65-F5344CB8AC3E}">
        <p14:creationId xmlns:p14="http://schemas.microsoft.com/office/powerpoint/2010/main" val="773714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previous model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8611381"/>
              </p:ext>
            </p:extLst>
          </p:nvPr>
        </p:nvGraphicFramePr>
        <p:xfrm>
          <a:off x="680321" y="2336873"/>
          <a:ext cx="10448054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271000" y="2460625"/>
            <a:ext cx="23653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Every arrow  or gap in a sequence represents a 20% reduction in the population size. </a:t>
            </a:r>
          </a:p>
          <a:p>
            <a:endParaRPr lang="en-US" b="1" dirty="0"/>
          </a:p>
          <a:p>
            <a:r>
              <a:rPr lang="en-US" b="1" dirty="0" smtClean="0"/>
              <a:t>On average, every 100 students placed at the pre-pre-college level, only 20 of them got through Comp I.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0683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Halfway there!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5000" y="2428875"/>
            <a:ext cx="2635250" cy="646331"/>
          </a:xfrm>
          <a:prstGeom prst="rect">
            <a:avLst/>
          </a:prstGeom>
          <a:ln>
            <a:solidFill>
              <a:srgbClr val="F09415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Excellent Read </a:t>
            </a:r>
          </a:p>
          <a:p>
            <a:pPr algn="ctr"/>
            <a:r>
              <a:rPr lang="en-US" dirty="0" smtClean="0"/>
              <a:t>5 credit hours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3250" y="3819525"/>
            <a:ext cx="2667000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Reading 950</a:t>
            </a:r>
          </a:p>
          <a:p>
            <a:pPr algn="ctr"/>
            <a:r>
              <a:rPr lang="en-US" dirty="0" smtClean="0"/>
              <a:t>3 credit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94249" y="2390775"/>
            <a:ext cx="2486025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Intro to Writing </a:t>
            </a:r>
          </a:p>
          <a:p>
            <a:pPr algn="ctr"/>
            <a:r>
              <a:rPr lang="en-US" dirty="0" smtClean="0"/>
              <a:t>4 credit hours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3626" y="4117548"/>
            <a:ext cx="6461124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dirty="0" smtClean="0"/>
              <a:t>English Express: Intro to Writing + Composition I</a:t>
            </a:r>
          </a:p>
          <a:p>
            <a:pPr algn="ctr"/>
            <a:r>
              <a:rPr lang="en-US" dirty="0" smtClean="0"/>
              <a:t>8 credit hours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80425" y="2352675"/>
            <a:ext cx="2889250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Composition I</a:t>
            </a:r>
          </a:p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24025" y="3279774"/>
            <a:ext cx="577850" cy="369332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7604125" y="2540000"/>
            <a:ext cx="523875" cy="3016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34050" y="3321049"/>
            <a:ext cx="577850" cy="369332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4" name="Plus 13"/>
          <p:cNvSpPr/>
          <p:nvPr/>
        </p:nvSpPr>
        <p:spPr>
          <a:xfrm>
            <a:off x="3667125" y="3127375"/>
            <a:ext cx="968375" cy="777875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9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have arrived.. </a:t>
            </a:r>
            <a:r>
              <a:rPr lang="en-US" dirty="0"/>
              <a:t>w</a:t>
            </a:r>
            <a:r>
              <a:rPr lang="en-US" dirty="0" smtClean="0"/>
              <a:t>e think.. please, God.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6125" y="3524250"/>
            <a:ext cx="2635250" cy="923330"/>
          </a:xfrm>
          <a:prstGeom prst="rect">
            <a:avLst/>
          </a:prstGeom>
          <a:ln>
            <a:solidFill>
              <a:srgbClr val="F09415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Academic Literacy</a:t>
            </a:r>
          </a:p>
          <a:p>
            <a:pPr algn="ctr"/>
            <a:r>
              <a:rPr lang="en-US" dirty="0" smtClean="0"/>
              <a:t>+ Excellent Read</a:t>
            </a:r>
          </a:p>
          <a:p>
            <a:pPr algn="ctr"/>
            <a:r>
              <a:rPr lang="en-US" dirty="0"/>
              <a:t>8</a:t>
            </a:r>
            <a:r>
              <a:rPr lang="en-US" smtClean="0"/>
              <a:t> </a:t>
            </a:r>
            <a:r>
              <a:rPr lang="en-US" dirty="0" smtClean="0"/>
              <a:t>credit hours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23000" y="4852174"/>
            <a:ext cx="4254499" cy="92333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/>
          <a:p>
            <a:pPr algn="ctr"/>
            <a:r>
              <a:rPr lang="en-US" dirty="0" smtClean="0"/>
              <a:t>English Express:</a:t>
            </a:r>
          </a:p>
          <a:p>
            <a:pPr algn="ctr"/>
            <a:r>
              <a:rPr lang="en-US" dirty="0" smtClean="0"/>
              <a:t> Intro to Writing + Composition I</a:t>
            </a:r>
          </a:p>
          <a:p>
            <a:pPr algn="ctr"/>
            <a:r>
              <a:rPr lang="en-US" dirty="0" smtClean="0"/>
              <a:t>8 credit hours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69175" y="2527300"/>
            <a:ext cx="2889250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dirty="0" smtClean="0"/>
              <a:t>Composition I</a:t>
            </a:r>
          </a:p>
          <a:p>
            <a:pPr algn="ctr"/>
            <a:r>
              <a:rPr lang="en-US" dirty="0" smtClean="0"/>
              <a:t>4 credit hours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43300" y="3702048"/>
            <a:ext cx="488950" cy="369332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20867271">
            <a:off x="4202967" y="3199324"/>
            <a:ext cx="2700362" cy="39687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865746">
            <a:off x="4119121" y="4385181"/>
            <a:ext cx="1731258" cy="3577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33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Express: Co-requisite Placement</a:t>
            </a:r>
            <a:endParaRPr lang="en-US" dirty="0"/>
          </a:p>
        </p:txBody>
      </p:sp>
      <p:pic>
        <p:nvPicPr>
          <p:cNvPr id="4" name="Content Placeholder 3" descr="2018 ENGL and RDNG Dev Ed Sequence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" t="5072" r="6737" b="44738"/>
          <a:stretch/>
        </p:blipFill>
        <p:spPr>
          <a:xfrm>
            <a:off x="206375" y="2063749"/>
            <a:ext cx="11176000" cy="4556125"/>
          </a:xfrm>
        </p:spPr>
      </p:pic>
    </p:spTree>
    <p:extLst>
      <p:ext uri="{BB962C8B-B14F-4D97-AF65-F5344CB8AC3E}">
        <p14:creationId xmlns:p14="http://schemas.microsoft.com/office/powerpoint/2010/main" val="582975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Century’s Express English Structure: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3151" t="7484" r="3353" b="7484"/>
          <a:stretch/>
        </p:blipFill>
        <p:spPr>
          <a:xfrm>
            <a:off x="4762499" y="2130068"/>
            <a:ext cx="6108701" cy="433423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423" y="2298773"/>
            <a:ext cx="3876256" cy="3599315"/>
          </a:xfrm>
        </p:spPr>
        <p:txBody>
          <a:bodyPr/>
          <a:lstStyle/>
          <a:p>
            <a:pPr algn="r"/>
            <a:r>
              <a:rPr lang="en-US" sz="1800" dirty="0" smtClean="0"/>
              <a:t>Our model replicates much of the Baltimore ALP model:</a:t>
            </a:r>
          </a:p>
          <a:p>
            <a:pPr algn="r"/>
            <a:endParaRPr lang="en-US" sz="1000" dirty="0"/>
          </a:p>
          <a:p>
            <a:pPr algn="r"/>
            <a:r>
              <a:rPr lang="en-US" sz="1800" dirty="0" smtClean="0"/>
              <a:t>In the same semester, with the same teacher, students testing into the upper half of our developmental population take our Express English class WITH Composition I. 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518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906350" y="1993900"/>
            <a:ext cx="4472327" cy="1131967"/>
          </a:xfrm>
        </p:spPr>
        <p:txBody>
          <a:bodyPr>
            <a:noAutofit/>
          </a:bodyPr>
          <a:lstStyle/>
          <a:p>
            <a:r>
              <a:rPr lang="en-US" sz="2600" dirty="0"/>
              <a:t>Traditional b</a:t>
            </a:r>
            <a:r>
              <a:rPr lang="en-US" sz="2600" dirty="0" smtClean="0"/>
              <a:t>asic writing, pre-college class through college-level class success: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80319" y="3334808"/>
            <a:ext cx="4698355" cy="2906179"/>
          </a:xfrm>
        </p:spPr>
        <p:txBody>
          <a:bodyPr>
            <a:normAutofit/>
          </a:bodyPr>
          <a:lstStyle/>
          <a:p>
            <a:pPr marL="434340" indent="-342900"/>
            <a:r>
              <a:rPr lang="en-US" dirty="0" smtClean="0"/>
              <a:t>ENGL </a:t>
            </a:r>
            <a:r>
              <a:rPr lang="en-US" dirty="0"/>
              <a:t>0090 </a:t>
            </a:r>
            <a:r>
              <a:rPr lang="en-US" dirty="0" smtClean="0"/>
              <a:t>student pass </a:t>
            </a:r>
            <a:r>
              <a:rPr lang="en-US" dirty="0"/>
              <a:t>rate of </a:t>
            </a:r>
            <a:r>
              <a:rPr lang="en-US" dirty="0" smtClean="0"/>
              <a:t>ENGL </a:t>
            </a:r>
            <a:r>
              <a:rPr lang="en-US" dirty="0"/>
              <a:t>1021: </a:t>
            </a:r>
            <a:r>
              <a:rPr lang="en-US" dirty="0" smtClean="0"/>
              <a:t>46%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White</a:t>
            </a:r>
            <a:r>
              <a:rPr lang="en-US" dirty="0"/>
              <a:t>: 45%</a:t>
            </a:r>
          </a:p>
          <a:p>
            <a:pPr lvl="1"/>
            <a:r>
              <a:rPr lang="en-US" dirty="0"/>
              <a:t>Asian: 51%</a:t>
            </a:r>
          </a:p>
          <a:p>
            <a:pPr lvl="1"/>
            <a:r>
              <a:rPr lang="en-US" dirty="0"/>
              <a:t>Black/African </a:t>
            </a:r>
            <a:r>
              <a:rPr lang="en-US" dirty="0" smtClean="0"/>
              <a:t>American: </a:t>
            </a:r>
            <a:r>
              <a:rPr lang="en-US" dirty="0"/>
              <a:t>42%</a:t>
            </a:r>
          </a:p>
          <a:p>
            <a:pPr lvl="1"/>
            <a:r>
              <a:rPr lang="en-US" dirty="0"/>
              <a:t>Hispanic: 40%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5923264" y="1973866"/>
            <a:ext cx="4041775" cy="1195842"/>
          </a:xfrm>
        </p:spPr>
        <p:txBody>
          <a:bodyPr>
            <a:noAutofit/>
          </a:bodyPr>
          <a:lstStyle/>
          <a:p>
            <a:r>
              <a:rPr lang="en-US" sz="2600" dirty="0"/>
              <a:t>English </a:t>
            </a:r>
            <a:r>
              <a:rPr lang="en-US" sz="2600" dirty="0" smtClean="0"/>
              <a:t>Express college-level co-requisite (aka Baltimore model)</a:t>
            </a:r>
            <a:endParaRPr lang="en-US" sz="26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English Express data..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5594123" y="3316816"/>
            <a:ext cx="4700059" cy="2906179"/>
          </a:xfrm>
        </p:spPr>
        <p:txBody>
          <a:bodyPr>
            <a:normAutofit/>
          </a:bodyPr>
          <a:lstStyle/>
          <a:p>
            <a:r>
              <a:rPr lang="en-US" dirty="0"/>
              <a:t>Express student pass rate of ENGL 1021: 65</a:t>
            </a:r>
            <a:r>
              <a:rPr lang="en-US" dirty="0" smtClean="0"/>
              <a:t>%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White: 66%</a:t>
            </a:r>
          </a:p>
          <a:p>
            <a:pPr lvl="1"/>
            <a:r>
              <a:rPr lang="en-US" dirty="0" smtClean="0"/>
              <a:t>Asian: 69%</a:t>
            </a:r>
          </a:p>
          <a:p>
            <a:pPr lvl="1"/>
            <a:r>
              <a:rPr lang="en-US" dirty="0" smtClean="0"/>
              <a:t>Black/African </a:t>
            </a:r>
            <a:r>
              <a:rPr lang="en-US" dirty="0"/>
              <a:t>American: 66%</a:t>
            </a:r>
          </a:p>
          <a:p>
            <a:pPr lvl="1"/>
            <a:r>
              <a:rPr lang="en-US" dirty="0" smtClean="0"/>
              <a:t>Hispanic</a:t>
            </a:r>
            <a:r>
              <a:rPr lang="en-US" dirty="0"/>
              <a:t>: 62%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82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3086</TotalTime>
  <Words>1042</Words>
  <Application>Microsoft Macintosh PowerPoint</Application>
  <PresentationFormat>Custom</PresentationFormat>
  <Paragraphs>156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Berlin</vt:lpstr>
      <vt:lpstr>Accelerated Developmental English &amp; Reading  at Century College</vt:lpstr>
      <vt:lpstr>The Unintended Consequence of Remediation Policies</vt:lpstr>
      <vt:lpstr>Placement as Destiny</vt:lpstr>
      <vt:lpstr>Our previous model</vt:lpstr>
      <vt:lpstr>Halfway there!</vt:lpstr>
      <vt:lpstr>We have arrived.. we think.. please, God. </vt:lpstr>
      <vt:lpstr>English Express: Co-requisite Placement</vt:lpstr>
      <vt:lpstr>Century’s Express English Structure:</vt:lpstr>
      <vt:lpstr>Our English Express data..</vt:lpstr>
      <vt:lpstr>How did we do it?</vt:lpstr>
      <vt:lpstr>Underlying assumptions and policies that drive effective practices</vt:lpstr>
      <vt:lpstr>Academic Literacy: Pre-requisite Placement</vt:lpstr>
      <vt:lpstr>Academic Literacy</vt:lpstr>
      <vt:lpstr>Academic Literacy’s Learning Outcomes</vt:lpstr>
      <vt:lpstr>Academic Literacy: Major Outcomes</vt:lpstr>
      <vt:lpstr>On placement: The English Placement Exam</vt:lpstr>
      <vt:lpstr>The exam</vt:lpstr>
      <vt:lpstr>Placement and results</vt:lpstr>
      <vt:lpstr>Additional works cited…</vt:lpstr>
    </vt:vector>
  </TitlesOfParts>
  <Company>Century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and Race in the United States</dc:title>
  <dc:creator>Dana LeMay</dc:creator>
  <cp:lastModifiedBy>Dana LeMay</cp:lastModifiedBy>
  <cp:revision>81</cp:revision>
  <cp:lastPrinted>2016-10-19T14:38:06Z</cp:lastPrinted>
  <dcterms:created xsi:type="dcterms:W3CDTF">2016-07-18T18:56:33Z</dcterms:created>
  <dcterms:modified xsi:type="dcterms:W3CDTF">2017-09-28T16:19:02Z</dcterms:modified>
</cp:coreProperties>
</file>