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2"/>
    <p:sldId id="265" r:id="rId3"/>
    <p:sldId id="266" r:id="rId4"/>
    <p:sldId id="267" r:id="rId5"/>
    <p:sldId id="268" r:id="rId6"/>
    <p:sldId id="269" r:id="rId7"/>
    <p:sldId id="270" r:id="rId8"/>
    <p:sldId id="271" r:id="rId9"/>
    <p:sldId id="272" r:id="rId10"/>
    <p:sldId id="273" r:id="rId11"/>
    <p:sldId id="259" r:id="rId12"/>
    <p:sldId id="261" r:id="rId13"/>
    <p:sldId id="262" r:id="rId14"/>
    <p:sldId id="263" r:id="rId15"/>
    <p:sldId id="264" r:id="rId16"/>
    <p:sldId id="25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6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65" d="100"/>
          <a:sy n="65" d="100"/>
        </p:scale>
        <p:origin x="726" y="3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389321-8629-42CB-BF01-C4E72AD9F4E0}" type="datetimeFigureOut">
              <a:rPr lang="en-US" smtClean="0"/>
              <a:t>10/3/2018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40CD06-D77F-4AA8-A265-BEEFAA2C0B1E}" type="slidenum">
              <a:rPr lang="en-US" smtClean="0"/>
              <a:t>‹#›</a:t>
            </a:fld>
            <a:endParaRPr lang="en-US"/>
          </a:p>
        </p:txBody>
      </p:sp>
    </p:spTree>
    <p:extLst>
      <p:ext uri="{BB962C8B-B14F-4D97-AF65-F5344CB8AC3E}">
        <p14:creationId xmlns:p14="http://schemas.microsoft.com/office/powerpoint/2010/main" val="4178276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Lori Beth and Katie</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7D3BB2-F41A-49B3-9A35-38FD7F85AC8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8108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D98462-234E-44A7-91C0-9ECF9074408D}" type="slidenum">
              <a:rPr lang="en-US" smtClean="0"/>
              <a:t>15</a:t>
            </a:fld>
            <a:endParaRPr lang="en-US"/>
          </a:p>
        </p:txBody>
      </p:sp>
    </p:spTree>
    <p:extLst>
      <p:ext uri="{BB962C8B-B14F-4D97-AF65-F5344CB8AC3E}">
        <p14:creationId xmlns:p14="http://schemas.microsoft.com/office/powerpoint/2010/main" val="4057307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10/3/2018</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10/3/2018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10/3/2018</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10/3/2018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10/3/2018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10/3/2018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10/3/2018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10/3/2018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10/3/2018</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10/3/2018</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tinyurl.com/MinnStateFacDev"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celeste.mazur@saintpaul.edu" TargetMode="External"/><Relationship Id="rId2" Type="http://schemas.openxmlformats.org/officeDocument/2006/relationships/hyperlink" Target="mailto:cindyjbunt@yahoo.com" TargetMode="External"/><Relationship Id="rId1" Type="http://schemas.openxmlformats.org/officeDocument/2006/relationships/slideLayout" Target="../slideLayouts/slideLayout2.xml"/><Relationship Id="rId6" Type="http://schemas.openxmlformats.org/officeDocument/2006/relationships/hyperlink" Target="mailto:KPikula@clcmn.edu" TargetMode="External"/><Relationship Id="rId5" Type="http://schemas.openxmlformats.org/officeDocument/2006/relationships/hyperlink" Target="mailto:LLarsen@clcmn.edu" TargetMode="External"/><Relationship Id="rId4" Type="http://schemas.openxmlformats.org/officeDocument/2006/relationships/hyperlink" Target="mailto:linda.russell.952@gmail.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bccampus.ca/open-educational-resources-oer-teaching-resources-bccampus/" TargetMode="External"/><Relationship Id="rId2" Type="http://schemas.openxmlformats.org/officeDocument/2006/relationships/hyperlink" Target="http://libguides.rutgers.edu/c.php?g=336435&amp;p=2265847" TargetMode="External"/><Relationship Id="rId1" Type="http://schemas.openxmlformats.org/officeDocument/2006/relationships/slideLayout" Target="../slideLayouts/slideLayout2.xml"/><Relationship Id="rId5" Type="http://schemas.openxmlformats.org/officeDocument/2006/relationships/hyperlink" Target="http://www.saylor.org/open/" TargetMode="External"/><Relationship Id="rId4" Type="http://schemas.openxmlformats.org/officeDocument/2006/relationships/hyperlink" Target="https://en.wikibooks.org/wiki/Main_Page"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commons.wikimedia.org/wiki/Main_Page" TargetMode="External"/><Relationship Id="rId3" Type="http://schemas.openxmlformats.org/officeDocument/2006/relationships/hyperlink" Target="http://www.collegeopentextbooks.org/" TargetMode="External"/><Relationship Id="rId7" Type="http://schemas.openxmlformats.org/officeDocument/2006/relationships/hyperlink" Target="https://courses.lumenlearning.com/wm-compapp/" TargetMode="External"/><Relationship Id="rId2" Type="http://schemas.openxmlformats.org/officeDocument/2006/relationships/hyperlink" Target="http://oedb.org/ilibrarian/80-oer-tools/" TargetMode="External"/><Relationship Id="rId1" Type="http://schemas.openxmlformats.org/officeDocument/2006/relationships/slideLayout" Target="../slideLayouts/slideLayout2.xml"/><Relationship Id="rId6" Type="http://schemas.openxmlformats.org/officeDocument/2006/relationships/hyperlink" Target="http://adod.idrc.ocad.ca/" TargetMode="External"/><Relationship Id="rId5" Type="http://schemas.openxmlformats.org/officeDocument/2006/relationships/hyperlink" Target="http://www.ltcconline.net/greenl/oer/oerlistfromlistserve.htm" TargetMode="External"/><Relationship Id="rId4" Type="http://schemas.openxmlformats.org/officeDocument/2006/relationships/hyperlink" Target="http://anyflip.com/"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www.oercommons.org/" TargetMode="External"/><Relationship Id="rId13" Type="http://schemas.openxmlformats.org/officeDocument/2006/relationships/hyperlink" Target="http://cnx.org/m14475/www.colfinder.org" TargetMode="External"/><Relationship Id="rId18" Type="http://schemas.openxmlformats.org/officeDocument/2006/relationships/hyperlink" Target="http://www.edu20.org/" TargetMode="External"/><Relationship Id="rId3" Type="http://schemas.openxmlformats.org/officeDocument/2006/relationships/hyperlink" Target="http://open.umn.edu/opentextbooks/" TargetMode="External"/><Relationship Id="rId7" Type="http://schemas.openxmlformats.org/officeDocument/2006/relationships/hyperlink" Target="https://www.wisc-online.com/" TargetMode="External"/><Relationship Id="rId12" Type="http://schemas.openxmlformats.org/officeDocument/2006/relationships/hyperlink" Target="http://www.free.ed.gov/" TargetMode="External"/><Relationship Id="rId17" Type="http://schemas.openxmlformats.org/officeDocument/2006/relationships/hyperlink" Target="http://hippocampus.org/" TargetMode="External"/><Relationship Id="rId2" Type="http://schemas.openxmlformats.org/officeDocument/2006/relationships/hyperlink" Target="https://www.cccoer.org/" TargetMode="External"/><Relationship Id="rId16" Type="http://schemas.openxmlformats.org/officeDocument/2006/relationships/hyperlink" Target="http://www.curriki.org/xwiki/bin/view/Main/WebHome" TargetMode="External"/><Relationship Id="rId1" Type="http://schemas.openxmlformats.org/officeDocument/2006/relationships/slideLayout" Target="../slideLayouts/slideLayout2.xml"/><Relationship Id="rId6" Type="http://schemas.openxmlformats.org/officeDocument/2006/relationships/hyperlink" Target="http://library.hccs.edu/guides/anthropology/websites" TargetMode="External"/><Relationship Id="rId11" Type="http://schemas.openxmlformats.org/officeDocument/2006/relationships/hyperlink" Target="http://www.archive.org/details/education" TargetMode="External"/><Relationship Id="rId5" Type="http://schemas.openxmlformats.org/officeDocument/2006/relationships/hyperlink" Target="http://www.collegeopentextbooks.org/" TargetMode="External"/><Relationship Id="rId15" Type="http://schemas.openxmlformats.org/officeDocument/2006/relationships/hyperlink" Target="http://www.opendoar.org/find.php" TargetMode="External"/><Relationship Id="rId10" Type="http://schemas.openxmlformats.org/officeDocument/2006/relationships/hyperlink" Target="http://www.oercommons.org/matters/oer-matters-discussions" TargetMode="External"/><Relationship Id="rId19" Type="http://schemas.openxmlformats.org/officeDocument/2006/relationships/hyperlink" Target="http://cccoer.pbwiki.com/Content+Sources" TargetMode="External"/><Relationship Id="rId4" Type="http://schemas.openxmlformats.org/officeDocument/2006/relationships/hyperlink" Target="https://openstax.org/" TargetMode="External"/><Relationship Id="rId9" Type="http://schemas.openxmlformats.org/officeDocument/2006/relationships/hyperlink" Target="http://www.merlot.org/" TargetMode="External"/><Relationship Id="rId14" Type="http://schemas.openxmlformats.org/officeDocument/2006/relationships/hyperlink" Target="http://search.creativecommons.or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openoregon.pressbooks.pub/collegetransition/" TargetMode="External"/><Relationship Id="rId7" Type="http://schemas.openxmlformats.org/officeDocument/2006/relationships/image" Target="../media/image1.png"/><Relationship Id="rId2" Type="http://schemas.openxmlformats.org/officeDocument/2006/relationships/hyperlink" Target="http://open.lib.umn.edu/collegesuccess/" TargetMode="External"/><Relationship Id="rId1" Type="http://schemas.openxmlformats.org/officeDocument/2006/relationships/slideLayout" Target="../slideLayouts/slideLayout2.xml"/><Relationship Id="rId6" Type="http://schemas.openxmlformats.org/officeDocument/2006/relationships/hyperlink" Target="https://courses.lumenlearning.com/collegesuccess-lumen/" TargetMode="External"/><Relationship Id="rId5" Type="http://schemas.openxmlformats.org/officeDocument/2006/relationships/hyperlink" Target="https://courses.candelalearning.com/collegesuccess2xmaster/" TargetMode="External"/><Relationship Id="rId4" Type="http://schemas.openxmlformats.org/officeDocument/2006/relationships/hyperlink" Target="https://press.rebus.community/blueprint2/"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open.lib.umn.edu/collegesuccess/chapter/1-5-lets-talk-about-success/" TargetMode="External"/><Relationship Id="rId13" Type="http://schemas.openxmlformats.org/officeDocument/2006/relationships/hyperlink" Target="https://openoregon.pressbooks.pub/collegetransition/chapter/chapter-6/" TargetMode="External"/><Relationship Id="rId18" Type="http://schemas.openxmlformats.org/officeDocument/2006/relationships/hyperlink" Target="https://press.rebus.community/blueprint2/chapter/3-words-of-wisdom-the-student-experience/" TargetMode="External"/><Relationship Id="rId26" Type="http://schemas.openxmlformats.org/officeDocument/2006/relationships/hyperlink" Target="https://courses.candelalearning.com/collegesuccess2xmaster/chapter/1-2-different-worlds-of-different-students/" TargetMode="External"/><Relationship Id="rId3" Type="http://schemas.openxmlformats.org/officeDocument/2006/relationships/hyperlink" Target="https://openoregon.pressbooks.pub/collegetransition/chapter/chapter-1/" TargetMode="External"/><Relationship Id="rId21" Type="http://schemas.openxmlformats.org/officeDocument/2006/relationships/hyperlink" Target="https://press.rebus.community/blueprint2/chapter/6-evolution-to-college-becoming-a-college-student/" TargetMode="External"/><Relationship Id="rId7" Type="http://schemas.openxmlformats.org/officeDocument/2006/relationships/hyperlink" Target="http://open.lib.umn.edu/collegesuccess/chapter/1-4-what-is-college-really/" TargetMode="External"/><Relationship Id="rId12" Type="http://schemas.openxmlformats.org/officeDocument/2006/relationships/hyperlink" Target="https://openoregon.pressbooks.pub/collegetransition/chapter/chapter-4/" TargetMode="External"/><Relationship Id="rId17" Type="http://schemas.openxmlformats.org/officeDocument/2006/relationships/hyperlink" Target="https://press.rebus.community/blueprint2/chapter/2-whats-college-for/" TargetMode="External"/><Relationship Id="rId25" Type="http://schemas.openxmlformats.org/officeDocument/2006/relationships/hyperlink" Target="https://courses.candelalearning.com/collegesuccess2xmaster/chapter/1-1-who-are-you-really/" TargetMode="External"/><Relationship Id="rId2" Type="http://schemas.openxmlformats.org/officeDocument/2006/relationships/hyperlink" Target="https://openoregon.pressbooks.pub/collegetransition/front-matter/introduction/" TargetMode="External"/><Relationship Id="rId16" Type="http://schemas.openxmlformats.org/officeDocument/2006/relationships/hyperlink" Target="https://press.rebus.community/blueprint2/chapter/1-passion/" TargetMode="External"/><Relationship Id="rId20" Type="http://schemas.openxmlformats.org/officeDocument/2006/relationships/hyperlink" Target="https://press.rebus.community/blueprint2/chapter/5-words-of-wisdom-practice-practice-practice/" TargetMode="External"/><Relationship Id="rId29" Type="http://schemas.openxmlformats.org/officeDocument/2006/relationships/hyperlink" Target="https://courses.candelalearning.com/collegesuccess2xmaster/chapter/1-6-chapter-activities/" TargetMode="External"/><Relationship Id="rId1" Type="http://schemas.openxmlformats.org/officeDocument/2006/relationships/slideLayout" Target="../slideLayouts/slideLayout2.xml"/><Relationship Id="rId6" Type="http://schemas.openxmlformats.org/officeDocument/2006/relationships/hyperlink" Target="http://open.lib.umn.edu/collegesuccess/chapter/1-3-how-you-learn/" TargetMode="External"/><Relationship Id="rId11" Type="http://schemas.openxmlformats.org/officeDocument/2006/relationships/hyperlink" Target="https://openoregon.pressbooks.pub/collegetransition/chapter/supplemental-fun/" TargetMode="External"/><Relationship Id="rId24" Type="http://schemas.openxmlformats.org/officeDocument/2006/relationships/hyperlink" Target="https://press.rebus.community/blueprint2/chapter/10-navigating-the-college-website/" TargetMode="External"/><Relationship Id="rId5" Type="http://schemas.openxmlformats.org/officeDocument/2006/relationships/hyperlink" Target="http://open.lib.umn.edu/collegesuccess/chapter/1-2-different-worlds-of-different-students/" TargetMode="External"/><Relationship Id="rId15" Type="http://schemas.openxmlformats.org/officeDocument/2006/relationships/hyperlink" Target="https://press.rebus.community/blueprint2/part/unit-1-launch/" TargetMode="External"/><Relationship Id="rId23" Type="http://schemas.openxmlformats.org/officeDocument/2006/relationships/hyperlink" Target="https://press.rebus.community/blueprint2/chapter/8-words-of-wisdom-why-so-many-questions/" TargetMode="External"/><Relationship Id="rId28" Type="http://schemas.openxmlformats.org/officeDocument/2006/relationships/hyperlink" Target="https://courses.candelalearning.com/collegesuccess2xmaster/chapter/1-5-lets-talk-about-success/" TargetMode="External"/><Relationship Id="rId10" Type="http://schemas.openxmlformats.org/officeDocument/2006/relationships/hyperlink" Target="https://openoregon.pressbooks.pub/collegetransition/chapter/chapter-2/" TargetMode="External"/><Relationship Id="rId19" Type="http://schemas.openxmlformats.org/officeDocument/2006/relationships/hyperlink" Target="https://press.rebus.community/blueprint2/chapter/4-choosing-a-college-to-attend/" TargetMode="External"/><Relationship Id="rId31" Type="http://schemas.openxmlformats.org/officeDocument/2006/relationships/hyperlink" Target="https://courses.lumenlearning.com/collegesuccess-lumen/chapter/introduction-to-college-success/" TargetMode="External"/><Relationship Id="rId4" Type="http://schemas.openxmlformats.org/officeDocument/2006/relationships/hyperlink" Target="http://open.lib.umn.edu/collegesuccess/chapter/1-1-who-are-you-really/" TargetMode="External"/><Relationship Id="rId9" Type="http://schemas.openxmlformats.org/officeDocument/2006/relationships/hyperlink" Target="http://open.lib.umn.edu/collegesuccess/chapter/1-6-chapter-activities/" TargetMode="External"/><Relationship Id="rId14" Type="http://schemas.openxmlformats.org/officeDocument/2006/relationships/hyperlink" Target="https://openoregon.pressbooks.pub/collegetransition/chapter/chapter-10/" TargetMode="External"/><Relationship Id="rId22" Type="http://schemas.openxmlformats.org/officeDocument/2006/relationships/hyperlink" Target="https://press.rebus.community/blueprint2/chapter/7-speaking-the-language-of-college/" TargetMode="External"/><Relationship Id="rId27" Type="http://schemas.openxmlformats.org/officeDocument/2006/relationships/hyperlink" Target="https://courses.candelalearning.com/collegesuccess2xmaster/chapter/1-4-what-is-college-really/" TargetMode="External"/><Relationship Id="rId30" Type="http://schemas.openxmlformats.org/officeDocument/2006/relationships/hyperlink" Target="https://courses.candelalearning.com/collegesuccess2xmaster/chapter/discussion-introduction/"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66748" y="2577493"/>
            <a:ext cx="8361229" cy="2098226"/>
          </a:xfrm>
        </p:spPr>
        <p:txBody>
          <a:bodyPr/>
          <a:lstStyle/>
          <a:p>
            <a:r>
              <a:rPr lang="en-US" sz="5400" b="1" dirty="0" smtClean="0"/>
              <a:t>Open Educational Resources (</a:t>
            </a:r>
            <a:r>
              <a:rPr lang="en-US" sz="5400" b="1" dirty="0" err="1" smtClean="0"/>
              <a:t>oer</a:t>
            </a:r>
            <a:r>
              <a:rPr lang="en-US" sz="5400" b="1" dirty="0" smtClean="0"/>
              <a:t>) </a:t>
            </a:r>
            <a:r>
              <a:rPr lang="en-US" sz="5400" b="1" dirty="0"/>
              <a:t>for Developmental Education </a:t>
            </a:r>
            <a:endParaRPr lang="en-US" sz="5400" dirty="0"/>
          </a:p>
        </p:txBody>
      </p:sp>
      <p:sp>
        <p:nvSpPr>
          <p:cNvPr id="3" name="Subtitle 2"/>
          <p:cNvSpPr>
            <a:spLocks noGrp="1"/>
          </p:cNvSpPr>
          <p:nvPr>
            <p:ph type="subTitle" idx="1"/>
          </p:nvPr>
        </p:nvSpPr>
        <p:spPr>
          <a:xfrm>
            <a:off x="1529532" y="5021826"/>
            <a:ext cx="5719301" cy="1303800"/>
          </a:xfrm>
        </p:spPr>
        <p:txBody>
          <a:bodyPr>
            <a:normAutofit/>
          </a:bodyPr>
          <a:lstStyle/>
          <a:p>
            <a:r>
              <a:rPr lang="en-US" dirty="0" smtClean="0"/>
              <a:t>MNADE Conference </a:t>
            </a:r>
          </a:p>
          <a:p>
            <a:r>
              <a:rPr lang="en-US" dirty="0" smtClean="0"/>
              <a:t>Thursday, September 27, 2018</a:t>
            </a:r>
          </a:p>
          <a:p>
            <a:r>
              <a:rPr lang="en-US" dirty="0" err="1" smtClean="0"/>
              <a:t>Cragun’s</a:t>
            </a:r>
            <a:r>
              <a:rPr lang="en-US" dirty="0" smtClean="0"/>
              <a:t> Resort, Brainerd, MN</a:t>
            </a:r>
            <a:endParaRPr lang="en-US" dirty="0"/>
          </a:p>
        </p:txBody>
      </p:sp>
    </p:spTree>
    <p:extLst>
      <p:ext uri="{BB962C8B-B14F-4D97-AF65-F5344CB8AC3E}">
        <p14:creationId xmlns:p14="http://schemas.microsoft.com/office/powerpoint/2010/main" val="435059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143000"/>
          </a:xfrm>
        </p:spPr>
        <p:txBody>
          <a:bodyPr>
            <a:noAutofit/>
          </a:bodyPr>
          <a:lstStyle/>
          <a:p>
            <a:r>
              <a:rPr lang="en-US" sz="2400" b="1" dirty="0"/>
              <a:t>Idea from the text: Blueprint for Success in College and Career</a:t>
            </a:r>
            <a:br>
              <a:rPr lang="en-US" sz="2400" b="1" dirty="0"/>
            </a:br>
            <a:r>
              <a:rPr lang="en-US" sz="2400" b="1" dirty="0"/>
              <a:t>Videotape a Student Panel on OER: 5 Students</a:t>
            </a:r>
            <a:r>
              <a:rPr lang="en-US" sz="2400" dirty="0"/>
              <a:t/>
            </a:r>
            <a:br>
              <a:rPr lang="en-US" sz="2400" dirty="0"/>
            </a:br>
            <a:r>
              <a:rPr lang="en-US" sz="2400" dirty="0"/>
              <a:t>Santa Ana College OER Student Panel </a:t>
            </a:r>
            <a:r>
              <a:rPr lang="en-US" sz="2400" dirty="0" err="1"/>
              <a:t>OpenEd</a:t>
            </a:r>
            <a:r>
              <a:rPr lang="en-US" sz="2400" dirty="0"/>
              <a:t> </a:t>
            </a:r>
            <a:r>
              <a:rPr lang="en-US" sz="2400" dirty="0" smtClean="0"/>
              <a:t>2017</a:t>
            </a:r>
            <a:endParaRPr lang="en-US" sz="2400" dirty="0"/>
          </a:p>
        </p:txBody>
      </p:sp>
      <p:sp>
        <p:nvSpPr>
          <p:cNvPr id="3" name="Content Placeholder 2"/>
          <p:cNvSpPr>
            <a:spLocks noGrp="1"/>
          </p:cNvSpPr>
          <p:nvPr>
            <p:ph idx="1"/>
          </p:nvPr>
        </p:nvSpPr>
        <p:spPr>
          <a:xfrm>
            <a:off x="1371600" y="1828800"/>
            <a:ext cx="9601200" cy="4038600"/>
          </a:xfrm>
        </p:spPr>
        <p:txBody>
          <a:bodyPr>
            <a:normAutofit fontScale="70000" lnSpcReduction="20000"/>
          </a:bodyPr>
          <a:lstStyle/>
          <a:p>
            <a:pPr lvl="0"/>
            <a:r>
              <a:rPr lang="en-US" dirty="0" smtClean="0"/>
              <a:t>What </a:t>
            </a:r>
            <a:r>
              <a:rPr lang="en-US" dirty="0"/>
              <a:t>courses were you enrolled in that incorporated OER? Pass the mike</a:t>
            </a:r>
          </a:p>
          <a:p>
            <a:pPr lvl="0"/>
            <a:r>
              <a:rPr lang="en-US" dirty="0"/>
              <a:t>Compared to traditional textbook courses, what have you noticed about OER resources?</a:t>
            </a:r>
          </a:p>
          <a:p>
            <a:pPr lvl="0"/>
            <a:r>
              <a:rPr lang="en-US" dirty="0"/>
              <a:t>What benefits have you experienced while using OER materials?</a:t>
            </a:r>
          </a:p>
          <a:p>
            <a:pPr lvl="0"/>
            <a:r>
              <a:rPr lang="en-US" dirty="0"/>
              <a:t>How much of a factor was the cost of your course materials and course selection?</a:t>
            </a:r>
          </a:p>
          <a:p>
            <a:pPr lvl="0"/>
            <a:r>
              <a:rPr lang="en-US" dirty="0"/>
              <a:t>What advice do you have for faculty who used OER in your classes? (break it into modules and make it interactive and learning styles and add a voice, more personalized and fun)</a:t>
            </a:r>
          </a:p>
          <a:p>
            <a:pPr lvl="0"/>
            <a:r>
              <a:rPr lang="en-US" dirty="0"/>
              <a:t>What advice do any of you have for faculty who have not yet implemented OER?</a:t>
            </a:r>
          </a:p>
          <a:p>
            <a:pPr lvl="0"/>
            <a:r>
              <a:rPr lang="en-US" dirty="0"/>
              <a:t>Now that you know about OER, what are you going to do now?</a:t>
            </a:r>
          </a:p>
          <a:p>
            <a:pPr lvl="0"/>
            <a:r>
              <a:rPr lang="en-US" dirty="0"/>
              <a:t>Based on your experience with OER, what is your feeling for the need and use of printed materials? (OER is mobile friendly, faster, lose printed materials, its green – save trees, can print from online, can highlight and write notes and add notes to page, search notes, option to print on recycled paper, some students are still waiting for their books)</a:t>
            </a:r>
          </a:p>
          <a:p>
            <a:pPr lvl="0"/>
            <a:r>
              <a:rPr lang="en-US" dirty="0"/>
              <a:t>Is there anything else you would like to add? (math videos were helpful, not easier, you still work hard to earn an A)</a:t>
            </a:r>
          </a:p>
          <a:p>
            <a:pPr lvl="0"/>
            <a:r>
              <a:rPr lang="en-US" b="1" dirty="0"/>
              <a:t>Questions from audience:</a:t>
            </a:r>
            <a:r>
              <a:rPr lang="en-US" dirty="0"/>
              <a:t> I work with faculty in Georgia, quality: Have you worked with the material and questioned the quality of the OER material? (More up to date, how an instructor develops the course)</a:t>
            </a:r>
          </a:p>
          <a:p>
            <a:endParaRPr lang="en-US" dirty="0"/>
          </a:p>
        </p:txBody>
      </p:sp>
    </p:spTree>
    <p:extLst>
      <p:ext uri="{BB962C8B-B14F-4D97-AF65-F5344CB8AC3E}">
        <p14:creationId xmlns:p14="http://schemas.microsoft.com/office/powerpoint/2010/main" val="3000043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71600" y="324465"/>
            <a:ext cx="9601200" cy="1485900"/>
          </a:xfrm>
        </p:spPr>
        <p:txBody>
          <a:bodyPr>
            <a:normAutofit fontScale="90000"/>
          </a:bodyPr>
          <a:lstStyle/>
          <a:p>
            <a:r>
              <a:rPr lang="en-US" dirty="0" smtClean="0"/>
              <a:t>Using an OER-based packet in a Reading course </a:t>
            </a:r>
            <a:br>
              <a:rPr lang="en-US" dirty="0" smtClean="0"/>
            </a:br>
            <a:r>
              <a:rPr lang="en-US" sz="3600" dirty="0" smtClean="0"/>
              <a:t>Celeste Mazur, Saint Paul College</a:t>
            </a:r>
            <a:endParaRPr lang="en-US" sz="3600" dirty="0"/>
          </a:p>
        </p:txBody>
      </p:sp>
      <p:sp>
        <p:nvSpPr>
          <p:cNvPr id="3" name="Content Placeholder 2"/>
          <p:cNvSpPr>
            <a:spLocks noGrp="1"/>
          </p:cNvSpPr>
          <p:nvPr>
            <p:ph idx="1"/>
          </p:nvPr>
        </p:nvSpPr>
        <p:spPr>
          <a:xfrm>
            <a:off x="1371600" y="2286000"/>
            <a:ext cx="9601200" cy="4350774"/>
          </a:xfrm>
        </p:spPr>
        <p:txBody>
          <a:bodyPr>
            <a:normAutofit fontScale="92500" lnSpcReduction="10000"/>
          </a:bodyPr>
          <a:lstStyle/>
          <a:p>
            <a:pPr marL="0" indent="0">
              <a:buNone/>
            </a:pPr>
            <a:r>
              <a:rPr lang="en-US" sz="2800" u="sng" dirty="0" smtClean="0"/>
              <a:t>Textbook                              OER-based packet</a:t>
            </a:r>
          </a:p>
          <a:p>
            <a:r>
              <a:rPr lang="en-US" sz="2800" dirty="0" smtClean="0"/>
              <a:t>3 OER textbook chapters + handouts</a:t>
            </a:r>
          </a:p>
          <a:p>
            <a:r>
              <a:rPr lang="en-US" sz="2800" dirty="0" smtClean="0"/>
              <a:t>Color copied $15 student cost in the bookstore or online PDF at no cost</a:t>
            </a:r>
          </a:p>
          <a:p>
            <a:r>
              <a:rPr lang="en-US" sz="2800" dirty="0" smtClean="0"/>
              <a:t>More prep, some collaborative</a:t>
            </a:r>
          </a:p>
          <a:p>
            <a:endParaRPr lang="en-US" sz="2800" dirty="0"/>
          </a:p>
          <a:p>
            <a:pPr marL="0" indent="0">
              <a:buNone/>
            </a:pPr>
            <a:r>
              <a:rPr lang="en-US" sz="2800" u="sng" dirty="0" err="1" smtClean="0"/>
              <a:t>MinnState</a:t>
            </a:r>
            <a:r>
              <a:rPr lang="en-US" sz="2800" u="sng" dirty="0" smtClean="0"/>
              <a:t> OER Learning Circles</a:t>
            </a:r>
          </a:p>
          <a:p>
            <a:r>
              <a:rPr lang="en-US" sz="2800" dirty="0" smtClean="0"/>
              <a:t>Revised packet; learned about OER; structured work time</a:t>
            </a:r>
          </a:p>
          <a:p>
            <a:r>
              <a:rPr lang="en-US" sz="2800" dirty="0" smtClean="0"/>
              <a:t>Created ancillary materials to accompany packet</a:t>
            </a:r>
          </a:p>
          <a:p>
            <a:endParaRPr lang="en-US" dirty="0" smtClean="0"/>
          </a:p>
          <a:p>
            <a:endParaRPr lang="en-US" dirty="0"/>
          </a:p>
        </p:txBody>
      </p:sp>
      <p:sp>
        <p:nvSpPr>
          <p:cNvPr id="4" name="Right Arrow 3"/>
          <p:cNvSpPr/>
          <p:nvPr/>
        </p:nvSpPr>
        <p:spPr>
          <a:xfrm>
            <a:off x="3517489" y="2286000"/>
            <a:ext cx="1157749" cy="3834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8410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things to evaluate</a:t>
            </a:r>
            <a:br>
              <a:rPr lang="en-US" dirty="0" smtClean="0"/>
            </a:br>
            <a:r>
              <a:rPr lang="en-US" sz="4000" dirty="0" smtClean="0"/>
              <a:t>Linda Russell</a:t>
            </a:r>
            <a:endParaRPr lang="en-US" sz="4000" dirty="0"/>
          </a:p>
        </p:txBody>
      </p:sp>
      <p:sp>
        <p:nvSpPr>
          <p:cNvPr id="3" name="Content Placeholder 2"/>
          <p:cNvSpPr>
            <a:spLocks noGrp="1"/>
          </p:cNvSpPr>
          <p:nvPr>
            <p:ph idx="1"/>
          </p:nvPr>
        </p:nvSpPr>
        <p:spPr>
          <a:xfrm>
            <a:off x="1133475" y="2047875"/>
            <a:ext cx="9601200" cy="4400550"/>
          </a:xfrm>
        </p:spPr>
        <p:txBody>
          <a:bodyPr>
            <a:normAutofit/>
          </a:bodyPr>
          <a:lstStyle/>
          <a:p>
            <a:pPr lvl="0"/>
            <a:r>
              <a:rPr lang="en-US" dirty="0"/>
              <a:t>Content accuracy and </a:t>
            </a:r>
            <a:r>
              <a:rPr lang="en-US" dirty="0" smtClean="0"/>
              <a:t>scope appropriate for course. </a:t>
            </a:r>
            <a:endParaRPr lang="en-US" sz="1800" dirty="0"/>
          </a:p>
          <a:p>
            <a:pPr lvl="0"/>
            <a:r>
              <a:rPr lang="en-US" dirty="0" smtClean="0"/>
              <a:t>Readability levels/range. Nominalization </a:t>
            </a:r>
            <a:r>
              <a:rPr lang="en-US" dirty="0"/>
              <a:t>of </a:t>
            </a:r>
            <a:r>
              <a:rPr lang="en-US" dirty="0" smtClean="0"/>
              <a:t>language. </a:t>
            </a:r>
            <a:r>
              <a:rPr lang="en-US" dirty="0"/>
              <a:t>Complex sentence </a:t>
            </a:r>
            <a:r>
              <a:rPr lang="en-US" dirty="0" smtClean="0"/>
              <a:t>structure. Check the </a:t>
            </a:r>
            <a:r>
              <a:rPr lang="en-US" dirty="0"/>
              <a:t>later chapters that may be more complex/difficult</a:t>
            </a:r>
            <a:r>
              <a:rPr lang="en-US" dirty="0" smtClean="0"/>
              <a:t>. Look for consistency across chapters. Example of nominalization:</a:t>
            </a:r>
            <a:endParaRPr lang="en-US" sz="1800" dirty="0"/>
          </a:p>
          <a:p>
            <a:pPr lvl="1"/>
            <a:r>
              <a:rPr lang="en-US" dirty="0"/>
              <a:t>The </a:t>
            </a:r>
            <a:r>
              <a:rPr lang="en-US" b="1" dirty="0"/>
              <a:t>movement in the liquid medium</a:t>
            </a:r>
            <a:r>
              <a:rPr lang="en-US" dirty="0"/>
              <a:t> of the bacteria was accomplished by </a:t>
            </a:r>
            <a:r>
              <a:rPr lang="en-US" dirty="0" err="1"/>
              <a:t>microflagella</a:t>
            </a:r>
            <a:r>
              <a:rPr lang="en-US" dirty="0"/>
              <a:t>.</a:t>
            </a:r>
          </a:p>
          <a:p>
            <a:pPr lvl="1"/>
            <a:r>
              <a:rPr lang="en-US" dirty="0"/>
              <a:t>The </a:t>
            </a:r>
            <a:r>
              <a:rPr lang="en-US" b="1" dirty="0"/>
              <a:t>bacteria</a:t>
            </a:r>
            <a:r>
              <a:rPr lang="en-US" dirty="0"/>
              <a:t> move themselves in the liquid medium with </a:t>
            </a:r>
            <a:r>
              <a:rPr lang="en-US" dirty="0" err="1"/>
              <a:t>microflagella</a:t>
            </a:r>
            <a:r>
              <a:rPr lang="en-US" dirty="0"/>
              <a:t>.</a:t>
            </a:r>
          </a:p>
          <a:p>
            <a:endParaRPr lang="en-US" dirty="0"/>
          </a:p>
        </p:txBody>
      </p:sp>
    </p:spTree>
    <p:extLst>
      <p:ext uri="{BB962C8B-B14F-4D97-AF65-F5344CB8AC3E}">
        <p14:creationId xmlns:p14="http://schemas.microsoft.com/office/powerpoint/2010/main" val="12119942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things to evaluate, continued</a:t>
            </a:r>
            <a:endParaRPr lang="en-US" dirty="0"/>
          </a:p>
        </p:txBody>
      </p:sp>
      <p:sp>
        <p:nvSpPr>
          <p:cNvPr id="3" name="Content Placeholder 2"/>
          <p:cNvSpPr>
            <a:spLocks noGrp="1"/>
          </p:cNvSpPr>
          <p:nvPr>
            <p:ph idx="1"/>
          </p:nvPr>
        </p:nvSpPr>
        <p:spPr>
          <a:xfrm>
            <a:off x="1276350" y="1781174"/>
            <a:ext cx="9601200" cy="4143375"/>
          </a:xfrm>
        </p:spPr>
        <p:txBody>
          <a:bodyPr>
            <a:normAutofit fontScale="92500" lnSpcReduction="10000"/>
          </a:bodyPr>
          <a:lstStyle/>
          <a:p>
            <a:pPr lvl="0"/>
            <a:r>
              <a:rPr lang="en-US" dirty="0" smtClean="0"/>
              <a:t>Comprehensibility. </a:t>
            </a:r>
            <a:endParaRPr lang="en-US" dirty="0"/>
          </a:p>
          <a:p>
            <a:pPr lvl="1"/>
            <a:r>
              <a:rPr lang="en-US" dirty="0"/>
              <a:t>Meaningful headings </a:t>
            </a:r>
            <a:endParaRPr lang="en-US" dirty="0" smtClean="0"/>
          </a:p>
          <a:p>
            <a:pPr lvl="1"/>
            <a:r>
              <a:rPr lang="en-US" dirty="0" smtClean="0"/>
              <a:t>Vocabulary </a:t>
            </a:r>
            <a:r>
              <a:rPr lang="en-US" dirty="0"/>
              <a:t>addressed in a clear and systematic way </a:t>
            </a:r>
            <a:endParaRPr lang="en-US" sz="1800" dirty="0"/>
          </a:p>
          <a:p>
            <a:pPr lvl="1"/>
            <a:r>
              <a:rPr lang="en-US" dirty="0"/>
              <a:t>Graphics (photos, drawings, diagrams, charts, graphs) are helpful</a:t>
            </a:r>
            <a:endParaRPr lang="en-US" sz="1800" dirty="0"/>
          </a:p>
          <a:p>
            <a:pPr lvl="1"/>
            <a:r>
              <a:rPr lang="en-US" dirty="0"/>
              <a:t>T</a:t>
            </a:r>
            <a:r>
              <a:rPr lang="en-US" dirty="0" smtClean="0"/>
              <a:t>ext </a:t>
            </a:r>
            <a:r>
              <a:rPr lang="en-US" dirty="0"/>
              <a:t>features, such as color (used systematically), guiding questions either within or at the end of the chapter</a:t>
            </a:r>
            <a:endParaRPr lang="en-US" sz="1800" dirty="0"/>
          </a:p>
          <a:p>
            <a:pPr lvl="1"/>
            <a:r>
              <a:rPr lang="en-US" dirty="0"/>
              <a:t>Table of Contents</a:t>
            </a:r>
            <a:endParaRPr lang="en-US" sz="1800" dirty="0"/>
          </a:p>
          <a:p>
            <a:pPr lvl="1"/>
            <a:r>
              <a:rPr lang="en-US" dirty="0"/>
              <a:t>Index so that students can find information later</a:t>
            </a:r>
            <a:endParaRPr lang="en-US" sz="1800" dirty="0"/>
          </a:p>
          <a:p>
            <a:pPr lvl="1"/>
            <a:r>
              <a:rPr lang="en-US" dirty="0"/>
              <a:t>No obvious typographical or other writing errors. These kinds of errors can be very difficult for English Language Learners or students whose reading and vocabulary skills are lower. </a:t>
            </a:r>
            <a:endParaRPr lang="en-US" sz="1800" dirty="0"/>
          </a:p>
          <a:p>
            <a:pPr lvl="0"/>
            <a:r>
              <a:rPr lang="en-US" smtClean="0"/>
              <a:t>Permissions: check </a:t>
            </a:r>
            <a:r>
              <a:rPr lang="en-US" dirty="0"/>
              <a:t>for Creative Commons licensure or some other permissions language to make sure you may use the material in the way you intend.</a:t>
            </a:r>
            <a:endParaRPr lang="en-US" sz="1800" dirty="0"/>
          </a:p>
          <a:p>
            <a:endParaRPr lang="en-US" dirty="0"/>
          </a:p>
        </p:txBody>
      </p:sp>
    </p:spTree>
    <p:extLst>
      <p:ext uri="{BB962C8B-B14F-4D97-AF65-F5344CB8AC3E}">
        <p14:creationId xmlns:p14="http://schemas.microsoft.com/office/powerpoint/2010/main" val="39583896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81192" y="702155"/>
            <a:ext cx="11029616" cy="1049371"/>
          </a:xfrm>
        </p:spPr>
        <p:txBody>
          <a:bodyPr>
            <a:normAutofit/>
          </a:bodyPr>
          <a:lstStyle/>
          <a:p>
            <a:pPr algn="ctr"/>
            <a:r>
              <a:rPr lang="en-US" sz="4000" dirty="0"/>
              <a:t>Building Academic literacy</a:t>
            </a:r>
            <a:r>
              <a:rPr lang="en-US" dirty="0"/>
              <a:t/>
            </a:r>
            <a:br>
              <a:rPr lang="en-US" dirty="0"/>
            </a:br>
            <a:r>
              <a:rPr lang="en-US" sz="2200" dirty="0"/>
              <a:t>Lori-Beth Larsen- Central Lakes,   Kathryn Klopfleisch- Inver Hills</a:t>
            </a:r>
          </a:p>
        </p:txBody>
      </p:sp>
      <p:sp>
        <p:nvSpPr>
          <p:cNvPr id="5" name="Content Placeholder 4"/>
          <p:cNvSpPr>
            <a:spLocks noGrp="1"/>
          </p:cNvSpPr>
          <p:nvPr>
            <p:ph idx="1"/>
          </p:nvPr>
        </p:nvSpPr>
        <p:spPr>
          <a:xfrm>
            <a:off x="437882" y="2176530"/>
            <a:ext cx="11172926" cy="4494726"/>
          </a:xfrm>
        </p:spPr>
        <p:txBody>
          <a:bodyPr>
            <a:normAutofit fontScale="92500" lnSpcReduction="10000"/>
          </a:bodyPr>
          <a:lstStyle/>
          <a:p>
            <a:r>
              <a:rPr lang="en-US" sz="2600" dirty="0"/>
              <a:t>Skills we will help developmental students master:</a:t>
            </a:r>
          </a:p>
          <a:p>
            <a:pPr lvl="1"/>
            <a:r>
              <a:rPr lang="en-US" sz="2200" dirty="0"/>
              <a:t>Reading college level material</a:t>
            </a:r>
          </a:p>
          <a:p>
            <a:pPr lvl="1"/>
            <a:r>
              <a:rPr lang="en-US" sz="2200" dirty="0"/>
              <a:t>Getting the most out of a lecture</a:t>
            </a:r>
          </a:p>
          <a:p>
            <a:pPr lvl="1"/>
            <a:r>
              <a:rPr lang="en-US" sz="2200" dirty="0"/>
              <a:t>Participating successfully in discussions</a:t>
            </a:r>
          </a:p>
          <a:p>
            <a:pPr lvl="1"/>
            <a:r>
              <a:rPr lang="en-US" sz="2200" dirty="0"/>
              <a:t>Writing an academic essay</a:t>
            </a:r>
          </a:p>
          <a:p>
            <a:pPr marL="324000" lvl="1" indent="0">
              <a:buNone/>
            </a:pPr>
            <a:endParaRPr lang="en-US" sz="2200" dirty="0"/>
          </a:p>
          <a:p>
            <a:r>
              <a:rPr lang="en-US" sz="2600" dirty="0"/>
              <a:t>Book Structure:</a:t>
            </a:r>
          </a:p>
          <a:p>
            <a:pPr lvl="1"/>
            <a:r>
              <a:rPr lang="en-US" sz="2200" dirty="0"/>
              <a:t>Emphasize process</a:t>
            </a:r>
          </a:p>
          <a:p>
            <a:pPr lvl="1"/>
            <a:r>
              <a:rPr lang="en-US" sz="2200" dirty="0"/>
              <a:t>Three stages– </a:t>
            </a:r>
          </a:p>
          <a:p>
            <a:pPr lvl="2"/>
            <a:r>
              <a:rPr lang="en-US" sz="1900" dirty="0"/>
              <a:t>Warm up</a:t>
            </a:r>
          </a:p>
          <a:p>
            <a:pPr lvl="2"/>
            <a:r>
              <a:rPr lang="en-US" sz="1900" dirty="0"/>
              <a:t> Work out</a:t>
            </a:r>
          </a:p>
          <a:p>
            <a:pPr lvl="2"/>
            <a:r>
              <a:rPr lang="en-US" sz="1900" dirty="0"/>
              <a:t>Cool down</a:t>
            </a:r>
          </a:p>
          <a:p>
            <a:pPr marL="324000" lvl="1" indent="0">
              <a:buNone/>
            </a:pP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2949" y="2176530"/>
            <a:ext cx="3200400" cy="4276725"/>
          </a:xfrm>
          <a:prstGeom prst="rect">
            <a:avLst/>
          </a:prstGeom>
        </p:spPr>
      </p:pic>
    </p:spTree>
    <p:extLst>
      <p:ext uri="{BB962C8B-B14F-4D97-AF65-F5344CB8AC3E}">
        <p14:creationId xmlns:p14="http://schemas.microsoft.com/office/powerpoint/2010/main" val="823192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93726" y="17914"/>
            <a:ext cx="11622087" cy="1029221"/>
          </a:xfrm>
        </p:spPr>
        <p:txBody>
          <a:bodyPr>
            <a:normAutofit/>
          </a:bodyPr>
          <a:lstStyle/>
          <a:p>
            <a:pPr algn="ctr"/>
            <a:r>
              <a:rPr lang="en-US" sz="3200" dirty="0"/>
              <a:t>Systemwide offerings and professional development </a:t>
            </a:r>
            <a:r>
              <a:rPr lang="en-US" sz="3200" dirty="0" smtClean="0"/>
              <a:t>opportunities</a:t>
            </a:r>
            <a:r>
              <a:rPr lang="en-US" sz="3200" dirty="0"/>
              <a:t/>
            </a:r>
            <a:br>
              <a:rPr lang="en-US" sz="3200" dirty="0"/>
            </a:br>
            <a:r>
              <a:rPr lang="en-US" sz="3200" dirty="0" smtClean="0"/>
              <a:t>Karen </a:t>
            </a:r>
            <a:r>
              <a:rPr lang="en-US" sz="3200" dirty="0"/>
              <a:t>Pikula</a:t>
            </a:r>
          </a:p>
        </p:txBody>
      </p:sp>
      <p:sp>
        <p:nvSpPr>
          <p:cNvPr id="12" name="Rectangle 20">
            <a:extLst>
              <a:ext uri="{FF2B5EF4-FFF2-40B4-BE49-F238E27FC236}">
                <a16:creationId xmlns:a16="http://schemas.microsoft.com/office/drawing/2014/main" id="{45B09D77-668E-450C-B0C6-D45D18C28BD6}"/>
              </a:ext>
            </a:extLst>
          </p:cNvPr>
          <p:cNvSpPr>
            <a:spLocks noChangeArrowheads="1"/>
          </p:cNvSpPr>
          <p:nvPr/>
        </p:nvSpPr>
        <p:spPr bwMode="auto">
          <a:xfrm>
            <a:off x="1620058" y="255584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7" name="Picture 56">
            <a:extLst>
              <a:ext uri="{FF2B5EF4-FFF2-40B4-BE49-F238E27FC236}">
                <a16:creationId xmlns:a16="http://schemas.microsoft.com/office/drawing/2014/main" id="{A7EE7870-330B-47D2-967F-523255A49758}"/>
              </a:ext>
            </a:extLst>
          </p:cNvPr>
          <p:cNvPicPr>
            <a:picLocks noChangeAspect="1"/>
          </p:cNvPicPr>
          <p:nvPr/>
        </p:nvPicPr>
        <p:blipFill>
          <a:blip r:embed="rId3"/>
          <a:stretch>
            <a:fillRect/>
          </a:stretch>
        </p:blipFill>
        <p:spPr>
          <a:xfrm>
            <a:off x="104626" y="1617521"/>
            <a:ext cx="6495376" cy="5322578"/>
          </a:xfrm>
          <a:prstGeom prst="rect">
            <a:avLst/>
          </a:prstGeom>
        </p:spPr>
      </p:pic>
      <p:sp>
        <p:nvSpPr>
          <p:cNvPr id="2294" name="TextBox 2293">
            <a:extLst>
              <a:ext uri="{FF2B5EF4-FFF2-40B4-BE49-F238E27FC236}">
                <a16:creationId xmlns:a16="http://schemas.microsoft.com/office/drawing/2014/main" id="{215F5E19-1431-4CF1-B62F-1F9BDA4367B2}"/>
              </a:ext>
            </a:extLst>
          </p:cNvPr>
          <p:cNvSpPr txBox="1"/>
          <p:nvPr/>
        </p:nvSpPr>
        <p:spPr>
          <a:xfrm>
            <a:off x="6816969" y="1562100"/>
            <a:ext cx="5375031" cy="5078313"/>
          </a:xfrm>
          <a:prstGeom prst="rect">
            <a:avLst/>
          </a:prstGeom>
          <a:noFill/>
        </p:spPr>
        <p:txBody>
          <a:bodyPr wrap="square" rtlCol="0">
            <a:spAutoFit/>
          </a:bodyPr>
          <a:lstStyle/>
          <a:p>
            <a:r>
              <a:rPr lang="en-US" sz="1400" b="1" dirty="0"/>
              <a:t>Open Textbook Network Webinars</a:t>
            </a:r>
          </a:p>
          <a:p>
            <a:r>
              <a:rPr lang="en-US" sz="1200" dirty="0"/>
              <a:t>Webinars introducing open educational resources, creative commons licensing,</a:t>
            </a:r>
          </a:p>
          <a:p>
            <a:r>
              <a:rPr lang="en-US" sz="1200" dirty="0"/>
              <a:t>Network and the work with the Open Textbook Library at the University of Minnesota. Faculty participating in this webinar may review an open textbook located in the Open Textbook Library </a:t>
            </a:r>
            <a:r>
              <a:rPr lang="en-US" sz="1200" u="heavy" dirty="0"/>
              <a:t>(open.umn.edu)</a:t>
            </a:r>
            <a:r>
              <a:rPr lang="en-US" sz="1200" dirty="0"/>
              <a:t> and receive a $200.00 honorarium once the review is completed.</a:t>
            </a:r>
          </a:p>
          <a:p>
            <a:endParaRPr lang="en-US" sz="1400" dirty="0"/>
          </a:p>
          <a:p>
            <a:r>
              <a:rPr lang="en-US" altLang="en-US" sz="1400" b="1" dirty="0">
                <a:ea typeface="Arial" panose="020B0604020202020204" pitchFamily="34" charset="0"/>
              </a:rPr>
              <a:t>OER Librarian's Workshop Day</a:t>
            </a:r>
          </a:p>
          <a:p>
            <a:r>
              <a:rPr lang="en-US" sz="1200" dirty="0"/>
              <a:t>This is a full-day meeting especially for librarians committed to expanding and supporting the use of OER by instructional faculty.</a:t>
            </a:r>
          </a:p>
          <a:p>
            <a:endParaRPr lang="en-US" sz="1200" dirty="0"/>
          </a:p>
          <a:p>
            <a:r>
              <a:rPr lang="en-US" sz="1400" b="1" dirty="0"/>
              <a:t>OER Learning Circles</a:t>
            </a:r>
          </a:p>
          <a:p>
            <a:r>
              <a:rPr lang="en-US" sz="1200" dirty="0"/>
              <a:t>OER Learning Circles provide faculty, from across the system and from any discipline, the opportunity to collaborate with others committed to redesigning courses and/or creating materials to eliminate textbook costs for students. In addition to virtual weekly meetings, OER Learning Circles will utilize a D2L Brightspace course to support faculty and will take place over a ten-week period. The equivalent of a one-credit release is available to participating faculty.</a:t>
            </a:r>
          </a:p>
          <a:p>
            <a:endParaRPr lang="en-US" sz="1400" dirty="0"/>
          </a:p>
          <a:p>
            <a:r>
              <a:rPr lang="en-US" sz="1400" b="1" dirty="0"/>
              <a:t>Koffee with Karen: OER Community Conversations</a:t>
            </a:r>
            <a:endParaRPr lang="en-US" sz="1400" dirty="0"/>
          </a:p>
          <a:p>
            <a:r>
              <a:rPr lang="en-US" sz="1200" dirty="0"/>
              <a:t>These are open forum conversations for all to share, discuss, and learn from colleagues in the Minnesota State OER community. Hosted by Karen Pikula, the OER Faculty Development Coordinator, Koffee with Karen conversations are virtual, hour-long meetings held twice per semester and often feature a guest speaker on a topic of interest.</a:t>
            </a:r>
          </a:p>
          <a:p>
            <a:endParaRPr lang="en-US" sz="1200" dirty="0"/>
          </a:p>
        </p:txBody>
      </p:sp>
      <p:sp>
        <p:nvSpPr>
          <p:cNvPr id="2296" name="Rectangle 263">
            <a:extLst>
              <a:ext uri="{FF2B5EF4-FFF2-40B4-BE49-F238E27FC236}">
                <a16:creationId xmlns:a16="http://schemas.microsoft.com/office/drawing/2014/main" id="{771047FF-CB67-410F-ADC2-D321A69863FA}"/>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37841" tIns="0" rIns="0" bIns="0" numCol="1" anchor="ctr" anchorCtr="0" compatLnSpc="1">
            <a:prstTxWarp prst="textNoShape">
              <a:avLst/>
            </a:prstTxWarp>
            <a:spAutoFit/>
          </a:bodyPr>
          <a:lstStyle/>
          <a:p>
            <a:endParaRPr lang="en-US"/>
          </a:p>
        </p:txBody>
      </p:sp>
      <p:sp>
        <p:nvSpPr>
          <p:cNvPr id="2299" name="Rectangle 266">
            <a:extLst>
              <a:ext uri="{FF2B5EF4-FFF2-40B4-BE49-F238E27FC236}">
                <a16:creationId xmlns:a16="http://schemas.microsoft.com/office/drawing/2014/main" id="{16661027-6B4D-4485-BF98-D310D5FAB50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337841" tIns="0" rIns="0" bIns="0" numCol="1" anchor="ctr" anchorCtr="0" compatLnSpc="1">
            <a:prstTxWarp prst="textNoShape">
              <a:avLst/>
            </a:prstTxWarp>
            <a:spAutoFit/>
          </a:bodyPr>
          <a:lstStyle/>
          <a:p>
            <a:endParaRPr lang="en-US"/>
          </a:p>
        </p:txBody>
      </p:sp>
      <p:grpSp>
        <p:nvGrpSpPr>
          <p:cNvPr id="2193" name="Group 145"/>
          <p:cNvGrpSpPr>
            <a:grpSpLocks/>
          </p:cNvGrpSpPr>
          <p:nvPr/>
        </p:nvGrpSpPr>
        <p:grpSpPr bwMode="auto">
          <a:xfrm>
            <a:off x="0" y="0"/>
            <a:ext cx="842963" cy="152400"/>
            <a:chOff x="0" y="0"/>
            <a:chExt cx="1328" cy="240"/>
          </a:xfrm>
        </p:grpSpPr>
      </p:grpSp>
      <p:sp>
        <p:nvSpPr>
          <p:cNvPr id="3" name="Rectangle 2"/>
          <p:cNvSpPr/>
          <p:nvPr/>
        </p:nvSpPr>
        <p:spPr>
          <a:xfrm>
            <a:off x="1686762" y="856820"/>
            <a:ext cx="8628068" cy="646331"/>
          </a:xfrm>
          <a:prstGeom prst="rect">
            <a:avLst/>
          </a:prstGeom>
        </p:spPr>
        <p:txBody>
          <a:bodyPr wrap="none">
            <a:spAutoFit/>
          </a:bodyPr>
          <a:lstStyle/>
          <a:p>
            <a:r>
              <a:rPr lang="en-US" sz="2400" dirty="0"/>
              <a:t>Please visit </a:t>
            </a:r>
            <a:r>
              <a:rPr lang="en-US" sz="3600" u="sng" dirty="0">
                <a:hlinkClick r:id="rId4"/>
              </a:rPr>
              <a:t>www.tinyurl.com/MinnStateFacDev</a:t>
            </a:r>
            <a:r>
              <a:rPr lang="en-US" sz="3600" u="sng" dirty="0"/>
              <a:t> </a:t>
            </a:r>
            <a:endParaRPr lang="en-US" sz="3600" dirty="0"/>
          </a:p>
        </p:txBody>
      </p:sp>
    </p:spTree>
    <p:extLst>
      <p:ext uri="{BB962C8B-B14F-4D97-AF65-F5344CB8AC3E}">
        <p14:creationId xmlns:p14="http://schemas.microsoft.com/office/powerpoint/2010/main" val="288237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Presenters</a:t>
            </a:r>
            <a:endParaRPr lang="en-US" dirty="0"/>
          </a:p>
        </p:txBody>
      </p:sp>
      <p:sp>
        <p:nvSpPr>
          <p:cNvPr id="3" name="Content Placeholder 2"/>
          <p:cNvSpPr>
            <a:spLocks noGrp="1"/>
          </p:cNvSpPr>
          <p:nvPr>
            <p:ph idx="1"/>
          </p:nvPr>
        </p:nvSpPr>
        <p:spPr/>
        <p:txBody>
          <a:bodyPr/>
          <a:lstStyle/>
          <a:p>
            <a:r>
              <a:rPr lang="en-US" dirty="0" smtClean="0"/>
              <a:t>Cindy Bunting, Anoka Ramsey Community College</a:t>
            </a:r>
            <a:r>
              <a:rPr lang="en-US" dirty="0"/>
              <a:t>, </a:t>
            </a:r>
            <a:r>
              <a:rPr lang="en-US" dirty="0" smtClean="0">
                <a:hlinkClick r:id="rId2"/>
              </a:rPr>
              <a:t>cindyjbunt@yahoo.com</a:t>
            </a:r>
            <a:r>
              <a:rPr lang="en-US" dirty="0" smtClean="0"/>
              <a:t> </a:t>
            </a:r>
          </a:p>
          <a:p>
            <a:r>
              <a:rPr lang="en-US" dirty="0" smtClean="0"/>
              <a:t>Celeste Mazur, Saint Paul College, </a:t>
            </a:r>
            <a:r>
              <a:rPr lang="en-US" dirty="0" smtClean="0">
                <a:hlinkClick r:id="rId3"/>
              </a:rPr>
              <a:t>celeste.mazur@saintpaul.edu</a:t>
            </a:r>
            <a:r>
              <a:rPr lang="en-US" dirty="0" smtClean="0"/>
              <a:t> </a:t>
            </a:r>
          </a:p>
          <a:p>
            <a:r>
              <a:rPr lang="en-US" dirty="0" smtClean="0"/>
              <a:t>Linda Russell, formerly Minneapolis Community &amp; Technical College, </a:t>
            </a:r>
            <a:r>
              <a:rPr lang="en-US" dirty="0" smtClean="0">
                <a:hlinkClick r:id="rId4"/>
              </a:rPr>
              <a:t>linda.russell.952@gmail.com</a:t>
            </a:r>
            <a:r>
              <a:rPr lang="en-US" dirty="0" smtClean="0"/>
              <a:t> </a:t>
            </a:r>
          </a:p>
          <a:p>
            <a:r>
              <a:rPr lang="en-US" dirty="0" smtClean="0"/>
              <a:t>Lori-Beth Larsen, Central Lakes College, </a:t>
            </a:r>
            <a:r>
              <a:rPr lang="en-US" dirty="0">
                <a:hlinkClick r:id="rId5"/>
              </a:rPr>
              <a:t>LLarsen@clcmn.edu</a:t>
            </a:r>
            <a:r>
              <a:rPr lang="en-US" dirty="0"/>
              <a:t> </a:t>
            </a:r>
            <a:endParaRPr lang="en-US" dirty="0" smtClean="0"/>
          </a:p>
          <a:p>
            <a:r>
              <a:rPr lang="en-US" dirty="0" smtClean="0"/>
              <a:t>Karen Pikula, Central Lakes College and </a:t>
            </a:r>
            <a:r>
              <a:rPr lang="en-US" dirty="0" err="1" smtClean="0"/>
              <a:t>MinnState</a:t>
            </a:r>
            <a:r>
              <a:rPr lang="en-US" dirty="0" smtClean="0"/>
              <a:t>, </a:t>
            </a:r>
            <a:r>
              <a:rPr lang="en-US" dirty="0" smtClean="0">
                <a:hlinkClick r:id="rId6"/>
              </a:rPr>
              <a:t>KPikula@clcmn.edu</a:t>
            </a:r>
            <a:r>
              <a:rPr lang="en-US" dirty="0" smtClean="0"/>
              <a:t> </a:t>
            </a:r>
            <a:endParaRPr lang="en-US" dirty="0"/>
          </a:p>
        </p:txBody>
      </p:sp>
    </p:spTree>
    <p:extLst>
      <p:ext uri="{BB962C8B-B14F-4D97-AF65-F5344CB8AC3E}">
        <p14:creationId xmlns:p14="http://schemas.microsoft.com/office/powerpoint/2010/main" val="9376483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Beginning with OER</a:t>
            </a:r>
            <a:r>
              <a:rPr lang="en-US" dirty="0"/>
              <a:t/>
            </a:r>
            <a:br>
              <a:rPr lang="en-US" dirty="0"/>
            </a:br>
            <a:r>
              <a:rPr lang="en-US" sz="3600" dirty="0" smtClean="0"/>
              <a:t>Cindy Bunting, Anoka Ramsey Community College</a:t>
            </a:r>
            <a:endParaRPr lang="en-US" dirty="0"/>
          </a:p>
        </p:txBody>
      </p:sp>
      <p:sp>
        <p:nvSpPr>
          <p:cNvPr id="3" name="Content Placeholder 2"/>
          <p:cNvSpPr>
            <a:spLocks noGrp="1"/>
          </p:cNvSpPr>
          <p:nvPr>
            <p:ph idx="1"/>
          </p:nvPr>
        </p:nvSpPr>
        <p:spPr>
          <a:xfrm>
            <a:off x="1371600" y="2286000"/>
            <a:ext cx="9601200" cy="4572000"/>
          </a:xfrm>
        </p:spPr>
        <p:txBody>
          <a:bodyPr>
            <a:normAutofit fontScale="92500" lnSpcReduction="10000"/>
          </a:bodyPr>
          <a:lstStyle/>
          <a:p>
            <a:r>
              <a:rPr lang="en-US" dirty="0" smtClean="0"/>
              <a:t>I began by registering for Karen </a:t>
            </a:r>
            <a:r>
              <a:rPr lang="en-US" dirty="0" err="1" smtClean="0"/>
              <a:t>Pikula’s</a:t>
            </a:r>
            <a:r>
              <a:rPr lang="en-US" dirty="0" smtClean="0"/>
              <a:t> 90 minute introductory webinar.</a:t>
            </a:r>
          </a:p>
          <a:p>
            <a:r>
              <a:rPr lang="en-US" dirty="0" smtClean="0"/>
              <a:t>Next, I researched a variety of websites:</a:t>
            </a:r>
          </a:p>
          <a:p>
            <a:pPr marL="0" indent="0">
              <a:buNone/>
            </a:pPr>
            <a:r>
              <a:rPr lang="en-US" b="1" dirty="0"/>
              <a:t>Resources </a:t>
            </a:r>
            <a:endParaRPr lang="en-US" dirty="0"/>
          </a:p>
          <a:p>
            <a:r>
              <a:rPr lang="en-US" b="1" dirty="0" err="1"/>
              <a:t>Libguides</a:t>
            </a:r>
            <a:endParaRPr lang="en-US" dirty="0"/>
          </a:p>
          <a:p>
            <a:pPr marL="0" indent="0">
              <a:buNone/>
            </a:pPr>
            <a:r>
              <a:rPr lang="en-US" u="sng" dirty="0" smtClean="0">
                <a:hlinkClick r:id="rId2"/>
              </a:rPr>
              <a:t>http</a:t>
            </a:r>
            <a:r>
              <a:rPr lang="en-US" u="sng" dirty="0">
                <a:hlinkClick r:id="rId2"/>
              </a:rPr>
              <a:t>://libguides.rutgers.edu/c.php?g=336435&amp;p=2265847</a:t>
            </a:r>
            <a:endParaRPr lang="en-US" dirty="0"/>
          </a:p>
          <a:p>
            <a:r>
              <a:rPr lang="en-US" b="1" dirty="0" err="1"/>
              <a:t>BCcampus</a:t>
            </a:r>
            <a:r>
              <a:rPr lang="en-US" b="1" dirty="0"/>
              <a:t> OER Resources</a:t>
            </a:r>
            <a:endParaRPr lang="en-US" dirty="0"/>
          </a:p>
          <a:p>
            <a:pPr marL="0" indent="0">
              <a:buNone/>
            </a:pPr>
            <a:r>
              <a:rPr lang="en-US" u="sng" dirty="0">
                <a:hlinkClick r:id="rId3"/>
              </a:rPr>
              <a:t>https://bccampus.ca/open-educational-resources-oer-teaching-resources-bccampus/</a:t>
            </a:r>
            <a:endParaRPr lang="en-US" dirty="0"/>
          </a:p>
          <a:p>
            <a:r>
              <a:rPr lang="en-US" b="1" dirty="0" err="1"/>
              <a:t>Wikibooks</a:t>
            </a:r>
            <a:endParaRPr lang="en-US" dirty="0"/>
          </a:p>
          <a:p>
            <a:pPr marL="0" indent="0">
              <a:buNone/>
            </a:pPr>
            <a:r>
              <a:rPr lang="en-US" u="sng" dirty="0">
                <a:hlinkClick r:id="rId4"/>
              </a:rPr>
              <a:t>https://en.wikibooks.org/wiki/Main_Page</a:t>
            </a:r>
            <a:endParaRPr lang="en-US" dirty="0"/>
          </a:p>
          <a:p>
            <a:r>
              <a:rPr lang="en-US" b="1" dirty="0"/>
              <a:t>Saylor Open Course Resource Center</a:t>
            </a:r>
            <a:endParaRPr lang="en-US" dirty="0"/>
          </a:p>
          <a:p>
            <a:pPr marL="0" indent="0">
              <a:buNone/>
            </a:pPr>
            <a:r>
              <a:rPr lang="en-US" u="sng" dirty="0">
                <a:hlinkClick r:id="rId5"/>
              </a:rPr>
              <a:t>http://www.saylor.org/open/</a:t>
            </a:r>
            <a:endParaRPr lang="en-US" dirty="0"/>
          </a:p>
          <a:p>
            <a:endParaRPr lang="en-US" dirty="0" smtClean="0"/>
          </a:p>
          <a:p>
            <a:endParaRPr lang="en-US" dirty="0"/>
          </a:p>
        </p:txBody>
      </p:sp>
    </p:spTree>
    <p:extLst>
      <p:ext uri="{BB962C8B-B14F-4D97-AF65-F5344CB8AC3E}">
        <p14:creationId xmlns:p14="http://schemas.microsoft.com/office/powerpoint/2010/main" val="782172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OER Resources</a:t>
            </a:r>
            <a:endParaRPr lang="en-US" dirty="0"/>
          </a:p>
        </p:txBody>
      </p:sp>
      <p:sp>
        <p:nvSpPr>
          <p:cNvPr id="3" name="Content Placeholder 2"/>
          <p:cNvSpPr>
            <a:spLocks noGrp="1"/>
          </p:cNvSpPr>
          <p:nvPr>
            <p:ph idx="1"/>
          </p:nvPr>
        </p:nvSpPr>
        <p:spPr>
          <a:xfrm>
            <a:off x="1371600" y="1390918"/>
            <a:ext cx="9601200" cy="5357612"/>
          </a:xfrm>
        </p:spPr>
        <p:txBody>
          <a:bodyPr>
            <a:normAutofit fontScale="85000" lnSpcReduction="20000"/>
          </a:bodyPr>
          <a:lstStyle/>
          <a:p>
            <a:r>
              <a:rPr lang="en-US" b="1" dirty="0"/>
              <a:t>80 Open Education Resource (OER) Tools for Publishing and Development Initiatives</a:t>
            </a:r>
            <a:endParaRPr lang="en-US" dirty="0"/>
          </a:p>
          <a:p>
            <a:pPr marL="0" indent="0">
              <a:buNone/>
            </a:pPr>
            <a:r>
              <a:rPr lang="en-US" u="sng" dirty="0">
                <a:hlinkClick r:id="rId2"/>
              </a:rPr>
              <a:t>http://oedb.org/ilibrarian/80-oer-tools/</a:t>
            </a:r>
            <a:r>
              <a:rPr lang="en-US" u="sng" dirty="0"/>
              <a:t>	</a:t>
            </a:r>
            <a:endParaRPr lang="en-US" dirty="0"/>
          </a:p>
          <a:p>
            <a:r>
              <a:rPr lang="en-US" b="1" dirty="0"/>
              <a:t>College Open Textbooks</a:t>
            </a:r>
            <a:endParaRPr lang="en-US" dirty="0"/>
          </a:p>
          <a:p>
            <a:pPr marL="0" indent="0">
              <a:buNone/>
            </a:pPr>
            <a:r>
              <a:rPr lang="en-US" u="sng" dirty="0">
                <a:hlinkClick r:id="rId3"/>
              </a:rPr>
              <a:t>http://www.collegeopentextbooks.org/</a:t>
            </a:r>
            <a:endParaRPr lang="en-US" dirty="0"/>
          </a:p>
          <a:p>
            <a:r>
              <a:rPr lang="en-US" b="1" dirty="0"/>
              <a:t>Flipbook</a:t>
            </a:r>
            <a:endParaRPr lang="en-US" dirty="0"/>
          </a:p>
          <a:p>
            <a:pPr marL="0" indent="0">
              <a:buNone/>
            </a:pPr>
            <a:r>
              <a:rPr lang="en-US" u="sng" dirty="0">
                <a:hlinkClick r:id="rId4"/>
              </a:rPr>
              <a:t>http://anyflip.com/</a:t>
            </a:r>
            <a:endParaRPr lang="en-US" dirty="0"/>
          </a:p>
          <a:p>
            <a:r>
              <a:rPr lang="en-US" b="1" dirty="0"/>
              <a:t>Open Educational Resources Used in Various Colleges and Universities These lists and links are harvested from the Community College Consortium for Op</a:t>
            </a:r>
            <a:endParaRPr lang="en-US" dirty="0"/>
          </a:p>
          <a:p>
            <a:pPr marL="0" indent="0">
              <a:buNone/>
            </a:pPr>
            <a:r>
              <a:rPr lang="en-US" u="sng" dirty="0">
                <a:hlinkClick r:id="rId5"/>
              </a:rPr>
              <a:t>http://www.ltcconline.net/greenl/oer/oerlistfromlistserve.htm</a:t>
            </a:r>
            <a:endParaRPr lang="en-US" dirty="0"/>
          </a:p>
          <a:p>
            <a:r>
              <a:rPr lang="en-US" b="1" dirty="0"/>
              <a:t>Accessibility of Office Documents and Office Applications This site can help you create accessible office documents and choose accessible office applications</a:t>
            </a:r>
            <a:endParaRPr lang="en-US" dirty="0"/>
          </a:p>
          <a:p>
            <a:pPr marL="0" indent="0">
              <a:buNone/>
            </a:pPr>
            <a:r>
              <a:rPr lang="en-US" u="sng" dirty="0">
                <a:hlinkClick r:id="rId6"/>
              </a:rPr>
              <a:t>http://adod.idrc.ocad.ca/</a:t>
            </a:r>
            <a:endParaRPr lang="en-US" dirty="0"/>
          </a:p>
          <a:p>
            <a:r>
              <a:rPr lang="en-US" b="1" dirty="0" err="1"/>
              <a:t>Waymaker</a:t>
            </a:r>
            <a:r>
              <a:rPr lang="en-US" b="1" dirty="0"/>
              <a:t> Computer Apps for Managers</a:t>
            </a:r>
            <a:endParaRPr lang="en-US" dirty="0"/>
          </a:p>
          <a:p>
            <a:pPr marL="0" indent="0">
              <a:buNone/>
            </a:pPr>
            <a:r>
              <a:rPr lang="en-US" u="sng" dirty="0">
                <a:hlinkClick r:id="rId7"/>
              </a:rPr>
              <a:t>https://courses.lumenlearning.com/wm-compapp/</a:t>
            </a:r>
            <a:endParaRPr lang="en-US" dirty="0"/>
          </a:p>
          <a:p>
            <a:r>
              <a:rPr lang="en-US" b="1" dirty="0"/>
              <a:t>Wikimedia Commons</a:t>
            </a:r>
            <a:endParaRPr lang="en-US" dirty="0"/>
          </a:p>
          <a:p>
            <a:pPr marL="0" indent="0">
              <a:buNone/>
            </a:pPr>
            <a:r>
              <a:rPr lang="en-US" u="sng" dirty="0">
                <a:hlinkClick r:id="rId8"/>
              </a:rPr>
              <a:t>https://commons.wikimedia.org/wiki/Main_Page</a:t>
            </a:r>
            <a:endParaRPr lang="en-US" dirty="0"/>
          </a:p>
          <a:p>
            <a:endParaRPr lang="en-US" dirty="0"/>
          </a:p>
        </p:txBody>
      </p:sp>
    </p:spTree>
    <p:extLst>
      <p:ext uri="{BB962C8B-B14F-4D97-AF65-F5344CB8AC3E}">
        <p14:creationId xmlns:p14="http://schemas.microsoft.com/office/powerpoint/2010/main" val="647717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OER Resource Links</a:t>
            </a:r>
            <a:endParaRPr lang="en-US" dirty="0"/>
          </a:p>
        </p:txBody>
      </p:sp>
      <p:graphicFrame>
        <p:nvGraphicFramePr>
          <p:cNvPr id="4" name="Content Placeholder 3"/>
          <p:cNvGraphicFramePr>
            <a:graphicFrameLocks noGrp="1"/>
          </p:cNvGraphicFramePr>
          <p:nvPr>
            <p:ph idx="1"/>
            <p:extLst/>
          </p:nvPr>
        </p:nvGraphicFramePr>
        <p:xfrm>
          <a:off x="1371600" y="1558344"/>
          <a:ext cx="9601200" cy="5151549"/>
        </p:xfrm>
        <a:graphic>
          <a:graphicData uri="http://schemas.openxmlformats.org/drawingml/2006/table">
            <a:tbl>
              <a:tblPr firstRow="1" bandRow="1">
                <a:tableStyleId>{21E4AEA4-8DFA-4A89-87EB-49C32662AFE0}</a:tableStyleId>
              </a:tblPr>
              <a:tblGrid>
                <a:gridCol w="4800600">
                  <a:extLst>
                    <a:ext uri="{9D8B030D-6E8A-4147-A177-3AD203B41FA5}">
                      <a16:colId xmlns:a16="http://schemas.microsoft.com/office/drawing/2014/main" val="20000"/>
                    </a:ext>
                  </a:extLst>
                </a:gridCol>
                <a:gridCol w="4800600">
                  <a:extLst>
                    <a:ext uri="{9D8B030D-6E8A-4147-A177-3AD203B41FA5}">
                      <a16:colId xmlns:a16="http://schemas.microsoft.com/office/drawing/2014/main" val="20001"/>
                    </a:ext>
                  </a:extLst>
                </a:gridCol>
              </a:tblGrid>
              <a:tr h="394842">
                <a:tc>
                  <a:txBody>
                    <a:bodyPr/>
                    <a:lstStyle/>
                    <a:p>
                      <a:r>
                        <a:rPr lang="en-US" dirty="0" smtClean="0"/>
                        <a:t>Additional Resources</a:t>
                      </a:r>
                      <a:endParaRPr lang="en-US" dirty="0"/>
                    </a:p>
                  </a:txBody>
                  <a:tcPr/>
                </a:tc>
                <a:tc>
                  <a:txBody>
                    <a:bodyPr/>
                    <a:lstStyle/>
                    <a:p>
                      <a:pPr marL="0" marR="0" lvl="0" indent="0">
                        <a:lnSpc>
                          <a:spcPct val="107000"/>
                        </a:lnSpc>
                        <a:spcBef>
                          <a:spcPts val="0"/>
                        </a:spcBef>
                        <a:spcAft>
                          <a:spcPts val="800"/>
                        </a:spcAft>
                        <a:buSzPts val="1000"/>
                        <a:buFont typeface="Symbol" panose="05050102010706020507" pitchFamily="18" charset="2"/>
                        <a:buNone/>
                        <a:tabLst>
                          <a:tab pos="457200" algn="l"/>
                        </a:tabLst>
                      </a:pPr>
                      <a:r>
                        <a:rPr lang="en-US" sz="18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Direct Links</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0000"/>
                  </a:ext>
                </a:extLst>
              </a:tr>
              <a:tr h="4756707">
                <a:tc>
                  <a:txBody>
                    <a:bodyPr/>
                    <a:lstStyle/>
                    <a:p>
                      <a:r>
                        <a:rPr lang="en-US" b="1" dirty="0" smtClean="0"/>
                        <a:t>Community College Consortium for Open Educational Resources:</a:t>
                      </a:r>
                      <a:endParaRPr lang="en-US" dirty="0" smtClean="0"/>
                    </a:p>
                    <a:p>
                      <a:pPr marL="0" indent="0">
                        <a:buNone/>
                      </a:pPr>
                      <a:r>
                        <a:rPr lang="en-US" u="sng" dirty="0" smtClean="0">
                          <a:hlinkClick r:id="rId2"/>
                        </a:rPr>
                        <a:t>https://www.cccoer.org/</a:t>
                      </a:r>
                      <a:endParaRPr lang="en-US" dirty="0" smtClean="0"/>
                    </a:p>
                    <a:p>
                      <a:r>
                        <a:rPr lang="en-US" b="1" dirty="0" smtClean="0"/>
                        <a:t>Open Textbook Library (From the University of Minnesota):</a:t>
                      </a:r>
                      <a:endParaRPr lang="en-US" dirty="0" smtClean="0"/>
                    </a:p>
                    <a:p>
                      <a:pPr marL="0" indent="0">
                        <a:buNone/>
                      </a:pPr>
                      <a:r>
                        <a:rPr lang="en-US" u="sng" dirty="0" smtClean="0">
                          <a:hlinkClick r:id="rId3"/>
                        </a:rPr>
                        <a:t>http://open.umn.edu/opentextbooks/</a:t>
                      </a:r>
                      <a:endParaRPr lang="en-US" dirty="0" smtClean="0"/>
                    </a:p>
                    <a:p>
                      <a:r>
                        <a:rPr lang="en-US" b="1" dirty="0" err="1" smtClean="0"/>
                        <a:t>OpenStax</a:t>
                      </a:r>
                      <a:r>
                        <a:rPr lang="en-US" b="1" dirty="0" smtClean="0"/>
                        <a:t>:</a:t>
                      </a:r>
                      <a:endParaRPr lang="en-US" dirty="0" smtClean="0"/>
                    </a:p>
                    <a:p>
                      <a:pPr marL="0" indent="0">
                        <a:buNone/>
                      </a:pPr>
                      <a:r>
                        <a:rPr lang="en-US" u="sng" dirty="0" smtClean="0">
                          <a:hlinkClick r:id="rId4"/>
                        </a:rPr>
                        <a:t>https://openstax.org/</a:t>
                      </a:r>
                      <a:endParaRPr lang="en-US" dirty="0" smtClean="0"/>
                    </a:p>
                    <a:p>
                      <a:r>
                        <a:rPr lang="en-US" b="1" dirty="0" smtClean="0"/>
                        <a:t>College Open Textbooks:</a:t>
                      </a:r>
                      <a:endParaRPr lang="en-US" dirty="0" smtClean="0"/>
                    </a:p>
                    <a:p>
                      <a:pPr marL="0" indent="0">
                        <a:buNone/>
                      </a:pPr>
                      <a:r>
                        <a:rPr lang="en-US" u="sng" dirty="0" smtClean="0">
                          <a:hlinkClick r:id="rId5"/>
                        </a:rPr>
                        <a:t>http://www.collegeopentextbooks.org/</a:t>
                      </a:r>
                      <a:endParaRPr lang="en-US" dirty="0" smtClean="0"/>
                    </a:p>
                    <a:p>
                      <a:r>
                        <a:rPr lang="en-US" b="1" dirty="0" smtClean="0"/>
                        <a:t>Anthropology: Websites</a:t>
                      </a:r>
                      <a:endParaRPr lang="en-US" dirty="0" smtClean="0"/>
                    </a:p>
                    <a:p>
                      <a:pPr marL="0" indent="0">
                        <a:buNone/>
                      </a:pPr>
                      <a:r>
                        <a:rPr lang="en-US" u="sng" dirty="0" smtClean="0">
                          <a:hlinkClick r:id="rId6"/>
                        </a:rPr>
                        <a:t>http://library.hccs.edu/guides/anthropology/websites</a:t>
                      </a:r>
                      <a:endParaRPr lang="en-US" dirty="0" smtClean="0"/>
                    </a:p>
                    <a:p>
                      <a:r>
                        <a:rPr lang="en-US" b="1" dirty="0" err="1" smtClean="0"/>
                        <a:t>Wisc</a:t>
                      </a:r>
                      <a:r>
                        <a:rPr lang="en-US" b="1" dirty="0" smtClean="0"/>
                        <a:t> - Online OER</a:t>
                      </a:r>
                      <a:endParaRPr lang="en-US" dirty="0" smtClean="0"/>
                    </a:p>
                    <a:p>
                      <a:pPr marL="0" indent="0">
                        <a:buNone/>
                      </a:pPr>
                      <a:r>
                        <a:rPr lang="en-US" u="sng" dirty="0" smtClean="0">
                          <a:hlinkClick r:id="rId7"/>
                        </a:rPr>
                        <a:t>https://www.wisc-online.com/</a:t>
                      </a:r>
                      <a:endParaRPr lang="en-US" dirty="0" smtClean="0"/>
                    </a:p>
                    <a:p>
                      <a:endParaRPr lang="en-US" dirty="0"/>
                    </a:p>
                  </a:txBody>
                  <a:tcPr/>
                </a:tc>
                <a:tc>
                  <a:txBody>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smtClean="0">
                          <a:effectLst/>
                          <a:hlinkClick r:id="rId8"/>
                        </a:rPr>
                        <a:t>OER Commons</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smtClean="0">
                          <a:effectLst/>
                          <a:hlinkClick r:id="rId9"/>
                        </a:rPr>
                        <a:t>MERLOT</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err="1" smtClean="0">
                          <a:effectLst/>
                          <a:hlinkClick r:id="rId10"/>
                        </a:rPr>
                        <a:t>Connexions</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smtClean="0">
                          <a:effectLst/>
                          <a:hlinkClick r:id="rId11"/>
                        </a:rPr>
                        <a:t>Internet Archive</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smtClean="0">
                          <a:effectLst/>
                          <a:hlinkClick r:id="rId12"/>
                        </a:rPr>
                        <a:t>FREE: Federal Resources for Educational Excellence</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smtClean="0">
                          <a:effectLst/>
                          <a:hlinkClick r:id="rId13"/>
                        </a:rPr>
                        <a:t>COL Knowledge Finder</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smtClean="0">
                          <a:effectLst/>
                          <a:hlinkClick r:id="rId14"/>
                        </a:rPr>
                        <a:t>Creative Commons</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err="1" smtClean="0">
                          <a:effectLst/>
                          <a:hlinkClick r:id="rId15"/>
                        </a:rPr>
                        <a:t>OpenDOAR</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err="1" smtClean="0">
                          <a:effectLst/>
                          <a:hlinkClick r:id="rId16"/>
                        </a:rPr>
                        <a:t>Curriki</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smtClean="0">
                          <a:effectLst/>
                          <a:hlinkClick r:id="rId17"/>
                        </a:rPr>
                        <a:t>Hippocampus</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u="sng" dirty="0" smtClean="0">
                          <a:effectLst/>
                          <a:hlinkClick r:id="rId18"/>
                        </a:rPr>
                        <a:t>Edu2.0</a:t>
                      </a:r>
                      <a:endParaRPr lang="en-US" sz="1100" dirty="0" smtClean="0">
                        <a:effectLst/>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100" dirty="0" smtClean="0">
                          <a:effectLst/>
                        </a:rPr>
                        <a:t>More </a:t>
                      </a:r>
                      <a:r>
                        <a:rPr lang="en-US" sz="1100" u="sng" dirty="0" smtClean="0">
                          <a:effectLst/>
                          <a:hlinkClick r:id="rId19"/>
                        </a:rPr>
                        <a:t>Content Sources</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10613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1070" y="321972"/>
            <a:ext cx="9491730" cy="1300766"/>
          </a:xfrm>
        </p:spPr>
        <p:txBody>
          <a:bodyPr/>
          <a:lstStyle/>
          <a:p>
            <a:r>
              <a:rPr lang="en-US" dirty="0" smtClean="0"/>
              <a:t>Helpful Tools to Organize Research</a:t>
            </a:r>
            <a:br>
              <a:rPr lang="en-US" dirty="0" smtClean="0"/>
            </a:br>
            <a:r>
              <a:rPr lang="en-US" sz="3200" i="1" dirty="0" smtClean="0"/>
              <a:t>provided by Karen </a:t>
            </a:r>
            <a:r>
              <a:rPr lang="en-US" sz="3200" i="1" dirty="0" err="1" smtClean="0"/>
              <a:t>Pikula</a:t>
            </a:r>
            <a:endParaRPr lang="en-US" sz="3200" i="1" dirty="0"/>
          </a:p>
        </p:txBody>
      </p:sp>
      <p:graphicFrame>
        <p:nvGraphicFramePr>
          <p:cNvPr id="4" name="Content Placeholder 3"/>
          <p:cNvGraphicFramePr>
            <a:graphicFrameLocks noGrp="1"/>
          </p:cNvGraphicFramePr>
          <p:nvPr>
            <p:ph idx="1"/>
            <p:extLst/>
          </p:nvPr>
        </p:nvGraphicFramePr>
        <p:xfrm>
          <a:off x="1481070" y="1712890"/>
          <a:ext cx="10251582" cy="5150799"/>
        </p:xfrm>
        <a:graphic>
          <a:graphicData uri="http://schemas.openxmlformats.org/drawingml/2006/table">
            <a:tbl>
              <a:tblPr firstRow="1" firstCol="1" bandRow="1">
                <a:tableStyleId>{5C22544A-7EE6-4342-B048-85BDC9FD1C3A}</a:tableStyleId>
              </a:tblPr>
              <a:tblGrid>
                <a:gridCol w="2147899">
                  <a:extLst>
                    <a:ext uri="{9D8B030D-6E8A-4147-A177-3AD203B41FA5}">
                      <a16:colId xmlns:a16="http://schemas.microsoft.com/office/drawing/2014/main" val="20000"/>
                    </a:ext>
                  </a:extLst>
                </a:gridCol>
                <a:gridCol w="2154477">
                  <a:extLst>
                    <a:ext uri="{9D8B030D-6E8A-4147-A177-3AD203B41FA5}">
                      <a16:colId xmlns:a16="http://schemas.microsoft.com/office/drawing/2014/main" val="20001"/>
                    </a:ext>
                  </a:extLst>
                </a:gridCol>
                <a:gridCol w="2166538">
                  <a:extLst>
                    <a:ext uri="{9D8B030D-6E8A-4147-A177-3AD203B41FA5}">
                      <a16:colId xmlns:a16="http://schemas.microsoft.com/office/drawing/2014/main" val="20002"/>
                    </a:ext>
                  </a:extLst>
                </a:gridCol>
                <a:gridCol w="1891334">
                  <a:extLst>
                    <a:ext uri="{9D8B030D-6E8A-4147-A177-3AD203B41FA5}">
                      <a16:colId xmlns:a16="http://schemas.microsoft.com/office/drawing/2014/main" val="20003"/>
                    </a:ext>
                  </a:extLst>
                </a:gridCol>
                <a:gridCol w="1891334">
                  <a:extLst>
                    <a:ext uri="{9D8B030D-6E8A-4147-A177-3AD203B41FA5}">
                      <a16:colId xmlns:a16="http://schemas.microsoft.com/office/drawing/2014/main" val="20004"/>
                    </a:ext>
                  </a:extLst>
                </a:gridCol>
              </a:tblGrid>
              <a:tr h="287808">
                <a:tc gridSpan="5">
                  <a:txBody>
                    <a:bodyPr/>
                    <a:lstStyle/>
                    <a:p>
                      <a:pPr marL="0" marR="0" algn="ctr">
                        <a:lnSpc>
                          <a:spcPct val="107000"/>
                        </a:lnSpc>
                        <a:spcBef>
                          <a:spcPts val="0"/>
                        </a:spcBef>
                        <a:spcAft>
                          <a:spcPts val="0"/>
                        </a:spcAft>
                      </a:pPr>
                      <a:r>
                        <a:rPr lang="en-US" sz="1800" dirty="0">
                          <a:effectLst/>
                        </a:rPr>
                        <a:t>Textbook Resource Comparison Matrix</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11414">
                <a:tc>
                  <a:txBody>
                    <a:bodyPr/>
                    <a:lstStyle/>
                    <a:p>
                      <a:pPr marL="0" marR="0" algn="ctr">
                        <a:lnSpc>
                          <a:spcPct val="107000"/>
                        </a:lnSpc>
                        <a:spcBef>
                          <a:spcPts val="0"/>
                        </a:spcBef>
                        <a:spcAft>
                          <a:spcPts val="0"/>
                        </a:spcAft>
                      </a:pPr>
                      <a:r>
                        <a:rPr lang="en-US" sz="1100">
                          <a:effectLst/>
                        </a:rPr>
                        <a:t>Chapter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Items Covered in Currently Used Textbook</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Items Covered in OER Material being Reviewed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Items NOT Covered in either that should be…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Notes to 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219216">
                <a:tc>
                  <a:txBody>
                    <a:bodyPr/>
                    <a:lstStyle/>
                    <a:p>
                      <a:pPr marL="0" marR="0">
                        <a:lnSpc>
                          <a:spcPct val="107000"/>
                        </a:lnSpc>
                        <a:spcBef>
                          <a:spcPts val="0"/>
                        </a:spcBef>
                        <a:spcAft>
                          <a:spcPts val="0"/>
                        </a:spcAft>
                      </a:pPr>
                      <a:r>
                        <a:rPr lang="en-US" sz="1100">
                          <a:effectLst/>
                        </a:rPr>
                        <a:t>Chapter One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19216">
                <a:tc>
                  <a:txBody>
                    <a:bodyPr/>
                    <a:lstStyle/>
                    <a:p>
                      <a:pPr marL="0" marR="0">
                        <a:lnSpc>
                          <a:spcPct val="107000"/>
                        </a:lnSpc>
                        <a:spcBef>
                          <a:spcPts val="0"/>
                        </a:spcBef>
                        <a:spcAft>
                          <a:spcPts val="0"/>
                        </a:spcAft>
                      </a:pPr>
                      <a:r>
                        <a:rPr lang="en-US" sz="1100">
                          <a:effectLst/>
                        </a:rPr>
                        <a:t>Chapter Two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219216">
                <a:tc>
                  <a:txBody>
                    <a:bodyPr/>
                    <a:lstStyle/>
                    <a:p>
                      <a:pPr marL="0" marR="0">
                        <a:lnSpc>
                          <a:spcPct val="107000"/>
                        </a:lnSpc>
                        <a:spcBef>
                          <a:spcPts val="0"/>
                        </a:spcBef>
                        <a:spcAft>
                          <a:spcPts val="0"/>
                        </a:spcAft>
                      </a:pPr>
                      <a:r>
                        <a:rPr lang="en-US" sz="1100">
                          <a:effectLst/>
                        </a:rPr>
                        <a:t>Chapter Three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19216">
                <a:tc>
                  <a:txBody>
                    <a:bodyPr/>
                    <a:lstStyle/>
                    <a:p>
                      <a:pPr marL="0" marR="0">
                        <a:lnSpc>
                          <a:spcPct val="107000"/>
                        </a:lnSpc>
                        <a:spcBef>
                          <a:spcPts val="0"/>
                        </a:spcBef>
                        <a:spcAft>
                          <a:spcPts val="0"/>
                        </a:spcAft>
                      </a:pPr>
                      <a:r>
                        <a:rPr lang="en-US" sz="1100">
                          <a:effectLst/>
                        </a:rPr>
                        <a:t>Chapter Four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219216">
                <a:tc>
                  <a:txBody>
                    <a:bodyPr/>
                    <a:lstStyle/>
                    <a:p>
                      <a:pPr marL="0" marR="0">
                        <a:lnSpc>
                          <a:spcPct val="107000"/>
                        </a:lnSpc>
                        <a:spcBef>
                          <a:spcPts val="0"/>
                        </a:spcBef>
                        <a:spcAft>
                          <a:spcPts val="0"/>
                        </a:spcAft>
                      </a:pPr>
                      <a:r>
                        <a:rPr lang="en-US" sz="1100">
                          <a:effectLst/>
                        </a:rPr>
                        <a:t>Chapter Five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19216">
                <a:tc>
                  <a:txBody>
                    <a:bodyPr/>
                    <a:lstStyle/>
                    <a:p>
                      <a:pPr marL="0" marR="0">
                        <a:lnSpc>
                          <a:spcPct val="107000"/>
                        </a:lnSpc>
                        <a:spcBef>
                          <a:spcPts val="0"/>
                        </a:spcBef>
                        <a:spcAft>
                          <a:spcPts val="0"/>
                        </a:spcAft>
                      </a:pPr>
                      <a:r>
                        <a:rPr lang="en-US" sz="1100">
                          <a:effectLst/>
                        </a:rPr>
                        <a:t>Chapter Six</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219216">
                <a:tc>
                  <a:txBody>
                    <a:bodyPr/>
                    <a:lstStyle/>
                    <a:p>
                      <a:pPr marL="0" marR="0">
                        <a:lnSpc>
                          <a:spcPct val="107000"/>
                        </a:lnSpc>
                        <a:spcBef>
                          <a:spcPts val="0"/>
                        </a:spcBef>
                        <a:spcAft>
                          <a:spcPts val="0"/>
                        </a:spcAft>
                      </a:pPr>
                      <a:r>
                        <a:rPr lang="en-US" sz="1100">
                          <a:effectLst/>
                        </a:rPr>
                        <a:t>Chapter Seven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219216">
                <a:tc>
                  <a:txBody>
                    <a:bodyPr/>
                    <a:lstStyle/>
                    <a:p>
                      <a:pPr marL="0" marR="0">
                        <a:lnSpc>
                          <a:spcPct val="107000"/>
                        </a:lnSpc>
                        <a:spcBef>
                          <a:spcPts val="0"/>
                        </a:spcBef>
                        <a:spcAft>
                          <a:spcPts val="0"/>
                        </a:spcAft>
                      </a:pPr>
                      <a:r>
                        <a:rPr lang="en-US" sz="1100">
                          <a:effectLst/>
                        </a:rPr>
                        <a:t>Chapter  Eight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219216">
                <a:tc>
                  <a:txBody>
                    <a:bodyPr/>
                    <a:lstStyle/>
                    <a:p>
                      <a:pPr marL="0" marR="0">
                        <a:lnSpc>
                          <a:spcPct val="107000"/>
                        </a:lnSpc>
                        <a:spcBef>
                          <a:spcPts val="0"/>
                        </a:spcBef>
                        <a:spcAft>
                          <a:spcPts val="0"/>
                        </a:spcAft>
                      </a:pPr>
                      <a:r>
                        <a:rPr lang="en-US" sz="1100">
                          <a:effectLst/>
                        </a:rPr>
                        <a:t>Chapter Nine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219216">
                <a:tc>
                  <a:txBody>
                    <a:bodyPr/>
                    <a:lstStyle/>
                    <a:p>
                      <a:pPr marL="0" marR="0">
                        <a:lnSpc>
                          <a:spcPct val="107000"/>
                        </a:lnSpc>
                        <a:spcBef>
                          <a:spcPts val="0"/>
                        </a:spcBef>
                        <a:spcAft>
                          <a:spcPts val="0"/>
                        </a:spcAft>
                      </a:pPr>
                      <a:r>
                        <a:rPr lang="en-US" sz="1100">
                          <a:effectLst/>
                        </a:rPr>
                        <a:t>Chapter Ten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219216">
                <a:tc>
                  <a:txBody>
                    <a:bodyPr/>
                    <a:lstStyle/>
                    <a:p>
                      <a:pPr marL="0" marR="0">
                        <a:lnSpc>
                          <a:spcPct val="107000"/>
                        </a:lnSpc>
                        <a:spcBef>
                          <a:spcPts val="0"/>
                        </a:spcBef>
                        <a:spcAft>
                          <a:spcPts val="0"/>
                        </a:spcAft>
                      </a:pPr>
                      <a:r>
                        <a:rPr lang="en-US" sz="1100">
                          <a:effectLst/>
                        </a:rPr>
                        <a:t>Chapter Eleven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r h="219216">
                <a:tc>
                  <a:txBody>
                    <a:bodyPr/>
                    <a:lstStyle/>
                    <a:p>
                      <a:pPr marL="0" marR="0">
                        <a:lnSpc>
                          <a:spcPct val="107000"/>
                        </a:lnSpc>
                        <a:spcBef>
                          <a:spcPts val="0"/>
                        </a:spcBef>
                        <a:spcAft>
                          <a:spcPts val="0"/>
                        </a:spcAft>
                      </a:pPr>
                      <a:r>
                        <a:rPr lang="en-US" sz="1100">
                          <a:effectLst/>
                        </a:rPr>
                        <a:t>Chapter Twelve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3"/>
                  </a:ext>
                </a:extLst>
              </a:tr>
              <a:tr h="219216">
                <a:tc>
                  <a:txBody>
                    <a:bodyPr/>
                    <a:lstStyle/>
                    <a:p>
                      <a:pPr marL="0" marR="0">
                        <a:lnSpc>
                          <a:spcPct val="107000"/>
                        </a:lnSpc>
                        <a:spcBef>
                          <a:spcPts val="0"/>
                        </a:spcBef>
                        <a:spcAft>
                          <a:spcPts val="0"/>
                        </a:spcAft>
                      </a:pPr>
                      <a:r>
                        <a:rPr lang="en-US" sz="1100">
                          <a:effectLst/>
                        </a:rPr>
                        <a:t>Chapter Thirteen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4"/>
                  </a:ext>
                </a:extLst>
              </a:tr>
              <a:tr h="219216">
                <a:tc>
                  <a:txBody>
                    <a:bodyPr/>
                    <a:lstStyle/>
                    <a:p>
                      <a:pPr marL="0" marR="0">
                        <a:lnSpc>
                          <a:spcPct val="107000"/>
                        </a:lnSpc>
                        <a:spcBef>
                          <a:spcPts val="0"/>
                        </a:spcBef>
                        <a:spcAft>
                          <a:spcPts val="0"/>
                        </a:spcAft>
                      </a:pPr>
                      <a:r>
                        <a:rPr lang="en-US" sz="1100">
                          <a:effectLst/>
                        </a:rPr>
                        <a:t>Chapter Fourteen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5"/>
                  </a:ext>
                </a:extLst>
              </a:tr>
              <a:tr h="219216">
                <a:tc>
                  <a:txBody>
                    <a:bodyPr/>
                    <a:lstStyle/>
                    <a:p>
                      <a:pPr marL="0" marR="0">
                        <a:lnSpc>
                          <a:spcPct val="107000"/>
                        </a:lnSpc>
                        <a:spcBef>
                          <a:spcPts val="0"/>
                        </a:spcBef>
                        <a:spcAft>
                          <a:spcPts val="0"/>
                        </a:spcAft>
                      </a:pPr>
                      <a:r>
                        <a:rPr lang="en-US" sz="1100">
                          <a:effectLst/>
                        </a:rPr>
                        <a:t>Chapter Fifteen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6"/>
                  </a:ext>
                </a:extLst>
              </a:tr>
              <a:tr h="219216">
                <a:tc>
                  <a:txBody>
                    <a:bodyPr/>
                    <a:lstStyle/>
                    <a:p>
                      <a:pPr marL="0" marR="0">
                        <a:lnSpc>
                          <a:spcPct val="107000"/>
                        </a:lnSpc>
                        <a:spcBef>
                          <a:spcPts val="0"/>
                        </a:spcBef>
                        <a:spcAft>
                          <a:spcPts val="0"/>
                        </a:spcAft>
                      </a:pPr>
                      <a:r>
                        <a:rPr lang="en-US" sz="1100">
                          <a:effectLst/>
                        </a:rPr>
                        <a:t>Chapter Sixteen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7"/>
                  </a:ext>
                </a:extLst>
              </a:tr>
              <a:tr h="219216">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8"/>
                  </a:ext>
                </a:extLst>
              </a:tr>
              <a:tr h="219216">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507787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81070" y="321972"/>
            <a:ext cx="9491730" cy="1300766"/>
          </a:xfrm>
        </p:spPr>
        <p:txBody>
          <a:bodyPr>
            <a:normAutofit/>
          </a:bodyPr>
          <a:lstStyle/>
          <a:p>
            <a:r>
              <a:rPr lang="en-US" dirty="0" smtClean="0"/>
              <a:t>Adapted Tools </a:t>
            </a:r>
            <a:r>
              <a:rPr lang="en-US" sz="3600" i="1" dirty="0" smtClean="0"/>
              <a:t>for multiple texts</a:t>
            </a:r>
            <a:r>
              <a:rPr lang="en-US" dirty="0" smtClean="0"/>
              <a:t/>
            </a:r>
            <a:br>
              <a:rPr lang="en-US" dirty="0" smtClean="0"/>
            </a:br>
            <a:endParaRPr lang="en-US" sz="3200" i="1" dirty="0"/>
          </a:p>
        </p:txBody>
      </p:sp>
      <p:graphicFrame>
        <p:nvGraphicFramePr>
          <p:cNvPr id="7" name="Content Placeholder 6"/>
          <p:cNvGraphicFramePr>
            <a:graphicFrameLocks noGrp="1"/>
          </p:cNvGraphicFramePr>
          <p:nvPr>
            <p:ph idx="1"/>
            <p:extLst/>
          </p:nvPr>
        </p:nvGraphicFramePr>
        <p:xfrm>
          <a:off x="1506828" y="1159099"/>
          <a:ext cx="10019764" cy="5190186"/>
        </p:xfrm>
        <a:graphic>
          <a:graphicData uri="http://schemas.openxmlformats.org/drawingml/2006/table">
            <a:tbl>
              <a:tblPr firstRow="1" firstCol="1" bandRow="1">
                <a:tableStyleId>{5C22544A-7EE6-4342-B048-85BDC9FD1C3A}</a:tableStyleId>
              </a:tblPr>
              <a:tblGrid>
                <a:gridCol w="556654">
                  <a:extLst>
                    <a:ext uri="{9D8B030D-6E8A-4147-A177-3AD203B41FA5}">
                      <a16:colId xmlns:a16="http://schemas.microsoft.com/office/drawing/2014/main" val="20000"/>
                    </a:ext>
                  </a:extLst>
                </a:gridCol>
                <a:gridCol w="808507">
                  <a:extLst>
                    <a:ext uri="{9D8B030D-6E8A-4147-A177-3AD203B41FA5}">
                      <a16:colId xmlns:a16="http://schemas.microsoft.com/office/drawing/2014/main" val="20001"/>
                    </a:ext>
                  </a:extLst>
                </a:gridCol>
                <a:gridCol w="985155">
                  <a:extLst>
                    <a:ext uri="{9D8B030D-6E8A-4147-A177-3AD203B41FA5}">
                      <a16:colId xmlns:a16="http://schemas.microsoft.com/office/drawing/2014/main" val="20002"/>
                    </a:ext>
                  </a:extLst>
                </a:gridCol>
                <a:gridCol w="1298858">
                  <a:extLst>
                    <a:ext uri="{9D8B030D-6E8A-4147-A177-3AD203B41FA5}">
                      <a16:colId xmlns:a16="http://schemas.microsoft.com/office/drawing/2014/main" val="20003"/>
                    </a:ext>
                  </a:extLst>
                </a:gridCol>
                <a:gridCol w="1793661">
                  <a:extLst>
                    <a:ext uri="{9D8B030D-6E8A-4147-A177-3AD203B41FA5}">
                      <a16:colId xmlns:a16="http://schemas.microsoft.com/office/drawing/2014/main" val="20004"/>
                    </a:ext>
                  </a:extLst>
                </a:gridCol>
                <a:gridCol w="1855512">
                  <a:extLst>
                    <a:ext uri="{9D8B030D-6E8A-4147-A177-3AD203B41FA5}">
                      <a16:colId xmlns:a16="http://schemas.microsoft.com/office/drawing/2014/main" val="20005"/>
                    </a:ext>
                  </a:extLst>
                </a:gridCol>
                <a:gridCol w="1855512">
                  <a:extLst>
                    <a:ext uri="{9D8B030D-6E8A-4147-A177-3AD203B41FA5}">
                      <a16:colId xmlns:a16="http://schemas.microsoft.com/office/drawing/2014/main" val="20006"/>
                    </a:ext>
                  </a:extLst>
                </a:gridCol>
                <a:gridCol w="865905">
                  <a:extLst>
                    <a:ext uri="{9D8B030D-6E8A-4147-A177-3AD203B41FA5}">
                      <a16:colId xmlns:a16="http://schemas.microsoft.com/office/drawing/2014/main" val="20007"/>
                    </a:ext>
                  </a:extLst>
                </a:gridCol>
              </a:tblGrid>
              <a:tr h="1159235">
                <a:tc gridSpan="8">
                  <a:txBody>
                    <a:bodyPr/>
                    <a:lstStyle/>
                    <a:p>
                      <a:pPr marL="0" marR="0" algn="ctr">
                        <a:lnSpc>
                          <a:spcPct val="107000"/>
                        </a:lnSpc>
                        <a:spcBef>
                          <a:spcPts val="0"/>
                        </a:spcBef>
                        <a:spcAft>
                          <a:spcPts val="0"/>
                        </a:spcAft>
                      </a:pPr>
                      <a:r>
                        <a:rPr lang="en-US" sz="1400" dirty="0">
                          <a:effectLst/>
                        </a:rPr>
                        <a:t>First Year Experience</a:t>
                      </a:r>
                      <a:br>
                        <a:rPr lang="en-US" sz="1400" dirty="0">
                          <a:effectLst/>
                        </a:rPr>
                      </a:br>
                      <a:r>
                        <a:rPr lang="en-US" sz="1400" dirty="0">
                          <a:effectLst/>
                        </a:rPr>
                        <a:t>OER Research</a:t>
                      </a:r>
                      <a:endParaRPr lang="en-US" sz="1100" dirty="0">
                        <a:effectLst/>
                      </a:endParaRPr>
                    </a:p>
                    <a:p>
                      <a:pPr marL="0" marR="0" algn="ctr">
                        <a:lnSpc>
                          <a:spcPct val="107000"/>
                        </a:lnSpc>
                        <a:spcBef>
                          <a:spcPts val="0"/>
                        </a:spcBef>
                        <a:spcAft>
                          <a:spcPts val="0"/>
                        </a:spcAft>
                      </a:pPr>
                      <a:r>
                        <a:rPr lang="en-US" sz="1400" dirty="0">
                          <a:effectLst/>
                        </a:rPr>
                        <a:t>July 2018</a:t>
                      </a:r>
                      <a:endParaRPr lang="en-US" sz="1100" dirty="0">
                        <a:effectLst/>
                      </a:endParaRPr>
                    </a:p>
                    <a:p>
                      <a:pPr marL="0" marR="0" algn="ctr">
                        <a:lnSpc>
                          <a:spcPct val="107000"/>
                        </a:lnSpc>
                        <a:spcBef>
                          <a:spcPts val="0"/>
                        </a:spcBef>
                        <a:spcAft>
                          <a:spcPts val="0"/>
                        </a:spcAft>
                      </a:pPr>
                      <a:r>
                        <a:rPr lang="en-US" sz="1400" dirty="0">
                          <a:effectLst/>
                        </a:rPr>
                        <a:t>By Cindy Bunting</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239417">
                <a:tc>
                  <a:txBody>
                    <a:bodyPr/>
                    <a:lstStyle/>
                    <a:p>
                      <a:pPr marL="0" marR="0" algn="ctr">
                        <a:lnSpc>
                          <a:spcPct val="107000"/>
                        </a:lnSpc>
                        <a:spcBef>
                          <a:spcPts val="0"/>
                        </a:spcBef>
                        <a:spcAft>
                          <a:spcPts val="0"/>
                        </a:spcAft>
                      </a:pPr>
                      <a:r>
                        <a:rPr lang="en-US" sz="1800" dirty="0" smtClean="0">
                          <a:effectLst/>
                        </a:rPr>
                        <a:t>OER</a:t>
                      </a:r>
                      <a:r>
                        <a:rPr lang="en-US" sz="1800" baseline="0" dirty="0" smtClean="0">
                          <a:effectLst/>
                        </a:rPr>
                        <a:t> Title</a:t>
                      </a: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Title: College Success</a:t>
                      </a:r>
                    </a:p>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Title: A Different Road To College: A Guide For Transitioning To College For Non-traditional Students</a:t>
                      </a:r>
                    </a:p>
                    <a:p>
                      <a:pPr marL="0" marR="0">
                        <a:lnSpc>
                          <a:spcPct val="107000"/>
                        </a:lnSpc>
                        <a:spcBef>
                          <a:spcPts val="0"/>
                        </a:spcBef>
                        <a:spcAft>
                          <a:spcPts val="0"/>
                        </a:spcAft>
                      </a:pPr>
                      <a:r>
                        <a:rPr lang="en-US" sz="1100">
                          <a:effectLst/>
                        </a:rPr>
                        <a:t>Author: Alise Lamoreaux</a:t>
                      </a:r>
                    </a:p>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dirty="0">
                          <a:effectLst/>
                        </a:rPr>
                        <a:t>Title: Blueprint for Success in College and Career </a:t>
                      </a:r>
                    </a:p>
                    <a:p>
                      <a:pPr marL="0" marR="0">
                        <a:lnSpc>
                          <a:spcPct val="107000"/>
                        </a:lnSpc>
                        <a:spcBef>
                          <a:spcPts val="0"/>
                        </a:spcBef>
                        <a:spcAft>
                          <a:spcPts val="0"/>
                        </a:spcAft>
                      </a:pPr>
                      <a:r>
                        <a:rPr lang="en-US" sz="1100" dirty="0">
                          <a:effectLst/>
                        </a:rPr>
                        <a:t>Subtitle: v 1.1</a:t>
                      </a:r>
                    </a:p>
                    <a:p>
                      <a:pPr marL="0" marR="0">
                        <a:lnSpc>
                          <a:spcPct val="107000"/>
                        </a:lnSpc>
                        <a:spcBef>
                          <a:spcPts val="0"/>
                        </a:spcBef>
                        <a:spcAft>
                          <a:spcPts val="0"/>
                        </a:spcAft>
                      </a:pPr>
                      <a:r>
                        <a:rPr lang="en-US" sz="1100" dirty="0">
                          <a:effectLst/>
                        </a:rPr>
                        <a:t>Author: Dave Dillon</a:t>
                      </a:r>
                    </a:p>
                    <a:p>
                      <a:pPr marL="0" marR="0">
                        <a:lnSpc>
                          <a:spcPct val="107000"/>
                        </a:lnSpc>
                        <a:spcBef>
                          <a:spcPts val="0"/>
                        </a:spcBef>
                        <a:spcAft>
                          <a:spcPts val="0"/>
                        </a:spcAft>
                      </a:pPr>
                      <a:r>
                        <a:rPr lang="en-US" sz="1100" dirty="0">
                          <a:effectLst/>
                        </a:rPr>
                        <a:t> </a:t>
                      </a:r>
                      <a:endParaRPr lang="en-US" sz="1100" dirty="0" smtClean="0">
                        <a:effectLst/>
                      </a:endParaRPr>
                    </a:p>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Title: College Success</a:t>
                      </a:r>
                    </a:p>
                    <a:p>
                      <a:pPr marL="0" marR="0">
                        <a:lnSpc>
                          <a:spcPct val="107000"/>
                        </a:lnSpc>
                        <a:spcBef>
                          <a:spcPts val="0"/>
                        </a:spcBef>
                        <a:spcAft>
                          <a:spcPts val="0"/>
                        </a:spcAft>
                      </a:pPr>
                      <a:r>
                        <a:rPr lang="en-US" sz="1100">
                          <a:effectLst/>
                        </a:rPr>
                        <a:t>This one has more video supplements than the other “College Success”</a:t>
                      </a:r>
                    </a:p>
                    <a:p>
                      <a:pPr marL="0" marR="0">
                        <a:lnSpc>
                          <a:spcPct val="107000"/>
                        </a:lnSpc>
                        <a:spcBef>
                          <a:spcPts val="0"/>
                        </a:spcBef>
                        <a:spcAft>
                          <a:spcPts val="0"/>
                        </a:spcAft>
                      </a:pPr>
                      <a:r>
                        <a:rPr lang="en-US" sz="1100">
                          <a:effectLst/>
                        </a:rPr>
                        <a:t>A Close Match!</a:t>
                      </a:r>
                    </a:p>
                    <a:p>
                      <a:pPr marL="0" marR="0" fontAlgn="base">
                        <a:spcBef>
                          <a:spcPts val="0"/>
                        </a:spcBef>
                        <a:spcAft>
                          <a:spcPts val="0"/>
                        </a:spcAft>
                      </a:pPr>
                      <a:r>
                        <a:rPr lang="en-US" sz="12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Title: Student Success by Lumen Learning</a:t>
                      </a:r>
                    </a:p>
                    <a:p>
                      <a:pPr marL="0" marR="0">
                        <a:lnSpc>
                          <a:spcPct val="107000"/>
                        </a:lnSpc>
                        <a:spcBef>
                          <a:spcPts val="0"/>
                        </a:spcBef>
                        <a:spcAft>
                          <a:spcPts val="0"/>
                        </a:spcAft>
                      </a:pPr>
                      <a:r>
                        <a:rPr lang="en-US" sz="1100">
                          <a:effectLst/>
                        </a:rPr>
                        <a:t>Love the Supplements, Graphics, Quizzes,</a:t>
                      </a:r>
                    </a:p>
                    <a:p>
                      <a:pPr marL="0" marR="0">
                        <a:lnSpc>
                          <a:spcPct val="107000"/>
                        </a:lnSpc>
                        <a:spcBef>
                          <a:spcPts val="0"/>
                        </a:spcBef>
                        <a:spcAft>
                          <a:spcPts val="0"/>
                        </a:spcAft>
                      </a:pPr>
                      <a:r>
                        <a:rPr lang="en-US" sz="1100">
                          <a:effectLst/>
                        </a:rPr>
                        <a:t>To the point!</a:t>
                      </a:r>
                    </a:p>
                    <a:p>
                      <a:pPr marL="0" marR="0" algn="ctr">
                        <a:lnSpc>
                          <a:spcPct val="107000"/>
                        </a:lnSpc>
                        <a:spcBef>
                          <a:spcPts val="0"/>
                        </a:spcBef>
                        <a:spcAft>
                          <a:spcPts val="0"/>
                        </a:spcAft>
                      </a:pPr>
                      <a:r>
                        <a:rPr lang="en-US" sz="1100">
                          <a:effectLst/>
                        </a:rPr>
                        <a:t> </a:t>
                      </a:r>
                    </a:p>
                    <a:p>
                      <a:pPr marL="0" marR="0" algn="ctr">
                        <a:lnSpc>
                          <a:spcPct val="107000"/>
                        </a:lnSpc>
                        <a:spcBef>
                          <a:spcPts val="0"/>
                        </a:spcBef>
                        <a:spcAft>
                          <a:spcPts val="0"/>
                        </a:spcAft>
                      </a:pPr>
                      <a:r>
                        <a:rPr lang="en-US" sz="1100">
                          <a:effectLst/>
                        </a:rPr>
                        <a:t>A Close Match!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1791534">
                <a:tc>
                  <a:txBody>
                    <a:bodyPr/>
                    <a:lstStyle/>
                    <a:p>
                      <a:pPr marL="0" marR="0" algn="ctr">
                        <a:lnSpc>
                          <a:spcPct val="107000"/>
                        </a:lnSpc>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Link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dirty="0" smtClean="0">
                          <a:effectLst/>
                        </a:rPr>
                        <a:t>Items Covered in Currently Used Textbook</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u="sng">
                          <a:effectLst/>
                          <a:hlinkClick r:id="rId2"/>
                        </a:rPr>
                        <a:t>http://open.lib.umn.edu/collegesuccess/</a:t>
                      </a:r>
                      <a:endParaRPr lang="en-US" sz="1100">
                        <a:effectLst/>
                      </a:endParaRPr>
                    </a:p>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u="sng">
                          <a:effectLst/>
                          <a:hlinkClick r:id="rId3"/>
                        </a:rPr>
                        <a:t>https://openoregon.pressbooks.pub/collegetransition/</a:t>
                      </a:r>
                      <a:endParaRPr lang="en-US" sz="1100">
                        <a:effectLst/>
                      </a:endParaRPr>
                    </a:p>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u="sng">
                          <a:effectLst/>
                          <a:hlinkClick r:id="rId4"/>
                        </a:rPr>
                        <a:t>https://press.rebus.community/blueprint2/</a:t>
                      </a:r>
                      <a:endParaRPr lang="en-US" sz="1100">
                        <a:effectLst/>
                      </a:endParaRPr>
                    </a:p>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u="sng">
                          <a:effectLst/>
                          <a:hlinkClick r:id="rId5"/>
                        </a:rPr>
                        <a:t>https://courses.candelalearning.com/collegesuccess2xmaster/</a:t>
                      </a:r>
                      <a:endParaRPr lang="en-US" sz="1100">
                        <a:effectLst/>
                      </a:endParaRPr>
                    </a:p>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u="sng">
                          <a:effectLst/>
                          <a:hlinkClick r:id="rId6"/>
                        </a:rPr>
                        <a:t>https://courses.lumenlearning.com/collegesuccess-lumen/</a:t>
                      </a:r>
                      <a:endParaRPr lang="en-US" sz="1100">
                        <a:effectLst/>
                      </a:endParaRPr>
                    </a:p>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80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bl>
          </a:graphicData>
        </a:graphic>
      </p:graphicFrame>
      <p:pic>
        <p:nvPicPr>
          <p:cNvPr id="3077"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80" y="-1287887"/>
            <a:ext cx="45719" cy="45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12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Publication Notes</a:t>
            </a:r>
            <a:endParaRPr lang="en-US" dirty="0"/>
          </a:p>
        </p:txBody>
      </p:sp>
      <p:pic>
        <p:nvPicPr>
          <p:cNvPr id="6" name="Content Placeholder 5"/>
          <p:cNvPicPr>
            <a:picLocks noGrp="1" noChangeAspect="1"/>
          </p:cNvPicPr>
          <p:nvPr>
            <p:ph idx="1"/>
          </p:nvPr>
        </p:nvPicPr>
        <p:blipFill>
          <a:blip r:embed="rId2"/>
          <a:stretch>
            <a:fillRect/>
          </a:stretch>
        </p:blipFill>
        <p:spPr>
          <a:xfrm>
            <a:off x="1017431" y="1686778"/>
            <a:ext cx="9955369" cy="5171222"/>
          </a:xfrm>
          <a:prstGeom prst="rect">
            <a:avLst/>
          </a:prstGeom>
        </p:spPr>
      </p:pic>
      <p:sp>
        <p:nvSpPr>
          <p:cNvPr id="7" name="6-Point Star 6"/>
          <p:cNvSpPr/>
          <p:nvPr/>
        </p:nvSpPr>
        <p:spPr>
          <a:xfrm>
            <a:off x="901521" y="1390918"/>
            <a:ext cx="656823" cy="734096"/>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6565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53037" y="312313"/>
            <a:ext cx="9601200" cy="1485900"/>
          </a:xfrm>
        </p:spPr>
        <p:txBody>
          <a:bodyPr/>
          <a:lstStyle/>
          <a:p>
            <a:r>
              <a:rPr lang="en-US" dirty="0" smtClean="0"/>
              <a:t>Cross Chapter Comparison </a:t>
            </a:r>
            <a:endParaRPr lang="en-US" dirty="0"/>
          </a:p>
        </p:txBody>
      </p:sp>
      <p:graphicFrame>
        <p:nvGraphicFramePr>
          <p:cNvPr id="4" name="Content Placeholder 3"/>
          <p:cNvGraphicFramePr>
            <a:graphicFrameLocks noGrp="1"/>
          </p:cNvGraphicFramePr>
          <p:nvPr>
            <p:ph idx="1"/>
            <p:extLst/>
          </p:nvPr>
        </p:nvGraphicFramePr>
        <p:xfrm>
          <a:off x="953037" y="1390918"/>
          <a:ext cx="10947041" cy="6628130"/>
        </p:xfrm>
        <a:graphic>
          <a:graphicData uri="http://schemas.openxmlformats.org/drawingml/2006/table">
            <a:tbl>
              <a:tblPr firstRow="1" firstCol="1" bandRow="1">
                <a:tableStyleId>{5C22544A-7EE6-4342-B048-85BDC9FD1C3A}</a:tableStyleId>
              </a:tblPr>
              <a:tblGrid>
                <a:gridCol w="946039">
                  <a:extLst>
                    <a:ext uri="{9D8B030D-6E8A-4147-A177-3AD203B41FA5}">
                      <a16:colId xmlns:a16="http://schemas.microsoft.com/office/drawing/2014/main" val="20000"/>
                    </a:ext>
                  </a:extLst>
                </a:gridCol>
                <a:gridCol w="1216338">
                  <a:extLst>
                    <a:ext uri="{9D8B030D-6E8A-4147-A177-3AD203B41FA5}">
                      <a16:colId xmlns:a16="http://schemas.microsoft.com/office/drawing/2014/main" val="20001"/>
                    </a:ext>
                  </a:extLst>
                </a:gridCol>
                <a:gridCol w="1351487">
                  <a:extLst>
                    <a:ext uri="{9D8B030D-6E8A-4147-A177-3AD203B41FA5}">
                      <a16:colId xmlns:a16="http://schemas.microsoft.com/office/drawing/2014/main" val="20002"/>
                    </a:ext>
                  </a:extLst>
                </a:gridCol>
                <a:gridCol w="1419061">
                  <a:extLst>
                    <a:ext uri="{9D8B030D-6E8A-4147-A177-3AD203B41FA5}">
                      <a16:colId xmlns:a16="http://schemas.microsoft.com/office/drawing/2014/main" val="20003"/>
                    </a:ext>
                  </a:extLst>
                </a:gridCol>
                <a:gridCol w="1959656">
                  <a:extLst>
                    <a:ext uri="{9D8B030D-6E8A-4147-A177-3AD203B41FA5}">
                      <a16:colId xmlns:a16="http://schemas.microsoft.com/office/drawing/2014/main" val="20004"/>
                    </a:ext>
                  </a:extLst>
                </a:gridCol>
                <a:gridCol w="2027230">
                  <a:extLst>
                    <a:ext uri="{9D8B030D-6E8A-4147-A177-3AD203B41FA5}">
                      <a16:colId xmlns:a16="http://schemas.microsoft.com/office/drawing/2014/main" val="20005"/>
                    </a:ext>
                  </a:extLst>
                </a:gridCol>
                <a:gridCol w="2027230">
                  <a:extLst>
                    <a:ext uri="{9D8B030D-6E8A-4147-A177-3AD203B41FA5}">
                      <a16:colId xmlns:a16="http://schemas.microsoft.com/office/drawing/2014/main" val="20006"/>
                    </a:ext>
                  </a:extLst>
                </a:gridCol>
              </a:tblGrid>
              <a:tr h="375089">
                <a:tc>
                  <a:txBody>
                    <a:bodyPr/>
                    <a:lstStyle/>
                    <a:p>
                      <a:pPr marL="0" marR="0" algn="ctr">
                        <a:lnSpc>
                          <a:spcPct val="107000"/>
                        </a:lnSpc>
                        <a:spcBef>
                          <a:spcPts val="0"/>
                        </a:spcBef>
                        <a:spcAft>
                          <a:spcPts val="0"/>
                        </a:spcAft>
                      </a:pPr>
                      <a:r>
                        <a:rPr lang="en-US" sz="1400" dirty="0">
                          <a:effectLst/>
                        </a:rPr>
                        <a:t>Chapter 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dirty="0">
                          <a:effectLst/>
                        </a:rPr>
                        <a:t>Welcome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u="sng">
                          <a:effectLst/>
                          <a:hlinkClick r:id="rId2"/>
                        </a:rPr>
                        <a:t>Introduction </a:t>
                      </a:r>
                      <a:endParaRPr lang="en-US" sz="1400">
                        <a:effectLst/>
                      </a:endParaRPr>
                    </a:p>
                    <a:p>
                      <a:pPr marL="0" marR="0">
                        <a:lnSpc>
                          <a:spcPct val="107000"/>
                        </a:lnSpc>
                        <a:spcBef>
                          <a:spcPts val="0"/>
                        </a:spcBef>
                        <a:spcAft>
                          <a:spcPts val="0"/>
                        </a:spcAft>
                      </a:pPr>
                      <a:r>
                        <a:rPr lang="en-US" sz="1400" u="sng">
                          <a:effectLst/>
                          <a:hlinkClick r:id="rId3"/>
                        </a:rPr>
                        <a:t>Chapter 1: What’s College For?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extLst>
                  <a:ext uri="{0D108BD9-81ED-4DB2-BD59-A6C34878D82A}">
                    <a16:rowId xmlns:a16="http://schemas.microsoft.com/office/drawing/2014/main" val="10000"/>
                  </a:ext>
                </a:extLst>
              </a:tr>
              <a:tr h="5331561">
                <a:tc>
                  <a:txBody>
                    <a:bodyPr/>
                    <a:lstStyle/>
                    <a:p>
                      <a:pPr marL="0" marR="0" algn="ctr">
                        <a:lnSpc>
                          <a:spcPct val="107000"/>
                        </a:lnSpc>
                        <a:spcBef>
                          <a:spcPts val="0"/>
                        </a:spcBef>
                        <a:spcAft>
                          <a:spcPts val="0"/>
                        </a:spcAft>
                      </a:pPr>
                      <a:r>
                        <a:rPr lang="en-US" sz="1400">
                          <a:effectLst/>
                        </a:rPr>
                        <a:t>Chapter 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dirty="0">
                          <a:effectLst/>
                        </a:rPr>
                        <a:t>College Knowledge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dirty="0">
                          <a:effectLst/>
                        </a:rPr>
                        <a:t>Ch. 1 You and your college </a:t>
                      </a:r>
                      <a:r>
                        <a:rPr lang="en-US" sz="1400" dirty="0" err="1">
                          <a:effectLst/>
                        </a:rPr>
                        <a:t>exp</a:t>
                      </a:r>
                      <a:endParaRPr lang="en-US" sz="1400" dirty="0">
                        <a:effectLst/>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200" u="sng" dirty="0">
                          <a:effectLst/>
                          <a:hlinkClick r:id="rId4"/>
                        </a:rPr>
                        <a:t>1.1 Who Are You, Really?</a:t>
                      </a:r>
                      <a:r>
                        <a:rPr lang="en-US" sz="1800" dirty="0">
                          <a:effectLst/>
                        </a:rPr>
                        <a:t> </a:t>
                      </a:r>
                      <a:endParaRPr lang="en-US" sz="1400" dirty="0">
                        <a:effectLst/>
                      </a:endParaRPr>
                    </a:p>
                    <a:p>
                      <a:pPr marL="342900" marR="0" lvl="0" indent="-342900" fontAlgn="base">
                        <a:lnSpc>
                          <a:spcPct val="107000"/>
                        </a:lnSpc>
                        <a:spcBef>
                          <a:spcPts val="700"/>
                        </a:spcBef>
                        <a:spcAft>
                          <a:spcPts val="0"/>
                        </a:spcAft>
                        <a:buSzPts val="1000"/>
                        <a:buFont typeface="Symbol" panose="05050102010706020507" pitchFamily="18" charset="2"/>
                        <a:buChar char=""/>
                        <a:tabLst>
                          <a:tab pos="457200" algn="l"/>
                        </a:tabLst>
                      </a:pPr>
                      <a:r>
                        <a:rPr lang="en-US" sz="1200" u="sng" dirty="0">
                          <a:effectLst/>
                          <a:hlinkClick r:id="rId5"/>
                        </a:rPr>
                        <a:t>1.2 Different Worlds of Different Students</a:t>
                      </a:r>
                      <a:r>
                        <a:rPr lang="en-US" sz="1800" dirty="0">
                          <a:effectLst/>
                        </a:rPr>
                        <a:t> </a:t>
                      </a:r>
                      <a:endParaRPr lang="en-US" sz="1400" dirty="0">
                        <a:effectLst/>
                      </a:endParaRPr>
                    </a:p>
                    <a:p>
                      <a:pPr marL="342900" marR="0" lvl="0" indent="-342900" fontAlgn="base">
                        <a:lnSpc>
                          <a:spcPct val="107000"/>
                        </a:lnSpc>
                        <a:spcBef>
                          <a:spcPts val="700"/>
                        </a:spcBef>
                        <a:spcAft>
                          <a:spcPts val="0"/>
                        </a:spcAft>
                        <a:buSzPts val="1000"/>
                        <a:buFont typeface="Symbol" panose="05050102010706020507" pitchFamily="18" charset="2"/>
                        <a:buChar char=""/>
                        <a:tabLst>
                          <a:tab pos="457200" algn="l"/>
                        </a:tabLst>
                      </a:pPr>
                      <a:r>
                        <a:rPr lang="en-US" sz="1200" u="sng" dirty="0">
                          <a:effectLst/>
                          <a:hlinkClick r:id="rId6"/>
                        </a:rPr>
                        <a:t>1.3 How You Learn</a:t>
                      </a:r>
                      <a:r>
                        <a:rPr lang="en-US" sz="1800" dirty="0">
                          <a:effectLst/>
                        </a:rPr>
                        <a:t> </a:t>
                      </a:r>
                      <a:endParaRPr lang="en-US" sz="1400" dirty="0">
                        <a:effectLst/>
                      </a:endParaRPr>
                    </a:p>
                    <a:p>
                      <a:pPr marL="342900" marR="0" lvl="0" indent="-342900" fontAlgn="base">
                        <a:lnSpc>
                          <a:spcPct val="107000"/>
                        </a:lnSpc>
                        <a:spcBef>
                          <a:spcPts val="700"/>
                        </a:spcBef>
                        <a:spcAft>
                          <a:spcPts val="0"/>
                        </a:spcAft>
                        <a:buSzPts val="1000"/>
                        <a:buFont typeface="Symbol" panose="05050102010706020507" pitchFamily="18" charset="2"/>
                        <a:buChar char=""/>
                        <a:tabLst>
                          <a:tab pos="457200" algn="l"/>
                        </a:tabLst>
                      </a:pPr>
                      <a:r>
                        <a:rPr lang="en-US" sz="1200" u="sng" dirty="0">
                          <a:effectLst/>
                          <a:hlinkClick r:id="rId7"/>
                        </a:rPr>
                        <a:t>1.4 What Is College, Really?</a:t>
                      </a:r>
                      <a:r>
                        <a:rPr lang="en-US" sz="1800" dirty="0">
                          <a:effectLst/>
                        </a:rPr>
                        <a:t> </a:t>
                      </a:r>
                      <a:endParaRPr lang="en-US" sz="1400" dirty="0">
                        <a:effectLst/>
                      </a:endParaRPr>
                    </a:p>
                    <a:p>
                      <a:pPr marL="342900" marR="0" lvl="0" indent="-342900" fontAlgn="base">
                        <a:lnSpc>
                          <a:spcPct val="107000"/>
                        </a:lnSpc>
                        <a:spcBef>
                          <a:spcPts val="700"/>
                        </a:spcBef>
                        <a:spcAft>
                          <a:spcPts val="0"/>
                        </a:spcAft>
                        <a:buSzPts val="1000"/>
                        <a:buFont typeface="Symbol" panose="05050102010706020507" pitchFamily="18" charset="2"/>
                        <a:buChar char=""/>
                        <a:tabLst>
                          <a:tab pos="457200" algn="l"/>
                        </a:tabLst>
                      </a:pPr>
                      <a:r>
                        <a:rPr lang="en-US" sz="1200" u="sng" dirty="0">
                          <a:effectLst/>
                          <a:hlinkClick r:id="rId8"/>
                        </a:rPr>
                        <a:t>1.5 Let’s Talk about Success</a:t>
                      </a:r>
                      <a:r>
                        <a:rPr lang="en-US" sz="1800" dirty="0">
                          <a:effectLst/>
                        </a:rPr>
                        <a:t> </a:t>
                      </a:r>
                      <a:endParaRPr lang="en-US" sz="1400" dirty="0">
                        <a:effectLst/>
                      </a:endParaRPr>
                    </a:p>
                    <a:p>
                      <a:pPr marL="342900" marR="0" lvl="0" indent="-342900" fontAlgn="base">
                        <a:lnSpc>
                          <a:spcPct val="107000"/>
                        </a:lnSpc>
                        <a:spcBef>
                          <a:spcPts val="700"/>
                        </a:spcBef>
                        <a:spcAft>
                          <a:spcPts val="0"/>
                        </a:spcAft>
                        <a:buSzPts val="1000"/>
                        <a:buFont typeface="Symbol" panose="05050102010706020507" pitchFamily="18" charset="2"/>
                        <a:buChar char=""/>
                        <a:tabLst>
                          <a:tab pos="457200" algn="l"/>
                        </a:tabLst>
                      </a:pPr>
                      <a:r>
                        <a:rPr lang="en-US" sz="1200" u="sng" dirty="0">
                          <a:effectLst/>
                          <a:hlinkClick r:id="rId9"/>
                        </a:rPr>
                        <a:t>1.6 Chapter Activities</a:t>
                      </a:r>
                      <a:r>
                        <a:rPr lang="en-US" sz="1800" dirty="0">
                          <a:effectLst/>
                        </a:rPr>
                        <a:t> </a:t>
                      </a:r>
                      <a:endParaRPr lang="en-US" sz="1400" dirty="0">
                        <a:effectLst/>
                      </a:endParaRPr>
                    </a:p>
                    <a:p>
                      <a:pPr marL="0" marR="0">
                        <a:lnSpc>
                          <a:spcPct val="107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ct val="107000"/>
                        </a:lnSpc>
                        <a:spcBef>
                          <a:spcPts val="0"/>
                        </a:spcBef>
                        <a:spcAft>
                          <a:spcPts val="0"/>
                        </a:spcAft>
                      </a:pPr>
                      <a:r>
                        <a:rPr lang="en-US" sz="1400" u="sng" dirty="0">
                          <a:effectLst/>
                          <a:hlinkClick r:id="rId10"/>
                        </a:rPr>
                        <a:t>Chapter 2: Choosing A College To Attend </a:t>
                      </a:r>
                      <a:endParaRPr lang="en-US" sz="1400" dirty="0">
                        <a:effectLst/>
                      </a:endParaRPr>
                    </a:p>
                    <a:p>
                      <a:pPr marL="0" marR="0">
                        <a:lnSpc>
                          <a:spcPct val="107000"/>
                        </a:lnSpc>
                        <a:spcBef>
                          <a:spcPts val="0"/>
                        </a:spcBef>
                        <a:spcAft>
                          <a:spcPts val="0"/>
                        </a:spcAft>
                      </a:pPr>
                      <a:r>
                        <a:rPr lang="en-US" sz="1400" dirty="0">
                          <a:effectLst/>
                        </a:rPr>
                        <a:t> </a:t>
                      </a:r>
                    </a:p>
                    <a:p>
                      <a:pPr marL="0" marR="0">
                        <a:lnSpc>
                          <a:spcPct val="107000"/>
                        </a:lnSpc>
                        <a:spcBef>
                          <a:spcPts val="0"/>
                        </a:spcBef>
                        <a:spcAft>
                          <a:spcPts val="0"/>
                        </a:spcAft>
                      </a:pPr>
                      <a:r>
                        <a:rPr lang="en-US" sz="1400" u="sng" dirty="0">
                          <a:effectLst/>
                          <a:hlinkClick r:id="rId11"/>
                        </a:rPr>
                        <a:t>Supplemental Fun </a:t>
                      </a:r>
                      <a:endParaRPr lang="en-US" sz="1400" dirty="0">
                        <a:effectLst/>
                      </a:endParaRPr>
                    </a:p>
                    <a:p>
                      <a:pPr marL="0" marR="0">
                        <a:lnSpc>
                          <a:spcPct val="107000"/>
                        </a:lnSpc>
                        <a:spcBef>
                          <a:spcPts val="0"/>
                        </a:spcBef>
                        <a:spcAft>
                          <a:spcPts val="0"/>
                        </a:spcAft>
                      </a:pPr>
                      <a:r>
                        <a:rPr lang="en-US" sz="1400" dirty="0">
                          <a:effectLst/>
                        </a:rPr>
                        <a:t> </a:t>
                      </a:r>
                    </a:p>
                    <a:p>
                      <a:pPr marL="0" marR="0">
                        <a:lnSpc>
                          <a:spcPct val="107000"/>
                        </a:lnSpc>
                        <a:spcBef>
                          <a:spcPts val="0"/>
                        </a:spcBef>
                        <a:spcAft>
                          <a:spcPts val="0"/>
                        </a:spcAft>
                      </a:pPr>
                      <a:r>
                        <a:rPr lang="en-US" sz="1400" u="sng" dirty="0">
                          <a:effectLst/>
                          <a:hlinkClick r:id="rId12"/>
                        </a:rPr>
                        <a:t>Chapter 4: Speaking The Language of College </a:t>
                      </a:r>
                      <a:endParaRPr lang="en-US" sz="1400" dirty="0">
                        <a:effectLst/>
                      </a:endParaRPr>
                    </a:p>
                    <a:p>
                      <a:pPr marL="0" marR="0">
                        <a:lnSpc>
                          <a:spcPct val="107000"/>
                        </a:lnSpc>
                        <a:spcBef>
                          <a:spcPts val="0"/>
                        </a:spcBef>
                        <a:spcAft>
                          <a:spcPts val="0"/>
                        </a:spcAft>
                      </a:pPr>
                      <a:r>
                        <a:rPr lang="en-US" sz="1400" dirty="0">
                          <a:effectLst/>
                        </a:rPr>
                        <a:t> </a:t>
                      </a:r>
                    </a:p>
                    <a:p>
                      <a:pPr marL="0" marR="0">
                        <a:lnSpc>
                          <a:spcPct val="107000"/>
                        </a:lnSpc>
                        <a:spcBef>
                          <a:spcPts val="0"/>
                        </a:spcBef>
                        <a:spcAft>
                          <a:spcPts val="0"/>
                        </a:spcAft>
                      </a:pPr>
                      <a:r>
                        <a:rPr lang="en-US" sz="1400" u="sng" dirty="0">
                          <a:effectLst/>
                          <a:hlinkClick r:id="rId13"/>
                        </a:rPr>
                        <a:t>Chapter 6: Navigating The College Website </a:t>
                      </a:r>
                      <a:endParaRPr lang="en-US" sz="1400" dirty="0">
                        <a:effectLst/>
                      </a:endParaRPr>
                    </a:p>
                    <a:p>
                      <a:pPr marL="0" marR="0">
                        <a:lnSpc>
                          <a:spcPct val="107000"/>
                        </a:lnSpc>
                        <a:spcBef>
                          <a:spcPts val="0"/>
                        </a:spcBef>
                        <a:spcAft>
                          <a:spcPts val="0"/>
                        </a:spcAft>
                      </a:pPr>
                      <a:r>
                        <a:rPr lang="en-US" sz="1400" dirty="0">
                          <a:effectLst/>
                        </a:rPr>
                        <a:t> </a:t>
                      </a:r>
                    </a:p>
                    <a:p>
                      <a:pPr marL="0" marR="0">
                        <a:lnSpc>
                          <a:spcPct val="107000"/>
                        </a:lnSpc>
                        <a:spcBef>
                          <a:spcPts val="0"/>
                        </a:spcBef>
                        <a:spcAft>
                          <a:spcPts val="0"/>
                        </a:spcAft>
                      </a:pPr>
                      <a:r>
                        <a:rPr lang="en-US" sz="1400" u="sng" dirty="0">
                          <a:effectLst/>
                          <a:hlinkClick r:id="rId14"/>
                        </a:rPr>
                        <a:t>Chapter 10: College Resources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a:lnSpc>
                          <a:spcPts val="1800"/>
                        </a:lnSpc>
                        <a:spcBef>
                          <a:spcPts val="0"/>
                        </a:spcBef>
                        <a:spcAft>
                          <a:spcPts val="0"/>
                        </a:spcAft>
                      </a:pPr>
                      <a:r>
                        <a:rPr lang="en-US" sz="1600" u="sng" dirty="0">
                          <a:effectLst/>
                          <a:hlinkClick r:id="rId15"/>
                        </a:rPr>
                        <a:t>Unit 1: Launch </a:t>
                      </a:r>
                      <a:endParaRPr lang="en-US" sz="1600" dirty="0">
                        <a:effectLst/>
                      </a:endParaRPr>
                    </a:p>
                    <a:p>
                      <a:pPr marL="0" marR="0">
                        <a:lnSpc>
                          <a:spcPts val="1800"/>
                        </a:lnSpc>
                        <a:spcBef>
                          <a:spcPts val="0"/>
                        </a:spcBef>
                        <a:spcAft>
                          <a:spcPts val="0"/>
                        </a:spcAft>
                      </a:pPr>
                      <a:r>
                        <a:rPr lang="en-US" sz="1600" u="sng" dirty="0">
                          <a:effectLst/>
                          <a:hlinkClick r:id="rId16"/>
                        </a:rPr>
                        <a:t>Chapter 1: Passion </a:t>
                      </a:r>
                      <a:endParaRPr lang="en-US" sz="1600" dirty="0">
                        <a:effectLst/>
                      </a:endParaRPr>
                    </a:p>
                    <a:p>
                      <a:pPr marL="0" marR="0">
                        <a:lnSpc>
                          <a:spcPts val="1800"/>
                        </a:lnSpc>
                        <a:spcBef>
                          <a:spcPts val="0"/>
                        </a:spcBef>
                        <a:spcAft>
                          <a:spcPts val="0"/>
                        </a:spcAft>
                      </a:pPr>
                      <a:r>
                        <a:rPr lang="en-US" sz="1600" u="sng" dirty="0">
                          <a:effectLst/>
                          <a:hlinkClick r:id="rId17"/>
                        </a:rPr>
                        <a:t>Chapter 2: What’s College For? </a:t>
                      </a:r>
                      <a:endParaRPr lang="en-US" sz="1600" dirty="0">
                        <a:effectLst/>
                      </a:endParaRPr>
                    </a:p>
                    <a:p>
                      <a:pPr marL="0" marR="0">
                        <a:lnSpc>
                          <a:spcPts val="1800"/>
                        </a:lnSpc>
                        <a:spcBef>
                          <a:spcPts val="0"/>
                        </a:spcBef>
                        <a:spcAft>
                          <a:spcPts val="0"/>
                        </a:spcAft>
                      </a:pPr>
                      <a:r>
                        <a:rPr lang="en-US" sz="1600" u="sng" dirty="0">
                          <a:effectLst/>
                          <a:hlinkClick r:id="rId18"/>
                        </a:rPr>
                        <a:t>Chapter 3: Words of Wisdom: The Student Experience </a:t>
                      </a:r>
                      <a:endParaRPr lang="en-US" sz="1600" dirty="0">
                        <a:effectLst/>
                      </a:endParaRPr>
                    </a:p>
                    <a:p>
                      <a:pPr marL="0" marR="0">
                        <a:lnSpc>
                          <a:spcPts val="1800"/>
                        </a:lnSpc>
                        <a:spcBef>
                          <a:spcPts val="0"/>
                        </a:spcBef>
                        <a:spcAft>
                          <a:spcPts val="0"/>
                        </a:spcAft>
                      </a:pPr>
                      <a:r>
                        <a:rPr lang="en-US" sz="1600" u="sng" dirty="0">
                          <a:effectLst/>
                          <a:hlinkClick r:id="rId19"/>
                        </a:rPr>
                        <a:t>Chapter 4: Choosing A College To Attend </a:t>
                      </a:r>
                      <a:endParaRPr lang="en-US" sz="1600" dirty="0">
                        <a:effectLst/>
                      </a:endParaRPr>
                    </a:p>
                    <a:p>
                      <a:pPr marL="0" marR="0">
                        <a:lnSpc>
                          <a:spcPts val="1800"/>
                        </a:lnSpc>
                        <a:spcBef>
                          <a:spcPts val="0"/>
                        </a:spcBef>
                        <a:spcAft>
                          <a:spcPts val="0"/>
                        </a:spcAft>
                      </a:pPr>
                      <a:r>
                        <a:rPr lang="en-US" sz="1600" u="sng" dirty="0">
                          <a:effectLst/>
                          <a:hlinkClick r:id="rId20"/>
                        </a:rPr>
                        <a:t>Chapter 5: Words of Wisdom: Practice, Practice, Practice </a:t>
                      </a:r>
                      <a:endParaRPr lang="en-US" sz="1600" dirty="0">
                        <a:effectLst/>
                      </a:endParaRPr>
                    </a:p>
                    <a:p>
                      <a:pPr marL="0" marR="0">
                        <a:lnSpc>
                          <a:spcPts val="1800"/>
                        </a:lnSpc>
                        <a:spcBef>
                          <a:spcPts val="0"/>
                        </a:spcBef>
                        <a:spcAft>
                          <a:spcPts val="0"/>
                        </a:spcAft>
                      </a:pPr>
                      <a:r>
                        <a:rPr lang="en-US" sz="1600" u="sng" dirty="0">
                          <a:effectLst/>
                          <a:hlinkClick r:id="rId21"/>
                        </a:rPr>
                        <a:t>Chapter 6: Evolution To College: Becoming A College Student </a:t>
                      </a:r>
                      <a:endParaRPr lang="en-US" sz="1600" dirty="0">
                        <a:effectLst/>
                      </a:endParaRPr>
                    </a:p>
                    <a:p>
                      <a:pPr marL="0" marR="0">
                        <a:lnSpc>
                          <a:spcPts val="1800"/>
                        </a:lnSpc>
                        <a:spcBef>
                          <a:spcPts val="0"/>
                        </a:spcBef>
                        <a:spcAft>
                          <a:spcPts val="0"/>
                        </a:spcAft>
                      </a:pPr>
                      <a:r>
                        <a:rPr lang="en-US" sz="1600" u="sng" dirty="0">
                          <a:effectLst/>
                          <a:hlinkClick r:id="rId22"/>
                        </a:rPr>
                        <a:t>Chapter 7: Speaking The Language of College </a:t>
                      </a:r>
                      <a:endParaRPr lang="en-US" sz="1600" dirty="0">
                        <a:effectLst/>
                      </a:endParaRPr>
                    </a:p>
                    <a:p>
                      <a:pPr marL="0" marR="0">
                        <a:lnSpc>
                          <a:spcPts val="1800"/>
                        </a:lnSpc>
                        <a:spcBef>
                          <a:spcPts val="0"/>
                        </a:spcBef>
                        <a:spcAft>
                          <a:spcPts val="0"/>
                        </a:spcAft>
                      </a:pPr>
                      <a:r>
                        <a:rPr lang="en-US" sz="1600" u="sng" dirty="0">
                          <a:effectLst/>
                          <a:hlinkClick r:id="rId23"/>
                        </a:rPr>
                        <a:t>Chapter 8: Words of Wisdom: Why So Many Questions? </a:t>
                      </a:r>
                      <a:endParaRPr lang="en-US" sz="1600" dirty="0">
                        <a:effectLst/>
                      </a:endParaRPr>
                    </a:p>
                    <a:p>
                      <a:pPr marL="0" marR="0">
                        <a:lnSpc>
                          <a:spcPts val="1800"/>
                        </a:lnSpc>
                        <a:spcBef>
                          <a:spcPts val="0"/>
                        </a:spcBef>
                        <a:spcAft>
                          <a:spcPts val="0"/>
                        </a:spcAft>
                      </a:pPr>
                      <a:r>
                        <a:rPr lang="en-US" sz="1600" u="none" strike="noStrike" dirty="0">
                          <a:effectLst/>
                        </a:rPr>
                        <a:t> </a:t>
                      </a:r>
                      <a:endParaRPr lang="en-US" sz="1600" dirty="0">
                        <a:effectLst/>
                      </a:endParaRPr>
                    </a:p>
                    <a:p>
                      <a:pPr marL="0" marR="0">
                        <a:lnSpc>
                          <a:spcPts val="1800"/>
                        </a:lnSpc>
                        <a:spcBef>
                          <a:spcPts val="0"/>
                        </a:spcBef>
                        <a:spcAft>
                          <a:spcPts val="0"/>
                        </a:spcAft>
                      </a:pPr>
                      <a:r>
                        <a:rPr lang="en-US" sz="1600" u="sng" dirty="0">
                          <a:effectLst/>
                        </a:rPr>
                        <a:t>Unit 1: </a:t>
                      </a:r>
                      <a:r>
                        <a:rPr lang="en-US" sz="1600" u="sng" dirty="0">
                          <a:effectLst/>
                          <a:hlinkClick r:id="rId24"/>
                        </a:rPr>
                        <a:t>Chapter 10: Navigating The College Website </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183" marR="38183" marT="0" marB="0"/>
                </a:tc>
                <a:tc>
                  <a:txBody>
                    <a:bodyPr/>
                    <a:lstStyle/>
                    <a:p>
                      <a:pPr marL="0" marR="0">
                        <a:lnSpc>
                          <a:spcPct val="107000"/>
                        </a:lnSpc>
                        <a:spcBef>
                          <a:spcPts val="200"/>
                        </a:spcBef>
                        <a:spcAft>
                          <a:spcPts val="0"/>
                        </a:spcAft>
                      </a:pPr>
                      <a:r>
                        <a:rPr lang="en-US" sz="1400" dirty="0">
                          <a:effectLst/>
                        </a:rPr>
                        <a:t>Ch. 1 You and Your College Experience </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400" u="sng" dirty="0">
                          <a:effectLst/>
                          <a:hlinkClick r:id="rId25"/>
                        </a:rPr>
                        <a:t>Who Are You, Really?</a:t>
                      </a:r>
                      <a:r>
                        <a:rPr lang="en-US" sz="1400" dirty="0">
                          <a:effectLst/>
                        </a:rPr>
                        <a:t> </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400" u="sng" dirty="0">
                          <a:effectLst/>
                          <a:hlinkClick r:id="rId26"/>
                        </a:rPr>
                        <a:t>Different Worlds of Different Students</a:t>
                      </a:r>
                      <a:r>
                        <a:rPr lang="en-US" sz="1400" dirty="0">
                          <a:effectLst/>
                        </a:rPr>
                        <a:t> </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400" u="sng" dirty="0">
                          <a:effectLst/>
                          <a:hlinkClick r:id="rId27"/>
                        </a:rPr>
                        <a:t>What Is College, Really?</a:t>
                      </a:r>
                      <a:r>
                        <a:rPr lang="en-US" sz="1400" dirty="0">
                          <a:effectLst/>
                        </a:rPr>
                        <a:t> </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400" u="sng" dirty="0">
                          <a:effectLst/>
                          <a:hlinkClick r:id="rId28"/>
                        </a:rPr>
                        <a:t>Let’s Talk about Success</a:t>
                      </a:r>
                      <a:r>
                        <a:rPr lang="en-US" sz="1400" dirty="0">
                          <a:effectLst/>
                        </a:rPr>
                        <a:t> </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400" u="sng" dirty="0">
                          <a:effectLst/>
                          <a:hlinkClick r:id="rId29"/>
                        </a:rPr>
                        <a:t>Chapter Activities - You and Your College Experience</a:t>
                      </a:r>
                      <a:r>
                        <a:rPr lang="en-US" sz="1400" dirty="0">
                          <a:effectLst/>
                        </a:rPr>
                        <a:t> </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1400" u="sng" dirty="0">
                          <a:effectLst/>
                          <a:hlinkClick r:id="rId30"/>
                        </a:rPr>
                        <a:t>Discussion: Introduction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8183" marR="38183" marT="0" marB="0"/>
                </a:tc>
                <a:tc>
                  <a:txBody>
                    <a:bodyPr/>
                    <a:lstStyle/>
                    <a:p>
                      <a:pPr marL="0" marR="0" fontAlgn="base">
                        <a:lnSpc>
                          <a:spcPts val="1405"/>
                        </a:lnSpc>
                        <a:spcBef>
                          <a:spcPts val="1500"/>
                        </a:spcBef>
                        <a:spcAft>
                          <a:spcPts val="375"/>
                        </a:spcAft>
                      </a:pPr>
                      <a:r>
                        <a:rPr lang="en-US" sz="1400" dirty="0">
                          <a:effectLst/>
                        </a:rPr>
                        <a:t>CH. 1 Introduction to College Success </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400" dirty="0">
                          <a:effectLst/>
                        </a:rPr>
                        <a:t>·  </a:t>
                      </a:r>
                      <a:r>
                        <a:rPr lang="en-US" sz="1400" u="sng" dirty="0">
                          <a:effectLst/>
                          <a:hlinkClick r:id="rId31"/>
                        </a:rPr>
                        <a:t>Introduction to College Success</a:t>
                      </a:r>
                      <a:r>
                        <a:rPr lang="en-US" sz="1400" dirty="0">
                          <a:effectLst/>
                        </a:rPr>
                        <a:t> </a:t>
                      </a:r>
                    </a:p>
                    <a:p>
                      <a:pPr marL="0" marR="0">
                        <a:lnSpc>
                          <a:spcPct val="107000"/>
                        </a:lnSpc>
                        <a:spcBef>
                          <a:spcPts val="200"/>
                        </a:spcBef>
                        <a:spcAft>
                          <a:spcPts val="0"/>
                        </a:spcAft>
                      </a:pPr>
                      <a:r>
                        <a:rPr lang="en-US" sz="1400" dirty="0">
                          <a:effectLst/>
                        </a:rPr>
                        <a:t> </a:t>
                      </a:r>
                      <a:endParaRPr lang="en-US" sz="1400" b="1" i="1" dirty="0">
                        <a:solidFill>
                          <a:srgbClr val="2E74B5"/>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8183" marR="38183"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19346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04174" y="685800"/>
            <a:ext cx="9768626" cy="1485900"/>
          </a:xfrm>
        </p:spPr>
        <p:txBody>
          <a:bodyPr/>
          <a:lstStyle/>
          <a:p>
            <a:r>
              <a:rPr lang="en-US" dirty="0" smtClean="0"/>
              <a:t>Narrowing OER Resources</a:t>
            </a:r>
            <a:br>
              <a:rPr lang="en-US" dirty="0" smtClean="0"/>
            </a:br>
            <a:r>
              <a:rPr lang="en-US" sz="3200" i="1" dirty="0" smtClean="0"/>
              <a:t>My reviews</a:t>
            </a:r>
            <a:endParaRPr lang="en-US" sz="3200" i="1" dirty="0"/>
          </a:p>
        </p:txBody>
      </p:sp>
      <p:graphicFrame>
        <p:nvGraphicFramePr>
          <p:cNvPr id="4" name="Content Placeholder 3"/>
          <p:cNvGraphicFramePr>
            <a:graphicFrameLocks noGrp="1"/>
          </p:cNvGraphicFramePr>
          <p:nvPr>
            <p:ph idx="1"/>
            <p:extLst/>
          </p:nvPr>
        </p:nvGraphicFramePr>
        <p:xfrm>
          <a:off x="1204174" y="2166870"/>
          <a:ext cx="10154992" cy="4409404"/>
        </p:xfrm>
        <a:graphic>
          <a:graphicData uri="http://schemas.openxmlformats.org/drawingml/2006/table">
            <a:tbl>
              <a:tblPr firstRow="1" firstCol="1" bandRow="1"/>
              <a:tblGrid>
                <a:gridCol w="877591">
                  <a:extLst>
                    <a:ext uri="{9D8B030D-6E8A-4147-A177-3AD203B41FA5}">
                      <a16:colId xmlns:a16="http://schemas.microsoft.com/office/drawing/2014/main" val="20000"/>
                    </a:ext>
                  </a:extLst>
                </a:gridCol>
                <a:gridCol w="1128333">
                  <a:extLst>
                    <a:ext uri="{9D8B030D-6E8A-4147-A177-3AD203B41FA5}">
                      <a16:colId xmlns:a16="http://schemas.microsoft.com/office/drawing/2014/main" val="20001"/>
                    </a:ext>
                  </a:extLst>
                </a:gridCol>
                <a:gridCol w="1253703">
                  <a:extLst>
                    <a:ext uri="{9D8B030D-6E8A-4147-A177-3AD203B41FA5}">
                      <a16:colId xmlns:a16="http://schemas.microsoft.com/office/drawing/2014/main" val="20002"/>
                    </a:ext>
                  </a:extLst>
                </a:gridCol>
                <a:gridCol w="1316388">
                  <a:extLst>
                    <a:ext uri="{9D8B030D-6E8A-4147-A177-3AD203B41FA5}">
                      <a16:colId xmlns:a16="http://schemas.microsoft.com/office/drawing/2014/main" val="20003"/>
                    </a:ext>
                  </a:extLst>
                </a:gridCol>
                <a:gridCol w="1817869">
                  <a:extLst>
                    <a:ext uri="{9D8B030D-6E8A-4147-A177-3AD203B41FA5}">
                      <a16:colId xmlns:a16="http://schemas.microsoft.com/office/drawing/2014/main" val="20004"/>
                    </a:ext>
                  </a:extLst>
                </a:gridCol>
                <a:gridCol w="1880554">
                  <a:extLst>
                    <a:ext uri="{9D8B030D-6E8A-4147-A177-3AD203B41FA5}">
                      <a16:colId xmlns:a16="http://schemas.microsoft.com/office/drawing/2014/main" val="20005"/>
                    </a:ext>
                  </a:extLst>
                </a:gridCol>
                <a:gridCol w="1880554">
                  <a:extLst>
                    <a:ext uri="{9D8B030D-6E8A-4147-A177-3AD203B41FA5}">
                      <a16:colId xmlns:a16="http://schemas.microsoft.com/office/drawing/2014/main" val="20006"/>
                    </a:ext>
                  </a:extLst>
                </a:gridCol>
              </a:tblGrid>
              <a:tr h="4409404">
                <a:tc>
                  <a:txBody>
                    <a:bodyPr/>
                    <a:lstStyle/>
                    <a:p>
                      <a:pPr marL="0" marR="0" algn="ctr">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235" marR="62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2235" marR="62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62235" marR="62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nSpc>
                          <a:spcPct val="107000"/>
                        </a:lnSpc>
                        <a:spcBef>
                          <a:spcPts val="0"/>
                        </a:spcBef>
                        <a:spcAft>
                          <a:spcPts val="0"/>
                        </a:spcAft>
                      </a:pPr>
                      <a:r>
                        <a:rPr lang="en-US" sz="1000">
                          <a:effectLst/>
                          <a:latin typeface="Calibri" panose="020F0502020204030204" pitchFamily="34" charset="0"/>
                          <a:ea typeface="Calibri" panose="020F0502020204030204" pitchFamily="34" charset="0"/>
                          <a:cs typeface="Times New Roman" panose="02020603050405020304" pitchFamily="18" charset="0"/>
                        </a:rPr>
                        <a:t> </a:t>
                      </a:r>
                    </a:p>
                  </a:txBody>
                  <a:tcPr marL="62235" marR="62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Chapters/Topics We did not specifically cover in a whole chapter:</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Navigating the College Website</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With a Little help from my friends (interrelationship)</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Mental and Physical Health</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Career Explorations</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Conclusions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Book Final Picks</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2235" marR="62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Chapters/Topics We did not specifically cover in a whole chapter:</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Learning Style</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College Reading</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College Writing</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Health</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Finances</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Future/Career</a:t>
                      </a:r>
                    </a:p>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Includes: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Content Text/Graphics</a:t>
                      </a:r>
                    </a:p>
                    <a:p>
                      <a:pPr marL="0" marR="0">
                        <a:lnSpc>
                          <a:spcPct val="107000"/>
                        </a:lnSpc>
                        <a:spcBef>
                          <a:spcPts val="0"/>
                        </a:spcBef>
                        <a:spcAft>
                          <a:spcPts val="0"/>
                        </a:spcAft>
                      </a:pPr>
                      <a:r>
                        <a:rPr lang="en-US" sz="1000" dirty="0" err="1">
                          <a:effectLst/>
                          <a:latin typeface="Calibri" panose="020F0502020204030204" pitchFamily="34" charset="0"/>
                          <a:ea typeface="Calibri" panose="020F0502020204030204" pitchFamily="34" charset="0"/>
                          <a:cs typeface="Times New Roman" panose="02020603050405020304" pitchFamily="18" charset="0"/>
                        </a:rPr>
                        <a:t>Ojbectives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Activities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Key </a:t>
                      </a:r>
                      <a:r>
                        <a:rPr lang="en-US" sz="1000" dirty="0" err="1">
                          <a:effectLst/>
                          <a:latin typeface="Calibri" panose="020F0502020204030204" pitchFamily="34" charset="0"/>
                          <a:ea typeface="Calibri" panose="020F0502020204030204" pitchFamily="34" charset="0"/>
                          <a:cs typeface="Times New Roman" panose="02020603050405020304" pitchFamily="18" charset="0"/>
                        </a:rPr>
                        <a:t>Takaways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Exercises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Outside the Book</a:t>
                      </a:r>
                    </a:p>
                    <a:p>
                      <a:pPr marL="0" marR="0">
                        <a:lnSpc>
                          <a:spcPct val="107000"/>
                        </a:lnSpc>
                        <a:spcBef>
                          <a:spcPts val="0"/>
                        </a:spcBef>
                        <a:spcAft>
                          <a:spcPts val="0"/>
                        </a:spcAft>
                      </a:pPr>
                      <a:r>
                        <a:rPr lang="en-US" sz="1000" dirty="0" err="1">
                          <a:effectLst/>
                          <a:latin typeface="Calibri" panose="020F0502020204030204" pitchFamily="34" charset="0"/>
                          <a:ea typeface="Calibri" panose="020F0502020204030204" pitchFamily="34" charset="0"/>
                          <a:cs typeface="Times New Roman" panose="02020603050405020304" pitchFamily="18" charset="0"/>
                        </a:rPr>
                        <a:t>Takaways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1</a:t>
                      </a:r>
                      <a:r>
                        <a:rPr lang="en-US" sz="1000" baseline="30000" dirty="0">
                          <a:effectLst/>
                          <a:latin typeface="Calibri" panose="020F0502020204030204" pitchFamily="34" charset="0"/>
                          <a:ea typeface="Calibri" panose="020F0502020204030204" pitchFamily="34" charset="0"/>
                          <a:cs typeface="Times New Roman" panose="02020603050405020304" pitchFamily="18" charset="0"/>
                        </a:rPr>
                        <a:t>st</a:t>
                      </a:r>
                      <a:r>
                        <a:rPr lang="en-US" sz="1000" dirty="0">
                          <a:effectLst/>
                          <a:latin typeface="Calibri" panose="020F0502020204030204" pitchFamily="34" charset="0"/>
                          <a:ea typeface="Calibri" panose="020F0502020204030204" pitchFamily="34" charset="0"/>
                          <a:cs typeface="Times New Roman" panose="02020603050405020304" pitchFamily="18" charset="0"/>
                        </a:rPr>
                        <a:t> Video is in Chapter on Time Management</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Table of Contents with Links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Book Final Picks</a:t>
                      </a:r>
                    </a:p>
                    <a:p>
                      <a:pPr marL="0" marR="0">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235" marR="62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tc>
                  <a:txBody>
                    <a:bodyPr/>
                    <a:lstStyle/>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Chapters/Topics We did not specifically cover in a whole chapter:</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Learning Style</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Mental and Physical Health</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Financial Management</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Career Exploration</a:t>
                      </a:r>
                    </a:p>
                    <a:p>
                      <a:pPr marL="342900" marR="0" lvl="0" indent="-342900">
                        <a:lnSpc>
                          <a:spcPct val="107000"/>
                        </a:lnSpc>
                        <a:spcBef>
                          <a:spcPts val="0"/>
                        </a:spcBef>
                        <a:spcAft>
                          <a:spcPts val="0"/>
                        </a:spcAft>
                        <a:buFont typeface="Symbol" panose="05050102010706020507" pitchFamily="18" charset="2"/>
                        <a:buChar char=""/>
                      </a:pPr>
                      <a:r>
                        <a:rPr lang="en-US" sz="1000" dirty="0">
                          <a:effectLst/>
                          <a:latin typeface="Calibri" panose="020F0502020204030204" pitchFamily="34" charset="0"/>
                          <a:ea typeface="Calibri" panose="020F0502020204030204" pitchFamily="34" charset="0"/>
                          <a:cs typeface="Times New Roman" panose="02020603050405020304" pitchFamily="18" charset="0"/>
                        </a:rPr>
                        <a:t>Wrap up</a:t>
                      </a:r>
                    </a:p>
                    <a:p>
                      <a:pPr marL="0" marR="0">
                        <a:lnSpc>
                          <a:spcPct val="107000"/>
                        </a:lnSpc>
                        <a:spcBef>
                          <a:spcPts val="0"/>
                        </a:spcBef>
                        <a:spcAft>
                          <a:spcPts val="0"/>
                        </a:spcAft>
                      </a:pPr>
                      <a:r>
                        <a:rPr lang="en-US" sz="1000" b="1" dirty="0">
                          <a:effectLst/>
                          <a:latin typeface="Calibri" panose="020F0502020204030204" pitchFamily="34" charset="0"/>
                          <a:ea typeface="Calibri" panose="020F0502020204030204" pitchFamily="34" charset="0"/>
                          <a:cs typeface="Times New Roman" panose="02020603050405020304" pitchFamily="18" charset="0"/>
                        </a:rPr>
                        <a:t>Includes:</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Video</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Learning Objectives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Activities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Video/Links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Self-Assessments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Quiz Links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Quotes</a:t>
                      </a:r>
                    </a:p>
                    <a:p>
                      <a:pPr marL="0" marR="0">
                        <a:lnSpc>
                          <a:spcPct val="107000"/>
                        </a:lnSpc>
                        <a:spcBef>
                          <a:spcPts val="0"/>
                        </a:spcBef>
                        <a:spcAft>
                          <a:spcPts val="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Table of Contents with </a:t>
                      </a:r>
                      <a:r>
                        <a:rPr lang="en-US" sz="1000" dirty="0" smtClean="0">
                          <a:effectLst/>
                          <a:latin typeface="Calibri" panose="020F0502020204030204" pitchFamily="34" charset="0"/>
                          <a:ea typeface="Calibri" panose="020F0502020204030204" pitchFamily="34" charset="0"/>
                          <a:cs typeface="Times New Roman" panose="02020603050405020304" pitchFamily="18" charset="0"/>
                        </a:rPr>
                        <a:t>Links</a:t>
                      </a: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dirty="0" smtClean="0">
                          <a:effectLst/>
                          <a:latin typeface="Calibri" panose="020F0502020204030204" pitchFamily="34" charset="0"/>
                          <a:ea typeface="Calibri" panose="020F0502020204030204" pitchFamily="34" charset="0"/>
                          <a:cs typeface="Times New Roman" panose="02020603050405020304" pitchFamily="18" charset="0"/>
                        </a:rPr>
                        <a:t>Book Final Picks</a:t>
                      </a:r>
                    </a:p>
                    <a:p>
                      <a:pPr marL="0" marR="0">
                        <a:lnSpc>
                          <a:spcPct val="107000"/>
                        </a:lnSpc>
                        <a:spcBef>
                          <a:spcPts val="0"/>
                        </a:spcBef>
                        <a:spcAft>
                          <a:spcPts val="0"/>
                        </a:spcAft>
                      </a:pPr>
                      <a:endParaRPr lang="en-US" sz="1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235" marR="622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8D08D"/>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044914982"/>
      </p:ext>
    </p:extLst>
  </p:cSld>
  <p:clrMapOvr>
    <a:masterClrMapping/>
  </p:clrMapOvr>
</p:sld>
</file>

<file path=ppt/theme/theme1.xml><?xml version="1.0" encoding="utf-8"?>
<a:theme xmlns:a="http://schemas.openxmlformats.org/drawingml/2006/main" name="Crop">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96</TotalTime>
  <Words>1541</Words>
  <Application>Microsoft Office PowerPoint</Application>
  <PresentationFormat>Widescreen</PresentationFormat>
  <Paragraphs>377</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Franklin Gothic Book</vt:lpstr>
      <vt:lpstr>Symbol</vt:lpstr>
      <vt:lpstr>Times New Roman</vt:lpstr>
      <vt:lpstr>Crop</vt:lpstr>
      <vt:lpstr>Open Educational Resources (oer) for Developmental Education </vt:lpstr>
      <vt:lpstr>Beginning with OER Cindy Bunting, Anoka Ramsey Community College</vt:lpstr>
      <vt:lpstr>Additional OER Resources</vt:lpstr>
      <vt:lpstr>Additional OER Resource Links</vt:lpstr>
      <vt:lpstr>Helpful Tools to Organize Research provided by Karen Pikula</vt:lpstr>
      <vt:lpstr>Adapted Tools for multiple texts </vt:lpstr>
      <vt:lpstr>Publication Notes</vt:lpstr>
      <vt:lpstr>Cross Chapter Comparison </vt:lpstr>
      <vt:lpstr>Narrowing OER Resources My reviews</vt:lpstr>
      <vt:lpstr>Idea from the text: Blueprint for Success in College and Career Videotape a Student Panel on OER: 5 Students Santa Ana College OER Student Panel OpenEd 2017</vt:lpstr>
      <vt:lpstr>Using an OER-based packet in a Reading course  Celeste Mazur, Saint Paul College</vt:lpstr>
      <vt:lpstr>Four things to evaluate Linda Russell</vt:lpstr>
      <vt:lpstr>Four things to evaluate, continued</vt:lpstr>
      <vt:lpstr>Building Academic literacy Lori-Beth Larsen- Central Lakes,   Kathryn Klopfleisch- Inver Hills</vt:lpstr>
      <vt:lpstr>Systemwide offerings and professional development opportunities Karen Pikula</vt:lpstr>
      <vt:lpstr>Presenters</vt:lpstr>
    </vt:vector>
  </TitlesOfParts>
  <Company>Saint Paul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OER for Developmental Education</dc:title>
  <dc:creator>Celeste Mazur</dc:creator>
  <cp:lastModifiedBy>Celeste Mazur</cp:lastModifiedBy>
  <cp:revision>10</cp:revision>
  <dcterms:created xsi:type="dcterms:W3CDTF">2018-07-27T15:40:52Z</dcterms:created>
  <dcterms:modified xsi:type="dcterms:W3CDTF">2018-10-03T20:30:16Z</dcterms:modified>
</cp:coreProperties>
</file>