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8"/>
  </p:notesMasterIdLst>
  <p:handoutMasterIdLst>
    <p:handoutMasterId r:id="rId39"/>
  </p:handoutMasterIdLst>
  <p:sldIdLst>
    <p:sldId id="271" r:id="rId2"/>
    <p:sldId id="341" r:id="rId3"/>
    <p:sldId id="438" r:id="rId4"/>
    <p:sldId id="454" r:id="rId5"/>
    <p:sldId id="455" r:id="rId6"/>
    <p:sldId id="451" r:id="rId7"/>
    <p:sldId id="431" r:id="rId8"/>
    <p:sldId id="432" r:id="rId9"/>
    <p:sldId id="316" r:id="rId10"/>
    <p:sldId id="429" r:id="rId11"/>
    <p:sldId id="354" r:id="rId12"/>
    <p:sldId id="312" r:id="rId13"/>
    <p:sldId id="369" r:id="rId14"/>
    <p:sldId id="313" r:id="rId15"/>
    <p:sldId id="371" r:id="rId16"/>
    <p:sldId id="340" r:id="rId17"/>
    <p:sldId id="453" r:id="rId18"/>
    <p:sldId id="441" r:id="rId19"/>
    <p:sldId id="442" r:id="rId20"/>
    <p:sldId id="443" r:id="rId21"/>
    <p:sldId id="444" r:id="rId22"/>
    <p:sldId id="445" r:id="rId23"/>
    <p:sldId id="446" r:id="rId24"/>
    <p:sldId id="447" r:id="rId25"/>
    <p:sldId id="330" r:id="rId26"/>
    <p:sldId id="448" r:id="rId27"/>
    <p:sldId id="334" r:id="rId28"/>
    <p:sldId id="457" r:id="rId29"/>
    <p:sldId id="338" r:id="rId30"/>
    <p:sldId id="336" r:id="rId31"/>
    <p:sldId id="256" r:id="rId32"/>
    <p:sldId id="435" r:id="rId33"/>
    <p:sldId id="439" r:id="rId34"/>
    <p:sldId id="456" r:id="rId35"/>
    <p:sldId id="349" r:id="rId36"/>
    <p:sldId id="304"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2FF"/>
    <a:srgbClr val="EAD7FE"/>
    <a:srgbClr val="674881"/>
    <a:srgbClr val="453959"/>
    <a:srgbClr val="20896E"/>
    <a:srgbClr val="585757"/>
    <a:srgbClr val="00728A"/>
    <a:srgbClr val="DCCBEF"/>
    <a:srgbClr val="CEB4E1"/>
    <a:srgbClr val="A08C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725" autoAdjust="0"/>
    <p:restoredTop sz="93687"/>
  </p:normalViewPr>
  <p:slideViewPr>
    <p:cSldViewPr snapToGrid="0" snapToObjects="1">
      <p:cViewPr varScale="1">
        <p:scale>
          <a:sx n="70" d="100"/>
          <a:sy n="70" d="100"/>
        </p:scale>
        <p:origin x="100" y="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676ADB-51B1-473B-8BC6-FA8058163CB9}" type="doc">
      <dgm:prSet loTypeId="urn:microsoft.com/office/officeart/2005/8/layout/orgChart1" loCatId="hierarchy" qsTypeId="urn:microsoft.com/office/officeart/2005/8/quickstyle/simple3" qsCatId="simple" csTypeId="urn:microsoft.com/office/officeart/2005/8/colors/colorful5" csCatId="colorful" phldr="1"/>
      <dgm:spPr/>
      <dgm:t>
        <a:bodyPr/>
        <a:lstStyle/>
        <a:p>
          <a:endParaRPr lang="en-US"/>
        </a:p>
      </dgm:t>
    </dgm:pt>
    <dgm:pt modelId="{839ECD64-55C7-4465-8F59-1D6AAC402CC2}">
      <dgm:prSet phldrT="[Text]"/>
      <dgm:spPr/>
      <dgm:t>
        <a:bodyPr/>
        <a:lstStyle/>
        <a:p>
          <a:r>
            <a:rPr lang="en-US" dirty="0"/>
            <a:t>Total EI</a:t>
          </a:r>
        </a:p>
      </dgm:t>
    </dgm:pt>
    <dgm:pt modelId="{B7942CC3-AF57-4B68-9AE1-0E83F741ACE5}" type="parTrans" cxnId="{7311D865-8B22-4306-B73F-9A9098703A20}">
      <dgm:prSet/>
      <dgm:spPr/>
      <dgm:t>
        <a:bodyPr/>
        <a:lstStyle/>
        <a:p>
          <a:endParaRPr lang="en-US"/>
        </a:p>
      </dgm:t>
    </dgm:pt>
    <dgm:pt modelId="{4F4F2860-129F-49BF-8A36-B4300E48A800}" type="sibTrans" cxnId="{7311D865-8B22-4306-B73F-9A9098703A20}">
      <dgm:prSet/>
      <dgm:spPr/>
      <dgm:t>
        <a:bodyPr/>
        <a:lstStyle/>
        <a:p>
          <a:endParaRPr lang="en-US"/>
        </a:p>
      </dgm:t>
    </dgm:pt>
    <dgm:pt modelId="{04A06F02-9E41-4494-BBD5-B90207493AAB}">
      <dgm:prSet phldrT="[Text]"/>
      <dgm:spPr>
        <a:solidFill>
          <a:schemeClr val="accent5"/>
        </a:solidFill>
      </dgm:spPr>
      <dgm:t>
        <a:bodyPr/>
        <a:lstStyle/>
        <a:p>
          <a:r>
            <a:rPr lang="en-US" dirty="0"/>
            <a:t>Self Expression</a:t>
          </a:r>
        </a:p>
      </dgm:t>
    </dgm:pt>
    <dgm:pt modelId="{3920293F-E7D5-4478-8DC7-BE9C4A6E829E}" type="parTrans" cxnId="{B9F4CF9F-D4C1-4768-9B5F-6061DCFDAB95}">
      <dgm:prSet/>
      <dgm:spPr/>
      <dgm:t>
        <a:bodyPr/>
        <a:lstStyle/>
        <a:p>
          <a:endParaRPr lang="en-US"/>
        </a:p>
      </dgm:t>
    </dgm:pt>
    <dgm:pt modelId="{5EC834E3-534F-4E01-B845-F95440B567EB}" type="sibTrans" cxnId="{B9F4CF9F-D4C1-4768-9B5F-6061DCFDAB95}">
      <dgm:prSet/>
      <dgm:spPr/>
      <dgm:t>
        <a:bodyPr/>
        <a:lstStyle/>
        <a:p>
          <a:endParaRPr lang="en-US"/>
        </a:p>
      </dgm:t>
    </dgm:pt>
    <dgm:pt modelId="{A8987E64-DA36-4B98-9B73-1FC44483894F}">
      <dgm:prSet phldrT="[Text]"/>
      <dgm:spPr>
        <a:solidFill>
          <a:schemeClr val="accent4"/>
        </a:solidFill>
      </dgm:spPr>
      <dgm:t>
        <a:bodyPr/>
        <a:lstStyle/>
        <a:p>
          <a:r>
            <a:rPr lang="en-US" dirty="0"/>
            <a:t>Interpersonal</a:t>
          </a:r>
        </a:p>
      </dgm:t>
    </dgm:pt>
    <dgm:pt modelId="{7510685F-A2FE-41DC-B564-76F2D63EAF3B}" type="parTrans" cxnId="{332DAD33-ABC5-45BB-84E9-00D911A67B16}">
      <dgm:prSet/>
      <dgm:spPr/>
      <dgm:t>
        <a:bodyPr/>
        <a:lstStyle/>
        <a:p>
          <a:endParaRPr lang="en-US"/>
        </a:p>
      </dgm:t>
    </dgm:pt>
    <dgm:pt modelId="{F83EB3C1-1194-459F-AAC1-26CB63C149F7}" type="sibTrans" cxnId="{332DAD33-ABC5-45BB-84E9-00D911A67B16}">
      <dgm:prSet/>
      <dgm:spPr/>
      <dgm:t>
        <a:bodyPr/>
        <a:lstStyle/>
        <a:p>
          <a:endParaRPr lang="en-US"/>
        </a:p>
      </dgm:t>
    </dgm:pt>
    <dgm:pt modelId="{0EDF60E6-3D49-492A-8AD2-684F89275CA0}">
      <dgm:prSet phldrT="[Text]"/>
      <dgm:spPr>
        <a:solidFill>
          <a:schemeClr val="accent2"/>
        </a:solidFill>
      </dgm:spPr>
      <dgm:t>
        <a:bodyPr/>
        <a:lstStyle/>
        <a:p>
          <a:r>
            <a:rPr lang="en-US" dirty="0"/>
            <a:t>Decision Making</a:t>
          </a:r>
        </a:p>
      </dgm:t>
    </dgm:pt>
    <dgm:pt modelId="{1C5BE4DD-C97B-4ABE-8115-73A4AB7A822A}" type="parTrans" cxnId="{98B9723C-07A9-43EB-96EA-02B9C766A1D0}">
      <dgm:prSet/>
      <dgm:spPr/>
      <dgm:t>
        <a:bodyPr/>
        <a:lstStyle/>
        <a:p>
          <a:endParaRPr lang="en-US"/>
        </a:p>
      </dgm:t>
    </dgm:pt>
    <dgm:pt modelId="{95664F23-0DEB-44C0-A89C-09F08E083A6A}" type="sibTrans" cxnId="{98B9723C-07A9-43EB-96EA-02B9C766A1D0}">
      <dgm:prSet/>
      <dgm:spPr/>
      <dgm:t>
        <a:bodyPr/>
        <a:lstStyle/>
        <a:p>
          <a:endParaRPr lang="en-US"/>
        </a:p>
      </dgm:t>
    </dgm:pt>
    <dgm:pt modelId="{1BF8166F-5A3E-4D9D-9A6A-082D86BE3263}">
      <dgm:prSet phldrT="[Text]"/>
      <dgm:spPr>
        <a:solidFill>
          <a:schemeClr val="accent1"/>
        </a:solidFill>
      </dgm:spPr>
      <dgm:t>
        <a:bodyPr/>
        <a:lstStyle/>
        <a:p>
          <a:r>
            <a:rPr lang="en-US" dirty="0"/>
            <a:t>Stress Management</a:t>
          </a:r>
        </a:p>
      </dgm:t>
    </dgm:pt>
    <dgm:pt modelId="{6BB44468-F96C-45F9-A05F-36D969DFBD70}" type="parTrans" cxnId="{EC8D3EA5-4776-4150-A800-DC980C1CA562}">
      <dgm:prSet/>
      <dgm:spPr/>
      <dgm:t>
        <a:bodyPr/>
        <a:lstStyle/>
        <a:p>
          <a:endParaRPr lang="en-US"/>
        </a:p>
      </dgm:t>
    </dgm:pt>
    <dgm:pt modelId="{464AC549-3412-48E0-9147-2A4D3235AA03}" type="sibTrans" cxnId="{EC8D3EA5-4776-4150-A800-DC980C1CA562}">
      <dgm:prSet/>
      <dgm:spPr/>
      <dgm:t>
        <a:bodyPr/>
        <a:lstStyle/>
        <a:p>
          <a:endParaRPr lang="en-US"/>
        </a:p>
      </dgm:t>
    </dgm:pt>
    <dgm:pt modelId="{44A76BB2-1082-410A-8E58-C2732EDBE48C}">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2000" dirty="0"/>
            <a:t>Emotional Expression</a:t>
          </a:r>
        </a:p>
      </dgm:t>
    </dgm:pt>
    <dgm:pt modelId="{F3FF1AB8-1549-4CE4-8E33-CEEBDEF6FC77}" type="parTrans" cxnId="{F1630AFD-4C78-4BA9-B450-519280CBBB39}">
      <dgm:prSet/>
      <dgm:spPr/>
      <dgm:t>
        <a:bodyPr/>
        <a:lstStyle/>
        <a:p>
          <a:endParaRPr lang="en-US"/>
        </a:p>
      </dgm:t>
    </dgm:pt>
    <dgm:pt modelId="{88E87F98-6A30-4A7C-AB6B-B7082F32B734}" type="sibTrans" cxnId="{F1630AFD-4C78-4BA9-B450-519280CBBB39}">
      <dgm:prSet/>
      <dgm:spPr/>
      <dgm:t>
        <a:bodyPr/>
        <a:lstStyle/>
        <a:p>
          <a:endParaRPr lang="en-US"/>
        </a:p>
      </dgm:t>
    </dgm:pt>
    <dgm:pt modelId="{161CE875-D542-4221-9B6C-A16DF006A93D}">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2000" dirty="0"/>
            <a:t>Assertiveness</a:t>
          </a:r>
        </a:p>
      </dgm:t>
    </dgm:pt>
    <dgm:pt modelId="{F046BE94-658D-4D8C-AB66-763939EC765F}" type="parTrans" cxnId="{6EF8270D-F024-4AB2-B0FC-C874D486C3BA}">
      <dgm:prSet/>
      <dgm:spPr/>
      <dgm:t>
        <a:bodyPr/>
        <a:lstStyle/>
        <a:p>
          <a:endParaRPr lang="en-US"/>
        </a:p>
      </dgm:t>
    </dgm:pt>
    <dgm:pt modelId="{3B1E9B2C-3EFC-4C16-9AD2-E7244A6E78D3}" type="sibTrans" cxnId="{6EF8270D-F024-4AB2-B0FC-C874D486C3BA}">
      <dgm:prSet/>
      <dgm:spPr/>
      <dgm:t>
        <a:bodyPr/>
        <a:lstStyle/>
        <a:p>
          <a:endParaRPr lang="en-US"/>
        </a:p>
      </dgm:t>
    </dgm:pt>
    <dgm:pt modelId="{6FD3BB1E-EC07-4986-A3CF-5094033D339D}">
      <dgm:prSet phldrT="[Text]" custT="1">
        <dgm:style>
          <a:lnRef idx="2">
            <a:schemeClr val="accent5"/>
          </a:lnRef>
          <a:fillRef idx="1">
            <a:schemeClr val="lt1"/>
          </a:fillRef>
          <a:effectRef idx="0">
            <a:schemeClr val="accent5"/>
          </a:effectRef>
          <a:fontRef idx="minor">
            <a:schemeClr val="dk1"/>
          </a:fontRef>
        </dgm:style>
      </dgm:prSet>
      <dgm:spPr/>
      <dgm:t>
        <a:bodyPr/>
        <a:lstStyle/>
        <a:p>
          <a:r>
            <a:rPr lang="en-US" sz="2000" dirty="0"/>
            <a:t>Independence</a:t>
          </a:r>
        </a:p>
      </dgm:t>
    </dgm:pt>
    <dgm:pt modelId="{CF203EE1-7779-4DE4-B8B8-9F611433F402}" type="parTrans" cxnId="{B550A8F6-FBBD-4F60-8A97-299E6DAA5DD3}">
      <dgm:prSet/>
      <dgm:spPr/>
      <dgm:t>
        <a:bodyPr/>
        <a:lstStyle/>
        <a:p>
          <a:endParaRPr lang="en-US"/>
        </a:p>
      </dgm:t>
    </dgm:pt>
    <dgm:pt modelId="{779A51FC-D769-46A5-B8B1-1D225AF0EA9C}" type="sibTrans" cxnId="{B550A8F6-FBBD-4F60-8A97-299E6DAA5DD3}">
      <dgm:prSet/>
      <dgm:spPr/>
      <dgm:t>
        <a:bodyPr/>
        <a:lstStyle/>
        <a:p>
          <a:endParaRPr lang="en-US"/>
        </a:p>
      </dgm:t>
    </dgm:pt>
    <dgm:pt modelId="{644DD872-9CBD-4A7F-92EC-6E1269584EA8}">
      <dgm:prSet phldrT="[Text]" custT="1">
        <dgm:style>
          <a:lnRef idx="2">
            <a:schemeClr val="accent4"/>
          </a:lnRef>
          <a:fillRef idx="1">
            <a:schemeClr val="lt1"/>
          </a:fillRef>
          <a:effectRef idx="0">
            <a:schemeClr val="accent4"/>
          </a:effectRef>
          <a:fontRef idx="minor">
            <a:schemeClr val="dk1"/>
          </a:fontRef>
        </dgm:style>
      </dgm:prSet>
      <dgm:spPr/>
      <dgm:t>
        <a:bodyPr/>
        <a:lstStyle/>
        <a:p>
          <a:r>
            <a:rPr lang="en-US" sz="2000" dirty="0"/>
            <a:t>Interpersonal Relationships</a:t>
          </a:r>
        </a:p>
      </dgm:t>
    </dgm:pt>
    <dgm:pt modelId="{D21D1858-1483-4580-8BE0-DC2EE5EB2120}" type="parTrans" cxnId="{448C6EBE-8695-4800-BAFF-A08C8255DBE2}">
      <dgm:prSet/>
      <dgm:spPr/>
      <dgm:t>
        <a:bodyPr/>
        <a:lstStyle/>
        <a:p>
          <a:endParaRPr lang="en-US"/>
        </a:p>
      </dgm:t>
    </dgm:pt>
    <dgm:pt modelId="{13CE10D7-A825-4F2F-9E13-073C257AADD4}" type="sibTrans" cxnId="{448C6EBE-8695-4800-BAFF-A08C8255DBE2}">
      <dgm:prSet/>
      <dgm:spPr/>
      <dgm:t>
        <a:bodyPr/>
        <a:lstStyle/>
        <a:p>
          <a:endParaRPr lang="en-US"/>
        </a:p>
      </dgm:t>
    </dgm:pt>
    <dgm:pt modelId="{460AB235-A785-4C1E-89EB-3ABAACBE6724}">
      <dgm:prSet phldrT="[Text]" custT="1">
        <dgm:style>
          <a:lnRef idx="2">
            <a:schemeClr val="accent4"/>
          </a:lnRef>
          <a:fillRef idx="1">
            <a:schemeClr val="lt1"/>
          </a:fillRef>
          <a:effectRef idx="0">
            <a:schemeClr val="accent4"/>
          </a:effectRef>
          <a:fontRef idx="minor">
            <a:schemeClr val="dk1"/>
          </a:fontRef>
        </dgm:style>
      </dgm:prSet>
      <dgm:spPr/>
      <dgm:t>
        <a:bodyPr/>
        <a:lstStyle/>
        <a:p>
          <a:r>
            <a:rPr lang="en-US" sz="2000" dirty="0"/>
            <a:t>Empathy</a:t>
          </a:r>
        </a:p>
      </dgm:t>
    </dgm:pt>
    <dgm:pt modelId="{2055ADC7-6FA2-4D4A-B630-F39DEAFAA828}" type="parTrans" cxnId="{7D060B7C-2A88-4653-ADDD-F9D10D1B2024}">
      <dgm:prSet/>
      <dgm:spPr/>
      <dgm:t>
        <a:bodyPr/>
        <a:lstStyle/>
        <a:p>
          <a:endParaRPr lang="en-US"/>
        </a:p>
      </dgm:t>
    </dgm:pt>
    <dgm:pt modelId="{5268AFE8-FE52-4DD8-999D-D6102C528CCA}" type="sibTrans" cxnId="{7D060B7C-2A88-4653-ADDD-F9D10D1B2024}">
      <dgm:prSet/>
      <dgm:spPr/>
      <dgm:t>
        <a:bodyPr/>
        <a:lstStyle/>
        <a:p>
          <a:endParaRPr lang="en-US"/>
        </a:p>
      </dgm:t>
    </dgm:pt>
    <dgm:pt modelId="{7EC2F4F9-F638-40A9-8DB3-B6789BBD2628}">
      <dgm:prSet phldrT="[Text]" custT="1">
        <dgm:style>
          <a:lnRef idx="2">
            <a:schemeClr val="accent4"/>
          </a:lnRef>
          <a:fillRef idx="1">
            <a:schemeClr val="lt1"/>
          </a:fillRef>
          <a:effectRef idx="0">
            <a:schemeClr val="accent4"/>
          </a:effectRef>
          <a:fontRef idx="minor">
            <a:schemeClr val="dk1"/>
          </a:fontRef>
        </dgm:style>
      </dgm:prSet>
      <dgm:spPr/>
      <dgm:t>
        <a:bodyPr/>
        <a:lstStyle/>
        <a:p>
          <a:r>
            <a:rPr lang="en-US" sz="2000" dirty="0"/>
            <a:t>Social Responsibility</a:t>
          </a:r>
        </a:p>
      </dgm:t>
    </dgm:pt>
    <dgm:pt modelId="{F5F8D7A8-37A5-4387-8D15-3B16C6AE3634}" type="parTrans" cxnId="{5475A8DC-D4FD-4B38-A3EF-8D0D5B724A2C}">
      <dgm:prSet/>
      <dgm:spPr/>
      <dgm:t>
        <a:bodyPr/>
        <a:lstStyle/>
        <a:p>
          <a:endParaRPr lang="en-US"/>
        </a:p>
      </dgm:t>
    </dgm:pt>
    <dgm:pt modelId="{231E31D7-E899-45CC-ADD2-AE97574A20DA}" type="sibTrans" cxnId="{5475A8DC-D4FD-4B38-A3EF-8D0D5B724A2C}">
      <dgm:prSet/>
      <dgm:spPr/>
      <dgm:t>
        <a:bodyPr/>
        <a:lstStyle/>
        <a:p>
          <a:endParaRPr lang="en-US"/>
        </a:p>
      </dgm:t>
    </dgm:pt>
    <dgm:pt modelId="{B78009C4-7A86-415E-8D55-FECD32F49F46}">
      <dgm:prSet phldrT="[Text]" custT="1">
        <dgm:style>
          <a:lnRef idx="2">
            <a:schemeClr val="accent2"/>
          </a:lnRef>
          <a:fillRef idx="1">
            <a:schemeClr val="lt1"/>
          </a:fillRef>
          <a:effectRef idx="0">
            <a:schemeClr val="accent2"/>
          </a:effectRef>
          <a:fontRef idx="minor">
            <a:schemeClr val="dk1"/>
          </a:fontRef>
        </dgm:style>
      </dgm:prSet>
      <dgm:spPr/>
      <dgm:t>
        <a:bodyPr/>
        <a:lstStyle/>
        <a:p>
          <a:r>
            <a:rPr lang="en-US" sz="2000" dirty="0"/>
            <a:t>Problem Solving</a:t>
          </a:r>
        </a:p>
      </dgm:t>
    </dgm:pt>
    <dgm:pt modelId="{912A7F62-BA01-4A2F-BAA5-3DCB2185EF9C}" type="parTrans" cxnId="{7E4BF91D-7ABF-45BD-B59D-D301D9DC3996}">
      <dgm:prSet/>
      <dgm:spPr/>
      <dgm:t>
        <a:bodyPr/>
        <a:lstStyle/>
        <a:p>
          <a:endParaRPr lang="en-US"/>
        </a:p>
      </dgm:t>
    </dgm:pt>
    <dgm:pt modelId="{80EC5703-C8DC-476D-BF72-9437F50CCC11}" type="sibTrans" cxnId="{7E4BF91D-7ABF-45BD-B59D-D301D9DC3996}">
      <dgm:prSet/>
      <dgm:spPr/>
      <dgm:t>
        <a:bodyPr/>
        <a:lstStyle/>
        <a:p>
          <a:endParaRPr lang="en-US"/>
        </a:p>
      </dgm:t>
    </dgm:pt>
    <dgm:pt modelId="{F26A781D-3525-43B9-888D-30093BEA0056}">
      <dgm:prSet phldrT="[Text]" custT="1">
        <dgm:style>
          <a:lnRef idx="2">
            <a:schemeClr val="accent2"/>
          </a:lnRef>
          <a:fillRef idx="1">
            <a:schemeClr val="lt1"/>
          </a:fillRef>
          <a:effectRef idx="0">
            <a:schemeClr val="accent2"/>
          </a:effectRef>
          <a:fontRef idx="minor">
            <a:schemeClr val="dk1"/>
          </a:fontRef>
        </dgm:style>
      </dgm:prSet>
      <dgm:spPr/>
      <dgm:t>
        <a:bodyPr/>
        <a:lstStyle/>
        <a:p>
          <a:r>
            <a:rPr lang="en-US" sz="2000" dirty="0"/>
            <a:t>Reality Testing</a:t>
          </a:r>
        </a:p>
      </dgm:t>
    </dgm:pt>
    <dgm:pt modelId="{0A2F3420-9278-460D-8608-34349711A569}" type="parTrans" cxnId="{4FE611CA-4683-43CC-AF30-7E2920F300A6}">
      <dgm:prSet/>
      <dgm:spPr/>
      <dgm:t>
        <a:bodyPr/>
        <a:lstStyle/>
        <a:p>
          <a:endParaRPr lang="en-US"/>
        </a:p>
      </dgm:t>
    </dgm:pt>
    <dgm:pt modelId="{5E151D10-3D8B-4535-A84F-B102F0DA438C}" type="sibTrans" cxnId="{4FE611CA-4683-43CC-AF30-7E2920F300A6}">
      <dgm:prSet/>
      <dgm:spPr/>
      <dgm:t>
        <a:bodyPr/>
        <a:lstStyle/>
        <a:p>
          <a:endParaRPr lang="en-US"/>
        </a:p>
      </dgm:t>
    </dgm:pt>
    <dgm:pt modelId="{64AB069B-8FE3-4561-8AC8-718BDCA0B054}">
      <dgm:prSet phldrT="[Text]" custT="1">
        <dgm:style>
          <a:lnRef idx="2">
            <a:schemeClr val="accent2"/>
          </a:lnRef>
          <a:fillRef idx="1">
            <a:schemeClr val="lt1"/>
          </a:fillRef>
          <a:effectRef idx="0">
            <a:schemeClr val="accent2"/>
          </a:effectRef>
          <a:fontRef idx="minor">
            <a:schemeClr val="dk1"/>
          </a:fontRef>
        </dgm:style>
      </dgm:prSet>
      <dgm:spPr/>
      <dgm:t>
        <a:bodyPr/>
        <a:lstStyle/>
        <a:p>
          <a:r>
            <a:rPr lang="en-US" sz="2000" dirty="0"/>
            <a:t>Impulse Control</a:t>
          </a:r>
        </a:p>
      </dgm:t>
    </dgm:pt>
    <dgm:pt modelId="{6550C01E-557B-4230-8290-B44024D69772}" type="parTrans" cxnId="{1613C6DF-E548-41AC-9DDA-192487657E81}">
      <dgm:prSet/>
      <dgm:spPr/>
      <dgm:t>
        <a:bodyPr/>
        <a:lstStyle/>
        <a:p>
          <a:endParaRPr lang="en-US"/>
        </a:p>
      </dgm:t>
    </dgm:pt>
    <dgm:pt modelId="{967CE4D2-F424-45D1-A11B-2CBE4E94D344}" type="sibTrans" cxnId="{1613C6DF-E548-41AC-9DDA-192487657E81}">
      <dgm:prSet/>
      <dgm:spPr/>
      <dgm:t>
        <a:bodyPr/>
        <a:lstStyle/>
        <a:p>
          <a:endParaRPr lang="en-US"/>
        </a:p>
      </dgm:t>
    </dgm:pt>
    <dgm:pt modelId="{7A1A0A8D-060B-47B1-B73B-FEB65DF402DE}">
      <dgm:prSet phldrT="[Text]" custT="1">
        <dgm:style>
          <a:lnRef idx="2">
            <a:schemeClr val="accent1"/>
          </a:lnRef>
          <a:fillRef idx="1">
            <a:schemeClr val="lt1"/>
          </a:fillRef>
          <a:effectRef idx="0">
            <a:schemeClr val="accent1"/>
          </a:effectRef>
          <a:fontRef idx="minor">
            <a:schemeClr val="dk1"/>
          </a:fontRef>
        </dgm:style>
      </dgm:prSet>
      <dgm:spPr/>
      <dgm:t>
        <a:bodyPr/>
        <a:lstStyle/>
        <a:p>
          <a:r>
            <a:rPr lang="en-US" sz="2000" dirty="0"/>
            <a:t>Flexibility</a:t>
          </a:r>
        </a:p>
      </dgm:t>
    </dgm:pt>
    <dgm:pt modelId="{8C3905A6-3D44-48BD-8EC0-6C265BEB06AD}" type="parTrans" cxnId="{23C1D610-8439-45DF-89F4-B7500A7378BA}">
      <dgm:prSet/>
      <dgm:spPr/>
      <dgm:t>
        <a:bodyPr/>
        <a:lstStyle/>
        <a:p>
          <a:endParaRPr lang="en-US"/>
        </a:p>
      </dgm:t>
    </dgm:pt>
    <dgm:pt modelId="{521BE567-F1FA-45F2-8594-00331A7BAA07}" type="sibTrans" cxnId="{23C1D610-8439-45DF-89F4-B7500A7378BA}">
      <dgm:prSet/>
      <dgm:spPr/>
      <dgm:t>
        <a:bodyPr/>
        <a:lstStyle/>
        <a:p>
          <a:endParaRPr lang="en-US"/>
        </a:p>
      </dgm:t>
    </dgm:pt>
    <dgm:pt modelId="{FCD5BC76-99ED-451F-8AFB-EA43682D9800}">
      <dgm:prSet phldrT="[Text]" custT="1">
        <dgm:style>
          <a:lnRef idx="2">
            <a:schemeClr val="accent1"/>
          </a:lnRef>
          <a:fillRef idx="1">
            <a:schemeClr val="lt1"/>
          </a:fillRef>
          <a:effectRef idx="0">
            <a:schemeClr val="accent1"/>
          </a:effectRef>
          <a:fontRef idx="minor">
            <a:schemeClr val="dk1"/>
          </a:fontRef>
        </dgm:style>
      </dgm:prSet>
      <dgm:spPr/>
      <dgm:t>
        <a:bodyPr/>
        <a:lstStyle/>
        <a:p>
          <a:r>
            <a:rPr lang="en-US" sz="2000" dirty="0"/>
            <a:t>Stress Tolerance</a:t>
          </a:r>
        </a:p>
      </dgm:t>
    </dgm:pt>
    <dgm:pt modelId="{15BC6AB2-D73C-4F77-942A-6A4FC2A87088}" type="parTrans" cxnId="{DF3ECFF3-4E14-44FF-9FAA-5FF0E6710BAD}">
      <dgm:prSet/>
      <dgm:spPr/>
      <dgm:t>
        <a:bodyPr/>
        <a:lstStyle/>
        <a:p>
          <a:endParaRPr lang="en-US"/>
        </a:p>
      </dgm:t>
    </dgm:pt>
    <dgm:pt modelId="{68BF4194-6AB7-4F98-BFAB-40EA6FF5A5E6}" type="sibTrans" cxnId="{DF3ECFF3-4E14-44FF-9FAA-5FF0E6710BAD}">
      <dgm:prSet/>
      <dgm:spPr/>
      <dgm:t>
        <a:bodyPr/>
        <a:lstStyle/>
        <a:p>
          <a:endParaRPr lang="en-US"/>
        </a:p>
      </dgm:t>
    </dgm:pt>
    <dgm:pt modelId="{610DA22B-8D1E-40D6-9CBB-10863632C278}">
      <dgm:prSet phldrT="[Text]" custT="1">
        <dgm:style>
          <a:lnRef idx="2">
            <a:schemeClr val="accent1"/>
          </a:lnRef>
          <a:fillRef idx="1">
            <a:schemeClr val="lt1"/>
          </a:fillRef>
          <a:effectRef idx="0">
            <a:schemeClr val="accent1"/>
          </a:effectRef>
          <a:fontRef idx="minor">
            <a:schemeClr val="dk1"/>
          </a:fontRef>
        </dgm:style>
      </dgm:prSet>
      <dgm:spPr/>
      <dgm:t>
        <a:bodyPr/>
        <a:lstStyle/>
        <a:p>
          <a:r>
            <a:rPr lang="en-US" sz="2000" dirty="0"/>
            <a:t>Optimism</a:t>
          </a:r>
        </a:p>
      </dgm:t>
    </dgm:pt>
    <dgm:pt modelId="{F18D67AE-3F2C-4E5C-A0DB-7F66503C1A52}" type="parTrans" cxnId="{A341983C-6805-4B78-8C3A-4037BADCF7AA}">
      <dgm:prSet/>
      <dgm:spPr/>
      <dgm:t>
        <a:bodyPr/>
        <a:lstStyle/>
        <a:p>
          <a:endParaRPr lang="en-US"/>
        </a:p>
      </dgm:t>
    </dgm:pt>
    <dgm:pt modelId="{C527FE75-9C99-4BF0-8203-F900A50CFE72}" type="sibTrans" cxnId="{A341983C-6805-4B78-8C3A-4037BADCF7AA}">
      <dgm:prSet/>
      <dgm:spPr/>
      <dgm:t>
        <a:bodyPr/>
        <a:lstStyle/>
        <a:p>
          <a:endParaRPr lang="en-US"/>
        </a:p>
      </dgm:t>
    </dgm:pt>
    <dgm:pt modelId="{0F336263-A1DE-4FC6-BF9A-3F66506B5B18}">
      <dgm:prSet phldrT="[Text]"/>
      <dgm:spPr/>
      <dgm:t>
        <a:bodyPr/>
        <a:lstStyle/>
        <a:p>
          <a:r>
            <a:rPr lang="en-US" dirty="0"/>
            <a:t>Self Perception</a:t>
          </a:r>
        </a:p>
      </dgm:t>
    </dgm:pt>
    <dgm:pt modelId="{34C3F644-7369-49A9-9AF8-991C2B389BFB}" type="parTrans" cxnId="{F3FB4807-C224-45DC-9B04-4F2FACBFBF42}">
      <dgm:prSet/>
      <dgm:spPr/>
      <dgm:t>
        <a:bodyPr/>
        <a:lstStyle/>
        <a:p>
          <a:endParaRPr lang="en-US"/>
        </a:p>
      </dgm:t>
    </dgm:pt>
    <dgm:pt modelId="{0877F65F-5693-45F3-9CD0-9F64436EB636}" type="sibTrans" cxnId="{F3FB4807-C224-45DC-9B04-4F2FACBFBF42}">
      <dgm:prSet/>
      <dgm:spPr/>
      <dgm:t>
        <a:bodyPr/>
        <a:lstStyle/>
        <a:p>
          <a:endParaRPr lang="en-US"/>
        </a:p>
      </dgm:t>
    </dgm:pt>
    <dgm:pt modelId="{EE660242-DBF5-4480-ACB7-3A04FF2DC4BD}">
      <dgm:prSet phldrT="[Text]" custT="1">
        <dgm:style>
          <a:lnRef idx="2">
            <a:schemeClr val="accent6"/>
          </a:lnRef>
          <a:fillRef idx="1">
            <a:schemeClr val="lt1"/>
          </a:fillRef>
          <a:effectRef idx="0">
            <a:schemeClr val="accent6"/>
          </a:effectRef>
          <a:fontRef idx="minor">
            <a:schemeClr val="dk1"/>
          </a:fontRef>
        </dgm:style>
      </dgm:prSet>
      <dgm:spPr/>
      <dgm:t>
        <a:bodyPr/>
        <a:lstStyle/>
        <a:p>
          <a:r>
            <a:rPr lang="en-US" sz="2000" dirty="0"/>
            <a:t>Self Regard</a:t>
          </a:r>
        </a:p>
      </dgm:t>
    </dgm:pt>
    <dgm:pt modelId="{0128AC3B-3276-42D9-A1F5-BDD65C6F78F9}" type="parTrans" cxnId="{F8720C80-DA4B-4ABB-8084-4DB6E014890C}">
      <dgm:prSet/>
      <dgm:spPr/>
      <dgm:t>
        <a:bodyPr/>
        <a:lstStyle/>
        <a:p>
          <a:endParaRPr lang="en-US"/>
        </a:p>
      </dgm:t>
    </dgm:pt>
    <dgm:pt modelId="{2B76D724-9FBF-4F25-B615-706B74DD6E8E}" type="sibTrans" cxnId="{F8720C80-DA4B-4ABB-8084-4DB6E014890C}">
      <dgm:prSet/>
      <dgm:spPr/>
      <dgm:t>
        <a:bodyPr/>
        <a:lstStyle/>
        <a:p>
          <a:endParaRPr lang="en-US"/>
        </a:p>
      </dgm:t>
    </dgm:pt>
    <dgm:pt modelId="{3EDC97CA-4A82-4BD0-B53E-0B2F5F042EDC}">
      <dgm:prSet phldrT="[Text]" custT="1">
        <dgm:style>
          <a:lnRef idx="2">
            <a:schemeClr val="accent6"/>
          </a:lnRef>
          <a:fillRef idx="1">
            <a:schemeClr val="lt1"/>
          </a:fillRef>
          <a:effectRef idx="0">
            <a:schemeClr val="accent6"/>
          </a:effectRef>
          <a:fontRef idx="minor">
            <a:schemeClr val="dk1"/>
          </a:fontRef>
        </dgm:style>
      </dgm:prSet>
      <dgm:spPr/>
      <dgm:t>
        <a:bodyPr/>
        <a:lstStyle/>
        <a:p>
          <a:r>
            <a:rPr lang="en-US" sz="2000" dirty="0"/>
            <a:t>Self Actualization</a:t>
          </a:r>
        </a:p>
      </dgm:t>
    </dgm:pt>
    <dgm:pt modelId="{686552F1-D12A-4CBA-B088-5B5F8C4A1B4D}" type="parTrans" cxnId="{6E24B2F8-1AEA-4DF2-BF59-1B42B3C31A7B}">
      <dgm:prSet/>
      <dgm:spPr/>
      <dgm:t>
        <a:bodyPr/>
        <a:lstStyle/>
        <a:p>
          <a:endParaRPr lang="en-US"/>
        </a:p>
      </dgm:t>
    </dgm:pt>
    <dgm:pt modelId="{B436F914-2BE5-4FD3-9040-BBDFAB61366F}" type="sibTrans" cxnId="{6E24B2F8-1AEA-4DF2-BF59-1B42B3C31A7B}">
      <dgm:prSet/>
      <dgm:spPr/>
      <dgm:t>
        <a:bodyPr/>
        <a:lstStyle/>
        <a:p>
          <a:endParaRPr lang="en-US"/>
        </a:p>
      </dgm:t>
    </dgm:pt>
    <dgm:pt modelId="{ACB3CB12-DCAE-4E77-9322-6448242C93D0}">
      <dgm:prSet phldrT="[Text]" custT="1">
        <dgm:style>
          <a:lnRef idx="2">
            <a:schemeClr val="accent6"/>
          </a:lnRef>
          <a:fillRef idx="1">
            <a:schemeClr val="lt1"/>
          </a:fillRef>
          <a:effectRef idx="0">
            <a:schemeClr val="accent6"/>
          </a:effectRef>
          <a:fontRef idx="minor">
            <a:schemeClr val="dk1"/>
          </a:fontRef>
        </dgm:style>
      </dgm:prSet>
      <dgm:spPr/>
      <dgm:t>
        <a:bodyPr/>
        <a:lstStyle/>
        <a:p>
          <a:r>
            <a:rPr lang="en-US" sz="2000" dirty="0"/>
            <a:t>Emotional Self Awareness</a:t>
          </a:r>
        </a:p>
      </dgm:t>
    </dgm:pt>
    <dgm:pt modelId="{D890BC6B-8636-4490-B7F9-D12F4522EB76}" type="parTrans" cxnId="{816642D0-CCB4-44FB-856F-31CB1D9DF043}">
      <dgm:prSet/>
      <dgm:spPr/>
      <dgm:t>
        <a:bodyPr/>
        <a:lstStyle/>
        <a:p>
          <a:endParaRPr lang="en-US"/>
        </a:p>
      </dgm:t>
    </dgm:pt>
    <dgm:pt modelId="{C6FF43FC-6FFE-478B-AFD1-EA8EA3497422}" type="sibTrans" cxnId="{816642D0-CCB4-44FB-856F-31CB1D9DF043}">
      <dgm:prSet/>
      <dgm:spPr/>
      <dgm:t>
        <a:bodyPr/>
        <a:lstStyle/>
        <a:p>
          <a:endParaRPr lang="en-US"/>
        </a:p>
      </dgm:t>
    </dgm:pt>
    <dgm:pt modelId="{1457C299-BE95-473B-83EB-DA284A93EB4F}" type="pres">
      <dgm:prSet presAssocID="{61676ADB-51B1-473B-8BC6-FA8058163CB9}" presName="hierChild1" presStyleCnt="0">
        <dgm:presLayoutVars>
          <dgm:orgChart val="1"/>
          <dgm:chPref val="1"/>
          <dgm:dir/>
          <dgm:animOne val="branch"/>
          <dgm:animLvl val="lvl"/>
          <dgm:resizeHandles/>
        </dgm:presLayoutVars>
      </dgm:prSet>
      <dgm:spPr/>
      <dgm:t>
        <a:bodyPr/>
        <a:lstStyle/>
        <a:p>
          <a:endParaRPr lang="en-US"/>
        </a:p>
      </dgm:t>
    </dgm:pt>
    <dgm:pt modelId="{254E5CF1-5A69-4050-A6A6-BFEA0265BFB3}" type="pres">
      <dgm:prSet presAssocID="{839ECD64-55C7-4465-8F59-1D6AAC402CC2}" presName="hierRoot1" presStyleCnt="0">
        <dgm:presLayoutVars>
          <dgm:hierBranch val="init"/>
        </dgm:presLayoutVars>
      </dgm:prSet>
      <dgm:spPr/>
    </dgm:pt>
    <dgm:pt modelId="{ECD30685-E724-4101-ABAD-A44818DF8638}" type="pres">
      <dgm:prSet presAssocID="{839ECD64-55C7-4465-8F59-1D6AAC402CC2}" presName="rootComposite1" presStyleCnt="0"/>
      <dgm:spPr/>
    </dgm:pt>
    <dgm:pt modelId="{38B91161-6644-4692-9036-82286B6BCE51}" type="pres">
      <dgm:prSet presAssocID="{839ECD64-55C7-4465-8F59-1D6AAC402CC2}" presName="rootText1" presStyleLbl="node0" presStyleIdx="0" presStyleCnt="1">
        <dgm:presLayoutVars>
          <dgm:chPref val="3"/>
        </dgm:presLayoutVars>
      </dgm:prSet>
      <dgm:spPr/>
      <dgm:t>
        <a:bodyPr/>
        <a:lstStyle/>
        <a:p>
          <a:endParaRPr lang="en-US"/>
        </a:p>
      </dgm:t>
    </dgm:pt>
    <dgm:pt modelId="{14CD50AE-1E9C-4678-A036-A9E66046786E}" type="pres">
      <dgm:prSet presAssocID="{839ECD64-55C7-4465-8F59-1D6AAC402CC2}" presName="rootConnector1" presStyleLbl="node1" presStyleIdx="0" presStyleCnt="0"/>
      <dgm:spPr/>
      <dgm:t>
        <a:bodyPr/>
        <a:lstStyle/>
        <a:p>
          <a:endParaRPr lang="en-US"/>
        </a:p>
      </dgm:t>
    </dgm:pt>
    <dgm:pt modelId="{B2A4F386-1B2A-4FE4-95AC-1200569C9951}" type="pres">
      <dgm:prSet presAssocID="{839ECD64-55C7-4465-8F59-1D6AAC402CC2}" presName="hierChild2" presStyleCnt="0"/>
      <dgm:spPr/>
    </dgm:pt>
    <dgm:pt modelId="{59E53C26-1F25-4012-9F9B-0A6EF2E86B9A}" type="pres">
      <dgm:prSet presAssocID="{34C3F644-7369-49A9-9AF8-991C2B389BFB}" presName="Name37" presStyleLbl="parChTrans1D2" presStyleIdx="0" presStyleCnt="5"/>
      <dgm:spPr/>
      <dgm:t>
        <a:bodyPr/>
        <a:lstStyle/>
        <a:p>
          <a:endParaRPr lang="en-US"/>
        </a:p>
      </dgm:t>
    </dgm:pt>
    <dgm:pt modelId="{293AD024-F50D-456E-B1D1-3BAECA112BC5}" type="pres">
      <dgm:prSet presAssocID="{0F336263-A1DE-4FC6-BF9A-3F66506B5B18}" presName="hierRoot2" presStyleCnt="0">
        <dgm:presLayoutVars>
          <dgm:hierBranch val="init"/>
        </dgm:presLayoutVars>
      </dgm:prSet>
      <dgm:spPr/>
    </dgm:pt>
    <dgm:pt modelId="{2DBF0E8D-872A-4471-8B23-70777EC3324B}" type="pres">
      <dgm:prSet presAssocID="{0F336263-A1DE-4FC6-BF9A-3F66506B5B18}" presName="rootComposite" presStyleCnt="0"/>
      <dgm:spPr/>
    </dgm:pt>
    <dgm:pt modelId="{04328357-5860-4766-A757-5F5BBA9E8FAD}" type="pres">
      <dgm:prSet presAssocID="{0F336263-A1DE-4FC6-BF9A-3F66506B5B18}" presName="rootText" presStyleLbl="node2" presStyleIdx="0" presStyleCnt="5">
        <dgm:presLayoutVars>
          <dgm:chPref val="3"/>
        </dgm:presLayoutVars>
      </dgm:prSet>
      <dgm:spPr/>
      <dgm:t>
        <a:bodyPr/>
        <a:lstStyle/>
        <a:p>
          <a:endParaRPr lang="en-US"/>
        </a:p>
      </dgm:t>
    </dgm:pt>
    <dgm:pt modelId="{5789E20D-DFA8-419C-9B93-37F006B3C2F5}" type="pres">
      <dgm:prSet presAssocID="{0F336263-A1DE-4FC6-BF9A-3F66506B5B18}" presName="rootConnector" presStyleLbl="node2" presStyleIdx="0" presStyleCnt="5"/>
      <dgm:spPr/>
      <dgm:t>
        <a:bodyPr/>
        <a:lstStyle/>
        <a:p>
          <a:endParaRPr lang="en-US"/>
        </a:p>
      </dgm:t>
    </dgm:pt>
    <dgm:pt modelId="{DC87E638-B216-4335-B683-420D4867FB87}" type="pres">
      <dgm:prSet presAssocID="{0F336263-A1DE-4FC6-BF9A-3F66506B5B18}" presName="hierChild4" presStyleCnt="0"/>
      <dgm:spPr/>
    </dgm:pt>
    <dgm:pt modelId="{8E213F73-FF38-4701-B151-27DC5EF4308B}" type="pres">
      <dgm:prSet presAssocID="{0128AC3B-3276-42D9-A1F5-BDD65C6F78F9}" presName="Name37" presStyleLbl="parChTrans1D3" presStyleIdx="0" presStyleCnt="15"/>
      <dgm:spPr/>
      <dgm:t>
        <a:bodyPr/>
        <a:lstStyle/>
        <a:p>
          <a:endParaRPr lang="en-US"/>
        </a:p>
      </dgm:t>
    </dgm:pt>
    <dgm:pt modelId="{62D83731-1E06-4D21-99EC-669253C61684}" type="pres">
      <dgm:prSet presAssocID="{EE660242-DBF5-4480-ACB7-3A04FF2DC4BD}" presName="hierRoot2" presStyleCnt="0">
        <dgm:presLayoutVars>
          <dgm:hierBranch val="init"/>
        </dgm:presLayoutVars>
      </dgm:prSet>
      <dgm:spPr/>
    </dgm:pt>
    <dgm:pt modelId="{7EA2E566-BEE0-4D96-B434-60290CA601EE}" type="pres">
      <dgm:prSet presAssocID="{EE660242-DBF5-4480-ACB7-3A04FF2DC4BD}" presName="rootComposite" presStyleCnt="0"/>
      <dgm:spPr/>
    </dgm:pt>
    <dgm:pt modelId="{FBE484E7-0FE6-43A9-9C06-3D53B447DA59}" type="pres">
      <dgm:prSet presAssocID="{EE660242-DBF5-4480-ACB7-3A04FF2DC4BD}" presName="rootText" presStyleLbl="node3" presStyleIdx="0" presStyleCnt="15">
        <dgm:presLayoutVars>
          <dgm:chPref val="3"/>
        </dgm:presLayoutVars>
      </dgm:prSet>
      <dgm:spPr/>
      <dgm:t>
        <a:bodyPr/>
        <a:lstStyle/>
        <a:p>
          <a:endParaRPr lang="en-US"/>
        </a:p>
      </dgm:t>
    </dgm:pt>
    <dgm:pt modelId="{1169E77B-7B58-4588-A951-8B2D27ACC277}" type="pres">
      <dgm:prSet presAssocID="{EE660242-DBF5-4480-ACB7-3A04FF2DC4BD}" presName="rootConnector" presStyleLbl="node3" presStyleIdx="0" presStyleCnt="15"/>
      <dgm:spPr/>
      <dgm:t>
        <a:bodyPr/>
        <a:lstStyle/>
        <a:p>
          <a:endParaRPr lang="en-US"/>
        </a:p>
      </dgm:t>
    </dgm:pt>
    <dgm:pt modelId="{B43E2E20-982E-4DDE-A48D-D24E7C614CB5}" type="pres">
      <dgm:prSet presAssocID="{EE660242-DBF5-4480-ACB7-3A04FF2DC4BD}" presName="hierChild4" presStyleCnt="0"/>
      <dgm:spPr/>
    </dgm:pt>
    <dgm:pt modelId="{39EF12DE-58F5-44EF-A58F-2A96D56E077F}" type="pres">
      <dgm:prSet presAssocID="{EE660242-DBF5-4480-ACB7-3A04FF2DC4BD}" presName="hierChild5" presStyleCnt="0"/>
      <dgm:spPr/>
    </dgm:pt>
    <dgm:pt modelId="{A5AF557D-4F25-423F-80DE-861626020A63}" type="pres">
      <dgm:prSet presAssocID="{686552F1-D12A-4CBA-B088-5B5F8C4A1B4D}" presName="Name37" presStyleLbl="parChTrans1D3" presStyleIdx="1" presStyleCnt="15"/>
      <dgm:spPr/>
      <dgm:t>
        <a:bodyPr/>
        <a:lstStyle/>
        <a:p>
          <a:endParaRPr lang="en-US"/>
        </a:p>
      </dgm:t>
    </dgm:pt>
    <dgm:pt modelId="{9E926015-CA7B-4263-9B5B-F7C9004DAF28}" type="pres">
      <dgm:prSet presAssocID="{3EDC97CA-4A82-4BD0-B53E-0B2F5F042EDC}" presName="hierRoot2" presStyleCnt="0">
        <dgm:presLayoutVars>
          <dgm:hierBranch val="init"/>
        </dgm:presLayoutVars>
      </dgm:prSet>
      <dgm:spPr/>
    </dgm:pt>
    <dgm:pt modelId="{BFBE6EFE-84C7-4E53-9E57-FC25831B042B}" type="pres">
      <dgm:prSet presAssocID="{3EDC97CA-4A82-4BD0-B53E-0B2F5F042EDC}" presName="rootComposite" presStyleCnt="0"/>
      <dgm:spPr/>
    </dgm:pt>
    <dgm:pt modelId="{89957C06-1D74-4329-B1AC-DF542B3EF890}" type="pres">
      <dgm:prSet presAssocID="{3EDC97CA-4A82-4BD0-B53E-0B2F5F042EDC}" presName="rootText" presStyleLbl="node3" presStyleIdx="1" presStyleCnt="15">
        <dgm:presLayoutVars>
          <dgm:chPref val="3"/>
        </dgm:presLayoutVars>
      </dgm:prSet>
      <dgm:spPr/>
      <dgm:t>
        <a:bodyPr/>
        <a:lstStyle/>
        <a:p>
          <a:endParaRPr lang="en-US"/>
        </a:p>
      </dgm:t>
    </dgm:pt>
    <dgm:pt modelId="{E1F94510-B244-4616-B3C1-66D9F731E8EB}" type="pres">
      <dgm:prSet presAssocID="{3EDC97CA-4A82-4BD0-B53E-0B2F5F042EDC}" presName="rootConnector" presStyleLbl="node3" presStyleIdx="1" presStyleCnt="15"/>
      <dgm:spPr/>
      <dgm:t>
        <a:bodyPr/>
        <a:lstStyle/>
        <a:p>
          <a:endParaRPr lang="en-US"/>
        </a:p>
      </dgm:t>
    </dgm:pt>
    <dgm:pt modelId="{A5AD2520-C21D-4AA7-BA5C-70383AD89AEA}" type="pres">
      <dgm:prSet presAssocID="{3EDC97CA-4A82-4BD0-B53E-0B2F5F042EDC}" presName="hierChild4" presStyleCnt="0"/>
      <dgm:spPr/>
    </dgm:pt>
    <dgm:pt modelId="{2BAECD5D-936A-4F1C-B962-6C8C51A6B2D0}" type="pres">
      <dgm:prSet presAssocID="{3EDC97CA-4A82-4BD0-B53E-0B2F5F042EDC}" presName="hierChild5" presStyleCnt="0"/>
      <dgm:spPr/>
    </dgm:pt>
    <dgm:pt modelId="{77FB4C1E-EF67-4EED-BCEB-9B4F3506E738}" type="pres">
      <dgm:prSet presAssocID="{D890BC6B-8636-4490-B7F9-D12F4522EB76}" presName="Name37" presStyleLbl="parChTrans1D3" presStyleIdx="2" presStyleCnt="15"/>
      <dgm:spPr/>
      <dgm:t>
        <a:bodyPr/>
        <a:lstStyle/>
        <a:p>
          <a:endParaRPr lang="en-US"/>
        </a:p>
      </dgm:t>
    </dgm:pt>
    <dgm:pt modelId="{DE3E7343-CA68-465B-B9FB-45EBF0416363}" type="pres">
      <dgm:prSet presAssocID="{ACB3CB12-DCAE-4E77-9322-6448242C93D0}" presName="hierRoot2" presStyleCnt="0">
        <dgm:presLayoutVars>
          <dgm:hierBranch val="init"/>
        </dgm:presLayoutVars>
      </dgm:prSet>
      <dgm:spPr/>
    </dgm:pt>
    <dgm:pt modelId="{3C8711A8-DECD-40C8-B5DC-88B61D805BB1}" type="pres">
      <dgm:prSet presAssocID="{ACB3CB12-DCAE-4E77-9322-6448242C93D0}" presName="rootComposite" presStyleCnt="0"/>
      <dgm:spPr/>
    </dgm:pt>
    <dgm:pt modelId="{9400CE3D-D41E-4D83-978D-0B03E6DCE691}" type="pres">
      <dgm:prSet presAssocID="{ACB3CB12-DCAE-4E77-9322-6448242C93D0}" presName="rootText" presStyleLbl="node3" presStyleIdx="2" presStyleCnt="15">
        <dgm:presLayoutVars>
          <dgm:chPref val="3"/>
        </dgm:presLayoutVars>
      </dgm:prSet>
      <dgm:spPr/>
      <dgm:t>
        <a:bodyPr/>
        <a:lstStyle/>
        <a:p>
          <a:endParaRPr lang="en-US"/>
        </a:p>
      </dgm:t>
    </dgm:pt>
    <dgm:pt modelId="{4F4B4239-6B3E-4363-B3FE-9C7AD8868468}" type="pres">
      <dgm:prSet presAssocID="{ACB3CB12-DCAE-4E77-9322-6448242C93D0}" presName="rootConnector" presStyleLbl="node3" presStyleIdx="2" presStyleCnt="15"/>
      <dgm:spPr/>
      <dgm:t>
        <a:bodyPr/>
        <a:lstStyle/>
        <a:p>
          <a:endParaRPr lang="en-US"/>
        </a:p>
      </dgm:t>
    </dgm:pt>
    <dgm:pt modelId="{7C144464-1380-40EC-A9F9-7E1A787CDAD8}" type="pres">
      <dgm:prSet presAssocID="{ACB3CB12-DCAE-4E77-9322-6448242C93D0}" presName="hierChild4" presStyleCnt="0"/>
      <dgm:spPr/>
    </dgm:pt>
    <dgm:pt modelId="{EC10312B-7B31-4BBB-A5DF-A3D4EAE61B87}" type="pres">
      <dgm:prSet presAssocID="{ACB3CB12-DCAE-4E77-9322-6448242C93D0}" presName="hierChild5" presStyleCnt="0"/>
      <dgm:spPr/>
    </dgm:pt>
    <dgm:pt modelId="{377D321B-40AA-480A-B320-166C193625DB}" type="pres">
      <dgm:prSet presAssocID="{0F336263-A1DE-4FC6-BF9A-3F66506B5B18}" presName="hierChild5" presStyleCnt="0"/>
      <dgm:spPr/>
    </dgm:pt>
    <dgm:pt modelId="{D0B4A73D-3A7B-42E4-9E28-710C105DA428}" type="pres">
      <dgm:prSet presAssocID="{3920293F-E7D5-4478-8DC7-BE9C4A6E829E}" presName="Name37" presStyleLbl="parChTrans1D2" presStyleIdx="1" presStyleCnt="5"/>
      <dgm:spPr/>
      <dgm:t>
        <a:bodyPr/>
        <a:lstStyle/>
        <a:p>
          <a:endParaRPr lang="en-US"/>
        </a:p>
      </dgm:t>
    </dgm:pt>
    <dgm:pt modelId="{665DFA1B-3BC4-4940-89B8-6E6EBC376704}" type="pres">
      <dgm:prSet presAssocID="{04A06F02-9E41-4494-BBD5-B90207493AAB}" presName="hierRoot2" presStyleCnt="0">
        <dgm:presLayoutVars>
          <dgm:hierBranch val="init"/>
        </dgm:presLayoutVars>
      </dgm:prSet>
      <dgm:spPr/>
    </dgm:pt>
    <dgm:pt modelId="{D687A5FB-3E14-4CB5-A92B-2D774C678747}" type="pres">
      <dgm:prSet presAssocID="{04A06F02-9E41-4494-BBD5-B90207493AAB}" presName="rootComposite" presStyleCnt="0"/>
      <dgm:spPr/>
    </dgm:pt>
    <dgm:pt modelId="{A1413407-0C41-4481-A967-A64A5925B710}" type="pres">
      <dgm:prSet presAssocID="{04A06F02-9E41-4494-BBD5-B90207493AAB}" presName="rootText" presStyleLbl="node2" presStyleIdx="1" presStyleCnt="5">
        <dgm:presLayoutVars>
          <dgm:chPref val="3"/>
        </dgm:presLayoutVars>
      </dgm:prSet>
      <dgm:spPr/>
      <dgm:t>
        <a:bodyPr/>
        <a:lstStyle/>
        <a:p>
          <a:endParaRPr lang="en-US"/>
        </a:p>
      </dgm:t>
    </dgm:pt>
    <dgm:pt modelId="{8F4FD752-1D9F-4467-809C-4F358DA6DA81}" type="pres">
      <dgm:prSet presAssocID="{04A06F02-9E41-4494-BBD5-B90207493AAB}" presName="rootConnector" presStyleLbl="node2" presStyleIdx="1" presStyleCnt="5"/>
      <dgm:spPr/>
      <dgm:t>
        <a:bodyPr/>
        <a:lstStyle/>
        <a:p>
          <a:endParaRPr lang="en-US"/>
        </a:p>
      </dgm:t>
    </dgm:pt>
    <dgm:pt modelId="{0F624284-8851-4A47-93BD-0FC449700761}" type="pres">
      <dgm:prSet presAssocID="{04A06F02-9E41-4494-BBD5-B90207493AAB}" presName="hierChild4" presStyleCnt="0"/>
      <dgm:spPr/>
    </dgm:pt>
    <dgm:pt modelId="{B64A0BC3-4FC9-4BE8-8BC0-DFE0AC3D28C0}" type="pres">
      <dgm:prSet presAssocID="{F3FF1AB8-1549-4CE4-8E33-CEEBDEF6FC77}" presName="Name37" presStyleLbl="parChTrans1D3" presStyleIdx="3" presStyleCnt="15"/>
      <dgm:spPr/>
      <dgm:t>
        <a:bodyPr/>
        <a:lstStyle/>
        <a:p>
          <a:endParaRPr lang="en-US"/>
        </a:p>
      </dgm:t>
    </dgm:pt>
    <dgm:pt modelId="{F4E2A2FE-3C05-429A-B66E-EFC43B6C9D45}" type="pres">
      <dgm:prSet presAssocID="{44A76BB2-1082-410A-8E58-C2732EDBE48C}" presName="hierRoot2" presStyleCnt="0">
        <dgm:presLayoutVars>
          <dgm:hierBranch val="init"/>
        </dgm:presLayoutVars>
      </dgm:prSet>
      <dgm:spPr/>
    </dgm:pt>
    <dgm:pt modelId="{53089345-4004-4EEB-B1A0-040DE457A850}" type="pres">
      <dgm:prSet presAssocID="{44A76BB2-1082-410A-8E58-C2732EDBE48C}" presName="rootComposite" presStyleCnt="0"/>
      <dgm:spPr/>
    </dgm:pt>
    <dgm:pt modelId="{4CFB3E63-925E-4697-AF6A-360183783B19}" type="pres">
      <dgm:prSet presAssocID="{44A76BB2-1082-410A-8E58-C2732EDBE48C}" presName="rootText" presStyleLbl="node3" presStyleIdx="3" presStyleCnt="15">
        <dgm:presLayoutVars>
          <dgm:chPref val="3"/>
        </dgm:presLayoutVars>
      </dgm:prSet>
      <dgm:spPr/>
      <dgm:t>
        <a:bodyPr/>
        <a:lstStyle/>
        <a:p>
          <a:endParaRPr lang="en-US"/>
        </a:p>
      </dgm:t>
    </dgm:pt>
    <dgm:pt modelId="{500F4432-1E50-40A8-BAC9-2253AF368798}" type="pres">
      <dgm:prSet presAssocID="{44A76BB2-1082-410A-8E58-C2732EDBE48C}" presName="rootConnector" presStyleLbl="node3" presStyleIdx="3" presStyleCnt="15"/>
      <dgm:spPr/>
      <dgm:t>
        <a:bodyPr/>
        <a:lstStyle/>
        <a:p>
          <a:endParaRPr lang="en-US"/>
        </a:p>
      </dgm:t>
    </dgm:pt>
    <dgm:pt modelId="{706329A2-A2B0-4B9B-87BE-072D7278391A}" type="pres">
      <dgm:prSet presAssocID="{44A76BB2-1082-410A-8E58-C2732EDBE48C}" presName="hierChild4" presStyleCnt="0"/>
      <dgm:spPr/>
    </dgm:pt>
    <dgm:pt modelId="{8F39F7A7-BAC6-481E-B31F-D3D5B6E02E49}" type="pres">
      <dgm:prSet presAssocID="{44A76BB2-1082-410A-8E58-C2732EDBE48C}" presName="hierChild5" presStyleCnt="0"/>
      <dgm:spPr/>
    </dgm:pt>
    <dgm:pt modelId="{C69A02B9-40F7-43E5-A28A-5A01D80C9BBD}" type="pres">
      <dgm:prSet presAssocID="{F046BE94-658D-4D8C-AB66-763939EC765F}" presName="Name37" presStyleLbl="parChTrans1D3" presStyleIdx="4" presStyleCnt="15"/>
      <dgm:spPr/>
      <dgm:t>
        <a:bodyPr/>
        <a:lstStyle/>
        <a:p>
          <a:endParaRPr lang="en-US"/>
        </a:p>
      </dgm:t>
    </dgm:pt>
    <dgm:pt modelId="{D4092232-CA63-41A0-8A9F-7A8FC5CAB97F}" type="pres">
      <dgm:prSet presAssocID="{161CE875-D542-4221-9B6C-A16DF006A93D}" presName="hierRoot2" presStyleCnt="0">
        <dgm:presLayoutVars>
          <dgm:hierBranch val="init"/>
        </dgm:presLayoutVars>
      </dgm:prSet>
      <dgm:spPr/>
    </dgm:pt>
    <dgm:pt modelId="{A5D6FB68-C1D6-4025-A64F-069145BE983E}" type="pres">
      <dgm:prSet presAssocID="{161CE875-D542-4221-9B6C-A16DF006A93D}" presName="rootComposite" presStyleCnt="0"/>
      <dgm:spPr/>
    </dgm:pt>
    <dgm:pt modelId="{EE907C33-3A8F-43BF-9C2C-70B24E6919F2}" type="pres">
      <dgm:prSet presAssocID="{161CE875-D542-4221-9B6C-A16DF006A93D}" presName="rootText" presStyleLbl="node3" presStyleIdx="4" presStyleCnt="15">
        <dgm:presLayoutVars>
          <dgm:chPref val="3"/>
        </dgm:presLayoutVars>
      </dgm:prSet>
      <dgm:spPr/>
      <dgm:t>
        <a:bodyPr/>
        <a:lstStyle/>
        <a:p>
          <a:endParaRPr lang="en-US"/>
        </a:p>
      </dgm:t>
    </dgm:pt>
    <dgm:pt modelId="{8068E7C9-ECCB-4A31-A097-607C4DBCE4BC}" type="pres">
      <dgm:prSet presAssocID="{161CE875-D542-4221-9B6C-A16DF006A93D}" presName="rootConnector" presStyleLbl="node3" presStyleIdx="4" presStyleCnt="15"/>
      <dgm:spPr/>
      <dgm:t>
        <a:bodyPr/>
        <a:lstStyle/>
        <a:p>
          <a:endParaRPr lang="en-US"/>
        </a:p>
      </dgm:t>
    </dgm:pt>
    <dgm:pt modelId="{68E92019-2A7E-4745-A70C-EEFC27DC1BDF}" type="pres">
      <dgm:prSet presAssocID="{161CE875-D542-4221-9B6C-A16DF006A93D}" presName="hierChild4" presStyleCnt="0"/>
      <dgm:spPr/>
    </dgm:pt>
    <dgm:pt modelId="{0225C955-FF41-4559-B33A-7DB569926519}" type="pres">
      <dgm:prSet presAssocID="{161CE875-D542-4221-9B6C-A16DF006A93D}" presName="hierChild5" presStyleCnt="0"/>
      <dgm:spPr/>
    </dgm:pt>
    <dgm:pt modelId="{9D33B85A-92F5-4B85-A38A-8321475295F0}" type="pres">
      <dgm:prSet presAssocID="{CF203EE1-7779-4DE4-B8B8-9F611433F402}" presName="Name37" presStyleLbl="parChTrans1D3" presStyleIdx="5" presStyleCnt="15"/>
      <dgm:spPr/>
      <dgm:t>
        <a:bodyPr/>
        <a:lstStyle/>
        <a:p>
          <a:endParaRPr lang="en-US"/>
        </a:p>
      </dgm:t>
    </dgm:pt>
    <dgm:pt modelId="{1918759D-B498-4346-95E8-450D94AA3C8A}" type="pres">
      <dgm:prSet presAssocID="{6FD3BB1E-EC07-4986-A3CF-5094033D339D}" presName="hierRoot2" presStyleCnt="0">
        <dgm:presLayoutVars>
          <dgm:hierBranch val="init"/>
        </dgm:presLayoutVars>
      </dgm:prSet>
      <dgm:spPr/>
    </dgm:pt>
    <dgm:pt modelId="{289696C8-A83B-4817-A288-37AA6C987717}" type="pres">
      <dgm:prSet presAssocID="{6FD3BB1E-EC07-4986-A3CF-5094033D339D}" presName="rootComposite" presStyleCnt="0"/>
      <dgm:spPr/>
    </dgm:pt>
    <dgm:pt modelId="{E8979BAF-46E7-4059-BA3A-3BCBDAB0BA21}" type="pres">
      <dgm:prSet presAssocID="{6FD3BB1E-EC07-4986-A3CF-5094033D339D}" presName="rootText" presStyleLbl="node3" presStyleIdx="5" presStyleCnt="15">
        <dgm:presLayoutVars>
          <dgm:chPref val="3"/>
        </dgm:presLayoutVars>
      </dgm:prSet>
      <dgm:spPr/>
      <dgm:t>
        <a:bodyPr/>
        <a:lstStyle/>
        <a:p>
          <a:endParaRPr lang="en-US"/>
        </a:p>
      </dgm:t>
    </dgm:pt>
    <dgm:pt modelId="{A6D3B9E2-DA35-402D-A941-DC5FD5B810D4}" type="pres">
      <dgm:prSet presAssocID="{6FD3BB1E-EC07-4986-A3CF-5094033D339D}" presName="rootConnector" presStyleLbl="node3" presStyleIdx="5" presStyleCnt="15"/>
      <dgm:spPr/>
      <dgm:t>
        <a:bodyPr/>
        <a:lstStyle/>
        <a:p>
          <a:endParaRPr lang="en-US"/>
        </a:p>
      </dgm:t>
    </dgm:pt>
    <dgm:pt modelId="{ED922217-44C8-4CB6-841E-59A47F9113C5}" type="pres">
      <dgm:prSet presAssocID="{6FD3BB1E-EC07-4986-A3CF-5094033D339D}" presName="hierChild4" presStyleCnt="0"/>
      <dgm:spPr/>
    </dgm:pt>
    <dgm:pt modelId="{B5EBBDE5-C907-47CB-A574-A3C025D3B698}" type="pres">
      <dgm:prSet presAssocID="{6FD3BB1E-EC07-4986-A3CF-5094033D339D}" presName="hierChild5" presStyleCnt="0"/>
      <dgm:spPr/>
    </dgm:pt>
    <dgm:pt modelId="{043A5735-8E57-41A1-858B-69AEB564B439}" type="pres">
      <dgm:prSet presAssocID="{04A06F02-9E41-4494-BBD5-B90207493AAB}" presName="hierChild5" presStyleCnt="0"/>
      <dgm:spPr/>
    </dgm:pt>
    <dgm:pt modelId="{8A421B68-5DAD-4F7E-9676-FEDF282466CC}" type="pres">
      <dgm:prSet presAssocID="{7510685F-A2FE-41DC-B564-76F2D63EAF3B}" presName="Name37" presStyleLbl="parChTrans1D2" presStyleIdx="2" presStyleCnt="5"/>
      <dgm:spPr/>
      <dgm:t>
        <a:bodyPr/>
        <a:lstStyle/>
        <a:p>
          <a:endParaRPr lang="en-US"/>
        </a:p>
      </dgm:t>
    </dgm:pt>
    <dgm:pt modelId="{555C3A78-574D-4CCD-A2AA-B19BAD22E516}" type="pres">
      <dgm:prSet presAssocID="{A8987E64-DA36-4B98-9B73-1FC44483894F}" presName="hierRoot2" presStyleCnt="0">
        <dgm:presLayoutVars>
          <dgm:hierBranch val="init"/>
        </dgm:presLayoutVars>
      </dgm:prSet>
      <dgm:spPr/>
    </dgm:pt>
    <dgm:pt modelId="{EF370433-5E80-4812-B35E-4CDB6F34F79E}" type="pres">
      <dgm:prSet presAssocID="{A8987E64-DA36-4B98-9B73-1FC44483894F}" presName="rootComposite" presStyleCnt="0"/>
      <dgm:spPr/>
    </dgm:pt>
    <dgm:pt modelId="{D3B8567E-5991-4EFB-A93C-08874EDF7DBB}" type="pres">
      <dgm:prSet presAssocID="{A8987E64-DA36-4B98-9B73-1FC44483894F}" presName="rootText" presStyleLbl="node2" presStyleIdx="2" presStyleCnt="5">
        <dgm:presLayoutVars>
          <dgm:chPref val="3"/>
        </dgm:presLayoutVars>
      </dgm:prSet>
      <dgm:spPr/>
      <dgm:t>
        <a:bodyPr/>
        <a:lstStyle/>
        <a:p>
          <a:endParaRPr lang="en-US"/>
        </a:p>
      </dgm:t>
    </dgm:pt>
    <dgm:pt modelId="{ED57BFC9-DD60-454F-BC42-BA343CC2428B}" type="pres">
      <dgm:prSet presAssocID="{A8987E64-DA36-4B98-9B73-1FC44483894F}" presName="rootConnector" presStyleLbl="node2" presStyleIdx="2" presStyleCnt="5"/>
      <dgm:spPr/>
      <dgm:t>
        <a:bodyPr/>
        <a:lstStyle/>
        <a:p>
          <a:endParaRPr lang="en-US"/>
        </a:p>
      </dgm:t>
    </dgm:pt>
    <dgm:pt modelId="{9A6A99A3-7D74-4F07-81CC-B90895A9504A}" type="pres">
      <dgm:prSet presAssocID="{A8987E64-DA36-4B98-9B73-1FC44483894F}" presName="hierChild4" presStyleCnt="0"/>
      <dgm:spPr/>
    </dgm:pt>
    <dgm:pt modelId="{D960D0D0-C8F0-4489-8C0E-E71C4B14D837}" type="pres">
      <dgm:prSet presAssocID="{D21D1858-1483-4580-8BE0-DC2EE5EB2120}" presName="Name37" presStyleLbl="parChTrans1D3" presStyleIdx="6" presStyleCnt="15"/>
      <dgm:spPr/>
      <dgm:t>
        <a:bodyPr/>
        <a:lstStyle/>
        <a:p>
          <a:endParaRPr lang="en-US"/>
        </a:p>
      </dgm:t>
    </dgm:pt>
    <dgm:pt modelId="{09A21053-897E-4FC9-A6DB-36EB22686D20}" type="pres">
      <dgm:prSet presAssocID="{644DD872-9CBD-4A7F-92EC-6E1269584EA8}" presName="hierRoot2" presStyleCnt="0">
        <dgm:presLayoutVars>
          <dgm:hierBranch val="init"/>
        </dgm:presLayoutVars>
      </dgm:prSet>
      <dgm:spPr/>
    </dgm:pt>
    <dgm:pt modelId="{FECA4CBE-C8ED-4F6D-BC02-37B1E96271A8}" type="pres">
      <dgm:prSet presAssocID="{644DD872-9CBD-4A7F-92EC-6E1269584EA8}" presName="rootComposite" presStyleCnt="0"/>
      <dgm:spPr/>
    </dgm:pt>
    <dgm:pt modelId="{92E080CE-914D-4BCD-8066-C7941771F215}" type="pres">
      <dgm:prSet presAssocID="{644DD872-9CBD-4A7F-92EC-6E1269584EA8}" presName="rootText" presStyleLbl="node3" presStyleIdx="6" presStyleCnt="15">
        <dgm:presLayoutVars>
          <dgm:chPref val="3"/>
        </dgm:presLayoutVars>
      </dgm:prSet>
      <dgm:spPr/>
      <dgm:t>
        <a:bodyPr/>
        <a:lstStyle/>
        <a:p>
          <a:endParaRPr lang="en-US"/>
        </a:p>
      </dgm:t>
    </dgm:pt>
    <dgm:pt modelId="{CAE91A73-06D9-4F44-B62B-EA26BA1B7757}" type="pres">
      <dgm:prSet presAssocID="{644DD872-9CBD-4A7F-92EC-6E1269584EA8}" presName="rootConnector" presStyleLbl="node3" presStyleIdx="6" presStyleCnt="15"/>
      <dgm:spPr/>
      <dgm:t>
        <a:bodyPr/>
        <a:lstStyle/>
        <a:p>
          <a:endParaRPr lang="en-US"/>
        </a:p>
      </dgm:t>
    </dgm:pt>
    <dgm:pt modelId="{E348433E-A237-488D-AADF-6EA00D77FEFD}" type="pres">
      <dgm:prSet presAssocID="{644DD872-9CBD-4A7F-92EC-6E1269584EA8}" presName="hierChild4" presStyleCnt="0"/>
      <dgm:spPr/>
    </dgm:pt>
    <dgm:pt modelId="{04FC309A-D5AA-49E8-937B-B4C8A31B760F}" type="pres">
      <dgm:prSet presAssocID="{644DD872-9CBD-4A7F-92EC-6E1269584EA8}" presName="hierChild5" presStyleCnt="0"/>
      <dgm:spPr/>
    </dgm:pt>
    <dgm:pt modelId="{9299C71B-0563-4910-9086-E23731C3E5DA}" type="pres">
      <dgm:prSet presAssocID="{2055ADC7-6FA2-4D4A-B630-F39DEAFAA828}" presName="Name37" presStyleLbl="parChTrans1D3" presStyleIdx="7" presStyleCnt="15"/>
      <dgm:spPr/>
      <dgm:t>
        <a:bodyPr/>
        <a:lstStyle/>
        <a:p>
          <a:endParaRPr lang="en-US"/>
        </a:p>
      </dgm:t>
    </dgm:pt>
    <dgm:pt modelId="{1E567769-88CC-46B4-BE41-43F6C41B091F}" type="pres">
      <dgm:prSet presAssocID="{460AB235-A785-4C1E-89EB-3ABAACBE6724}" presName="hierRoot2" presStyleCnt="0">
        <dgm:presLayoutVars>
          <dgm:hierBranch val="init"/>
        </dgm:presLayoutVars>
      </dgm:prSet>
      <dgm:spPr/>
    </dgm:pt>
    <dgm:pt modelId="{78FFE46C-D99B-4510-86A3-96B210107CBB}" type="pres">
      <dgm:prSet presAssocID="{460AB235-A785-4C1E-89EB-3ABAACBE6724}" presName="rootComposite" presStyleCnt="0"/>
      <dgm:spPr/>
    </dgm:pt>
    <dgm:pt modelId="{CC67E10E-498F-4FA0-A5DC-B6F3F9E4BF44}" type="pres">
      <dgm:prSet presAssocID="{460AB235-A785-4C1E-89EB-3ABAACBE6724}" presName="rootText" presStyleLbl="node3" presStyleIdx="7" presStyleCnt="15">
        <dgm:presLayoutVars>
          <dgm:chPref val="3"/>
        </dgm:presLayoutVars>
      </dgm:prSet>
      <dgm:spPr/>
      <dgm:t>
        <a:bodyPr/>
        <a:lstStyle/>
        <a:p>
          <a:endParaRPr lang="en-US"/>
        </a:p>
      </dgm:t>
    </dgm:pt>
    <dgm:pt modelId="{02014B03-84E5-4CD3-8F9F-49AD255DAEF8}" type="pres">
      <dgm:prSet presAssocID="{460AB235-A785-4C1E-89EB-3ABAACBE6724}" presName="rootConnector" presStyleLbl="node3" presStyleIdx="7" presStyleCnt="15"/>
      <dgm:spPr/>
      <dgm:t>
        <a:bodyPr/>
        <a:lstStyle/>
        <a:p>
          <a:endParaRPr lang="en-US"/>
        </a:p>
      </dgm:t>
    </dgm:pt>
    <dgm:pt modelId="{205C38B8-4390-4887-942C-5AD5608942A4}" type="pres">
      <dgm:prSet presAssocID="{460AB235-A785-4C1E-89EB-3ABAACBE6724}" presName="hierChild4" presStyleCnt="0"/>
      <dgm:spPr/>
    </dgm:pt>
    <dgm:pt modelId="{39940C41-F5E4-480A-8DB3-7B7C83DE3A22}" type="pres">
      <dgm:prSet presAssocID="{460AB235-A785-4C1E-89EB-3ABAACBE6724}" presName="hierChild5" presStyleCnt="0"/>
      <dgm:spPr/>
    </dgm:pt>
    <dgm:pt modelId="{AB4319F6-8305-4706-83BB-169061565F5D}" type="pres">
      <dgm:prSet presAssocID="{F5F8D7A8-37A5-4387-8D15-3B16C6AE3634}" presName="Name37" presStyleLbl="parChTrans1D3" presStyleIdx="8" presStyleCnt="15"/>
      <dgm:spPr/>
      <dgm:t>
        <a:bodyPr/>
        <a:lstStyle/>
        <a:p>
          <a:endParaRPr lang="en-US"/>
        </a:p>
      </dgm:t>
    </dgm:pt>
    <dgm:pt modelId="{84C7FBE2-F6D6-4E96-A512-15F9F936CF62}" type="pres">
      <dgm:prSet presAssocID="{7EC2F4F9-F638-40A9-8DB3-B6789BBD2628}" presName="hierRoot2" presStyleCnt="0">
        <dgm:presLayoutVars>
          <dgm:hierBranch val="init"/>
        </dgm:presLayoutVars>
      </dgm:prSet>
      <dgm:spPr/>
    </dgm:pt>
    <dgm:pt modelId="{63033B45-46C2-4FB3-9FF1-6BCA785CCA4D}" type="pres">
      <dgm:prSet presAssocID="{7EC2F4F9-F638-40A9-8DB3-B6789BBD2628}" presName="rootComposite" presStyleCnt="0"/>
      <dgm:spPr/>
    </dgm:pt>
    <dgm:pt modelId="{4E82B4E1-0158-4BBB-97C6-59BB9AA7A00E}" type="pres">
      <dgm:prSet presAssocID="{7EC2F4F9-F638-40A9-8DB3-B6789BBD2628}" presName="rootText" presStyleLbl="node3" presStyleIdx="8" presStyleCnt="15">
        <dgm:presLayoutVars>
          <dgm:chPref val="3"/>
        </dgm:presLayoutVars>
      </dgm:prSet>
      <dgm:spPr/>
      <dgm:t>
        <a:bodyPr/>
        <a:lstStyle/>
        <a:p>
          <a:endParaRPr lang="en-US"/>
        </a:p>
      </dgm:t>
    </dgm:pt>
    <dgm:pt modelId="{58914A48-E196-49E5-B940-998177E6BBB1}" type="pres">
      <dgm:prSet presAssocID="{7EC2F4F9-F638-40A9-8DB3-B6789BBD2628}" presName="rootConnector" presStyleLbl="node3" presStyleIdx="8" presStyleCnt="15"/>
      <dgm:spPr/>
      <dgm:t>
        <a:bodyPr/>
        <a:lstStyle/>
        <a:p>
          <a:endParaRPr lang="en-US"/>
        </a:p>
      </dgm:t>
    </dgm:pt>
    <dgm:pt modelId="{F6199D1C-4ED2-4490-A319-CFB18A19DFDA}" type="pres">
      <dgm:prSet presAssocID="{7EC2F4F9-F638-40A9-8DB3-B6789BBD2628}" presName="hierChild4" presStyleCnt="0"/>
      <dgm:spPr/>
    </dgm:pt>
    <dgm:pt modelId="{E8D17917-8762-4CC5-A0E1-9BDF3925FCD3}" type="pres">
      <dgm:prSet presAssocID="{7EC2F4F9-F638-40A9-8DB3-B6789BBD2628}" presName="hierChild5" presStyleCnt="0"/>
      <dgm:spPr/>
    </dgm:pt>
    <dgm:pt modelId="{045BD000-A4DE-47AD-B9C5-FB57075B92BA}" type="pres">
      <dgm:prSet presAssocID="{A8987E64-DA36-4B98-9B73-1FC44483894F}" presName="hierChild5" presStyleCnt="0"/>
      <dgm:spPr/>
    </dgm:pt>
    <dgm:pt modelId="{C06F870E-1101-4029-9618-4986703A2482}" type="pres">
      <dgm:prSet presAssocID="{1C5BE4DD-C97B-4ABE-8115-73A4AB7A822A}" presName="Name37" presStyleLbl="parChTrans1D2" presStyleIdx="3" presStyleCnt="5"/>
      <dgm:spPr/>
      <dgm:t>
        <a:bodyPr/>
        <a:lstStyle/>
        <a:p>
          <a:endParaRPr lang="en-US"/>
        </a:p>
      </dgm:t>
    </dgm:pt>
    <dgm:pt modelId="{B7833128-B68B-460F-81E9-62E0821ABFF6}" type="pres">
      <dgm:prSet presAssocID="{0EDF60E6-3D49-492A-8AD2-684F89275CA0}" presName="hierRoot2" presStyleCnt="0">
        <dgm:presLayoutVars>
          <dgm:hierBranch val="init"/>
        </dgm:presLayoutVars>
      </dgm:prSet>
      <dgm:spPr/>
    </dgm:pt>
    <dgm:pt modelId="{416B59C5-42AB-421A-A3E1-5E3A7BC79C1A}" type="pres">
      <dgm:prSet presAssocID="{0EDF60E6-3D49-492A-8AD2-684F89275CA0}" presName="rootComposite" presStyleCnt="0"/>
      <dgm:spPr/>
    </dgm:pt>
    <dgm:pt modelId="{B4046A71-B45A-4293-8733-F9D83F1030F9}" type="pres">
      <dgm:prSet presAssocID="{0EDF60E6-3D49-492A-8AD2-684F89275CA0}" presName="rootText" presStyleLbl="node2" presStyleIdx="3" presStyleCnt="5">
        <dgm:presLayoutVars>
          <dgm:chPref val="3"/>
        </dgm:presLayoutVars>
      </dgm:prSet>
      <dgm:spPr/>
      <dgm:t>
        <a:bodyPr/>
        <a:lstStyle/>
        <a:p>
          <a:endParaRPr lang="en-US"/>
        </a:p>
      </dgm:t>
    </dgm:pt>
    <dgm:pt modelId="{68565258-08C4-4B41-BED2-6D26649D2FB3}" type="pres">
      <dgm:prSet presAssocID="{0EDF60E6-3D49-492A-8AD2-684F89275CA0}" presName="rootConnector" presStyleLbl="node2" presStyleIdx="3" presStyleCnt="5"/>
      <dgm:spPr/>
      <dgm:t>
        <a:bodyPr/>
        <a:lstStyle/>
        <a:p>
          <a:endParaRPr lang="en-US"/>
        </a:p>
      </dgm:t>
    </dgm:pt>
    <dgm:pt modelId="{497D5AA8-AEE5-4E97-9E1C-C8AFCE70643E}" type="pres">
      <dgm:prSet presAssocID="{0EDF60E6-3D49-492A-8AD2-684F89275CA0}" presName="hierChild4" presStyleCnt="0"/>
      <dgm:spPr/>
    </dgm:pt>
    <dgm:pt modelId="{B5A65890-F4FE-4E03-A201-2E009DB9702C}" type="pres">
      <dgm:prSet presAssocID="{912A7F62-BA01-4A2F-BAA5-3DCB2185EF9C}" presName="Name37" presStyleLbl="parChTrans1D3" presStyleIdx="9" presStyleCnt="15"/>
      <dgm:spPr/>
      <dgm:t>
        <a:bodyPr/>
        <a:lstStyle/>
        <a:p>
          <a:endParaRPr lang="en-US"/>
        </a:p>
      </dgm:t>
    </dgm:pt>
    <dgm:pt modelId="{B32BED64-CB28-43DA-895F-F2162AC731A5}" type="pres">
      <dgm:prSet presAssocID="{B78009C4-7A86-415E-8D55-FECD32F49F46}" presName="hierRoot2" presStyleCnt="0">
        <dgm:presLayoutVars>
          <dgm:hierBranch val="init"/>
        </dgm:presLayoutVars>
      </dgm:prSet>
      <dgm:spPr/>
    </dgm:pt>
    <dgm:pt modelId="{54770BA0-B29E-4A41-88D2-98CB605ED16A}" type="pres">
      <dgm:prSet presAssocID="{B78009C4-7A86-415E-8D55-FECD32F49F46}" presName="rootComposite" presStyleCnt="0"/>
      <dgm:spPr/>
    </dgm:pt>
    <dgm:pt modelId="{F7ED5021-DBCC-4A74-A63F-400F7A7F72AC}" type="pres">
      <dgm:prSet presAssocID="{B78009C4-7A86-415E-8D55-FECD32F49F46}" presName="rootText" presStyleLbl="node3" presStyleIdx="9" presStyleCnt="15">
        <dgm:presLayoutVars>
          <dgm:chPref val="3"/>
        </dgm:presLayoutVars>
      </dgm:prSet>
      <dgm:spPr/>
      <dgm:t>
        <a:bodyPr/>
        <a:lstStyle/>
        <a:p>
          <a:endParaRPr lang="en-US"/>
        </a:p>
      </dgm:t>
    </dgm:pt>
    <dgm:pt modelId="{C091C636-8878-4383-8648-67361C5F0041}" type="pres">
      <dgm:prSet presAssocID="{B78009C4-7A86-415E-8D55-FECD32F49F46}" presName="rootConnector" presStyleLbl="node3" presStyleIdx="9" presStyleCnt="15"/>
      <dgm:spPr/>
      <dgm:t>
        <a:bodyPr/>
        <a:lstStyle/>
        <a:p>
          <a:endParaRPr lang="en-US"/>
        </a:p>
      </dgm:t>
    </dgm:pt>
    <dgm:pt modelId="{ED4AE1BF-CFE2-415B-A7AE-BDCE7C4E4142}" type="pres">
      <dgm:prSet presAssocID="{B78009C4-7A86-415E-8D55-FECD32F49F46}" presName="hierChild4" presStyleCnt="0"/>
      <dgm:spPr/>
    </dgm:pt>
    <dgm:pt modelId="{29DDD0C8-0422-4E3D-93B2-FE1AA6D49AE9}" type="pres">
      <dgm:prSet presAssocID="{B78009C4-7A86-415E-8D55-FECD32F49F46}" presName="hierChild5" presStyleCnt="0"/>
      <dgm:spPr/>
    </dgm:pt>
    <dgm:pt modelId="{09929DB2-5334-4DAA-9F97-1BA0136C0423}" type="pres">
      <dgm:prSet presAssocID="{0A2F3420-9278-460D-8608-34349711A569}" presName="Name37" presStyleLbl="parChTrans1D3" presStyleIdx="10" presStyleCnt="15"/>
      <dgm:spPr/>
      <dgm:t>
        <a:bodyPr/>
        <a:lstStyle/>
        <a:p>
          <a:endParaRPr lang="en-US"/>
        </a:p>
      </dgm:t>
    </dgm:pt>
    <dgm:pt modelId="{3BDD5E54-0CFB-4FB7-AC51-BE9A49F31C0D}" type="pres">
      <dgm:prSet presAssocID="{F26A781D-3525-43B9-888D-30093BEA0056}" presName="hierRoot2" presStyleCnt="0">
        <dgm:presLayoutVars>
          <dgm:hierBranch val="init"/>
        </dgm:presLayoutVars>
      </dgm:prSet>
      <dgm:spPr/>
    </dgm:pt>
    <dgm:pt modelId="{70774D56-AC8B-441F-A08C-292ABDF38C0B}" type="pres">
      <dgm:prSet presAssocID="{F26A781D-3525-43B9-888D-30093BEA0056}" presName="rootComposite" presStyleCnt="0"/>
      <dgm:spPr/>
    </dgm:pt>
    <dgm:pt modelId="{AE086EC3-3CE9-4AA8-8FC8-28D0B5744482}" type="pres">
      <dgm:prSet presAssocID="{F26A781D-3525-43B9-888D-30093BEA0056}" presName="rootText" presStyleLbl="node3" presStyleIdx="10" presStyleCnt="15">
        <dgm:presLayoutVars>
          <dgm:chPref val="3"/>
        </dgm:presLayoutVars>
      </dgm:prSet>
      <dgm:spPr/>
      <dgm:t>
        <a:bodyPr/>
        <a:lstStyle/>
        <a:p>
          <a:endParaRPr lang="en-US"/>
        </a:p>
      </dgm:t>
    </dgm:pt>
    <dgm:pt modelId="{0B3617B2-39D5-4591-91CB-9ACC3A0105D6}" type="pres">
      <dgm:prSet presAssocID="{F26A781D-3525-43B9-888D-30093BEA0056}" presName="rootConnector" presStyleLbl="node3" presStyleIdx="10" presStyleCnt="15"/>
      <dgm:spPr/>
      <dgm:t>
        <a:bodyPr/>
        <a:lstStyle/>
        <a:p>
          <a:endParaRPr lang="en-US"/>
        </a:p>
      </dgm:t>
    </dgm:pt>
    <dgm:pt modelId="{B2C2C144-71F1-4B76-88DF-648E52B4D0B3}" type="pres">
      <dgm:prSet presAssocID="{F26A781D-3525-43B9-888D-30093BEA0056}" presName="hierChild4" presStyleCnt="0"/>
      <dgm:spPr/>
    </dgm:pt>
    <dgm:pt modelId="{3FC4E16F-5933-4EE6-A126-A8E3A9F4CF55}" type="pres">
      <dgm:prSet presAssocID="{F26A781D-3525-43B9-888D-30093BEA0056}" presName="hierChild5" presStyleCnt="0"/>
      <dgm:spPr/>
    </dgm:pt>
    <dgm:pt modelId="{B15AC409-BA6B-42AD-9D5D-BB89C3747513}" type="pres">
      <dgm:prSet presAssocID="{6550C01E-557B-4230-8290-B44024D69772}" presName="Name37" presStyleLbl="parChTrans1D3" presStyleIdx="11" presStyleCnt="15"/>
      <dgm:spPr/>
      <dgm:t>
        <a:bodyPr/>
        <a:lstStyle/>
        <a:p>
          <a:endParaRPr lang="en-US"/>
        </a:p>
      </dgm:t>
    </dgm:pt>
    <dgm:pt modelId="{3649B512-F144-4068-9445-550922CBD8FD}" type="pres">
      <dgm:prSet presAssocID="{64AB069B-8FE3-4561-8AC8-718BDCA0B054}" presName="hierRoot2" presStyleCnt="0">
        <dgm:presLayoutVars>
          <dgm:hierBranch val="init"/>
        </dgm:presLayoutVars>
      </dgm:prSet>
      <dgm:spPr/>
    </dgm:pt>
    <dgm:pt modelId="{518C5048-5570-4162-8B61-9F004CC4148E}" type="pres">
      <dgm:prSet presAssocID="{64AB069B-8FE3-4561-8AC8-718BDCA0B054}" presName="rootComposite" presStyleCnt="0"/>
      <dgm:spPr/>
    </dgm:pt>
    <dgm:pt modelId="{4C95BDB5-DB92-4674-8BAB-B49B81B7562D}" type="pres">
      <dgm:prSet presAssocID="{64AB069B-8FE3-4561-8AC8-718BDCA0B054}" presName="rootText" presStyleLbl="node3" presStyleIdx="11" presStyleCnt="15">
        <dgm:presLayoutVars>
          <dgm:chPref val="3"/>
        </dgm:presLayoutVars>
      </dgm:prSet>
      <dgm:spPr/>
      <dgm:t>
        <a:bodyPr/>
        <a:lstStyle/>
        <a:p>
          <a:endParaRPr lang="en-US"/>
        </a:p>
      </dgm:t>
    </dgm:pt>
    <dgm:pt modelId="{61FFB9E4-903C-4E39-B2F9-76F1571B032A}" type="pres">
      <dgm:prSet presAssocID="{64AB069B-8FE3-4561-8AC8-718BDCA0B054}" presName="rootConnector" presStyleLbl="node3" presStyleIdx="11" presStyleCnt="15"/>
      <dgm:spPr/>
      <dgm:t>
        <a:bodyPr/>
        <a:lstStyle/>
        <a:p>
          <a:endParaRPr lang="en-US"/>
        </a:p>
      </dgm:t>
    </dgm:pt>
    <dgm:pt modelId="{5C229835-0619-4174-BE96-76744B8102D6}" type="pres">
      <dgm:prSet presAssocID="{64AB069B-8FE3-4561-8AC8-718BDCA0B054}" presName="hierChild4" presStyleCnt="0"/>
      <dgm:spPr/>
    </dgm:pt>
    <dgm:pt modelId="{56013262-1A9A-465A-931C-1BE55A9D4014}" type="pres">
      <dgm:prSet presAssocID="{64AB069B-8FE3-4561-8AC8-718BDCA0B054}" presName="hierChild5" presStyleCnt="0"/>
      <dgm:spPr/>
    </dgm:pt>
    <dgm:pt modelId="{B5E67C8C-EEE4-4556-B1F3-B3D900747D3A}" type="pres">
      <dgm:prSet presAssocID="{0EDF60E6-3D49-492A-8AD2-684F89275CA0}" presName="hierChild5" presStyleCnt="0"/>
      <dgm:spPr/>
    </dgm:pt>
    <dgm:pt modelId="{7D772311-8804-4092-B291-7CBF0AE0159A}" type="pres">
      <dgm:prSet presAssocID="{6BB44468-F96C-45F9-A05F-36D969DFBD70}" presName="Name37" presStyleLbl="parChTrans1D2" presStyleIdx="4" presStyleCnt="5"/>
      <dgm:spPr/>
      <dgm:t>
        <a:bodyPr/>
        <a:lstStyle/>
        <a:p>
          <a:endParaRPr lang="en-US"/>
        </a:p>
      </dgm:t>
    </dgm:pt>
    <dgm:pt modelId="{533DC8D7-0CD0-40CB-B559-130F9142EA02}" type="pres">
      <dgm:prSet presAssocID="{1BF8166F-5A3E-4D9D-9A6A-082D86BE3263}" presName="hierRoot2" presStyleCnt="0">
        <dgm:presLayoutVars>
          <dgm:hierBranch val="init"/>
        </dgm:presLayoutVars>
      </dgm:prSet>
      <dgm:spPr/>
    </dgm:pt>
    <dgm:pt modelId="{93937960-722F-4E90-93B3-8BE10FB206E9}" type="pres">
      <dgm:prSet presAssocID="{1BF8166F-5A3E-4D9D-9A6A-082D86BE3263}" presName="rootComposite" presStyleCnt="0"/>
      <dgm:spPr/>
    </dgm:pt>
    <dgm:pt modelId="{48B2F210-2C04-4D00-A50E-911A20F1C4F2}" type="pres">
      <dgm:prSet presAssocID="{1BF8166F-5A3E-4D9D-9A6A-082D86BE3263}" presName="rootText" presStyleLbl="node2" presStyleIdx="4" presStyleCnt="5">
        <dgm:presLayoutVars>
          <dgm:chPref val="3"/>
        </dgm:presLayoutVars>
      </dgm:prSet>
      <dgm:spPr/>
      <dgm:t>
        <a:bodyPr/>
        <a:lstStyle/>
        <a:p>
          <a:endParaRPr lang="en-US"/>
        </a:p>
      </dgm:t>
    </dgm:pt>
    <dgm:pt modelId="{E978AF12-0B12-4D43-A6EA-A43BFD1F6E2B}" type="pres">
      <dgm:prSet presAssocID="{1BF8166F-5A3E-4D9D-9A6A-082D86BE3263}" presName="rootConnector" presStyleLbl="node2" presStyleIdx="4" presStyleCnt="5"/>
      <dgm:spPr/>
      <dgm:t>
        <a:bodyPr/>
        <a:lstStyle/>
        <a:p>
          <a:endParaRPr lang="en-US"/>
        </a:p>
      </dgm:t>
    </dgm:pt>
    <dgm:pt modelId="{5B4288C9-0741-40BC-9766-5AB73B180DBD}" type="pres">
      <dgm:prSet presAssocID="{1BF8166F-5A3E-4D9D-9A6A-082D86BE3263}" presName="hierChild4" presStyleCnt="0"/>
      <dgm:spPr/>
    </dgm:pt>
    <dgm:pt modelId="{5DAF026B-F40C-4F37-83D0-9B01744B57F8}" type="pres">
      <dgm:prSet presAssocID="{8C3905A6-3D44-48BD-8EC0-6C265BEB06AD}" presName="Name37" presStyleLbl="parChTrans1D3" presStyleIdx="12" presStyleCnt="15"/>
      <dgm:spPr/>
      <dgm:t>
        <a:bodyPr/>
        <a:lstStyle/>
        <a:p>
          <a:endParaRPr lang="en-US"/>
        </a:p>
      </dgm:t>
    </dgm:pt>
    <dgm:pt modelId="{32757B9F-3E01-4B72-8F4C-45C86C4A3F1E}" type="pres">
      <dgm:prSet presAssocID="{7A1A0A8D-060B-47B1-B73B-FEB65DF402DE}" presName="hierRoot2" presStyleCnt="0">
        <dgm:presLayoutVars>
          <dgm:hierBranch val="init"/>
        </dgm:presLayoutVars>
      </dgm:prSet>
      <dgm:spPr/>
    </dgm:pt>
    <dgm:pt modelId="{814E4B0E-7BC6-48CA-B924-A469F1D86DFB}" type="pres">
      <dgm:prSet presAssocID="{7A1A0A8D-060B-47B1-B73B-FEB65DF402DE}" presName="rootComposite" presStyleCnt="0"/>
      <dgm:spPr/>
    </dgm:pt>
    <dgm:pt modelId="{49C62DCE-3469-44F3-A7AE-5504BB056A62}" type="pres">
      <dgm:prSet presAssocID="{7A1A0A8D-060B-47B1-B73B-FEB65DF402DE}" presName="rootText" presStyleLbl="node3" presStyleIdx="12" presStyleCnt="15">
        <dgm:presLayoutVars>
          <dgm:chPref val="3"/>
        </dgm:presLayoutVars>
      </dgm:prSet>
      <dgm:spPr/>
      <dgm:t>
        <a:bodyPr/>
        <a:lstStyle/>
        <a:p>
          <a:endParaRPr lang="en-US"/>
        </a:p>
      </dgm:t>
    </dgm:pt>
    <dgm:pt modelId="{57F03E8B-3870-4136-BE4E-75C4A323DCCE}" type="pres">
      <dgm:prSet presAssocID="{7A1A0A8D-060B-47B1-B73B-FEB65DF402DE}" presName="rootConnector" presStyleLbl="node3" presStyleIdx="12" presStyleCnt="15"/>
      <dgm:spPr/>
      <dgm:t>
        <a:bodyPr/>
        <a:lstStyle/>
        <a:p>
          <a:endParaRPr lang="en-US"/>
        </a:p>
      </dgm:t>
    </dgm:pt>
    <dgm:pt modelId="{36B623EE-2D2C-49CD-8E51-36718194C6EE}" type="pres">
      <dgm:prSet presAssocID="{7A1A0A8D-060B-47B1-B73B-FEB65DF402DE}" presName="hierChild4" presStyleCnt="0"/>
      <dgm:spPr/>
    </dgm:pt>
    <dgm:pt modelId="{F3F7D79F-2210-4212-BE90-4C90BEAB7919}" type="pres">
      <dgm:prSet presAssocID="{7A1A0A8D-060B-47B1-B73B-FEB65DF402DE}" presName="hierChild5" presStyleCnt="0"/>
      <dgm:spPr/>
    </dgm:pt>
    <dgm:pt modelId="{4179EE68-A848-43A3-BC4F-BD283AAFA7DA}" type="pres">
      <dgm:prSet presAssocID="{15BC6AB2-D73C-4F77-942A-6A4FC2A87088}" presName="Name37" presStyleLbl="parChTrans1D3" presStyleIdx="13" presStyleCnt="15"/>
      <dgm:spPr/>
      <dgm:t>
        <a:bodyPr/>
        <a:lstStyle/>
        <a:p>
          <a:endParaRPr lang="en-US"/>
        </a:p>
      </dgm:t>
    </dgm:pt>
    <dgm:pt modelId="{5563270B-6061-47F0-B227-3F8BD9FF0910}" type="pres">
      <dgm:prSet presAssocID="{FCD5BC76-99ED-451F-8AFB-EA43682D9800}" presName="hierRoot2" presStyleCnt="0">
        <dgm:presLayoutVars>
          <dgm:hierBranch val="init"/>
        </dgm:presLayoutVars>
      </dgm:prSet>
      <dgm:spPr/>
    </dgm:pt>
    <dgm:pt modelId="{955A102A-5B9C-45C7-8BF9-6FFEDD43460D}" type="pres">
      <dgm:prSet presAssocID="{FCD5BC76-99ED-451F-8AFB-EA43682D9800}" presName="rootComposite" presStyleCnt="0"/>
      <dgm:spPr/>
    </dgm:pt>
    <dgm:pt modelId="{A9C7947C-7A20-4F21-8276-2787D3BC4A4E}" type="pres">
      <dgm:prSet presAssocID="{FCD5BC76-99ED-451F-8AFB-EA43682D9800}" presName="rootText" presStyleLbl="node3" presStyleIdx="13" presStyleCnt="15">
        <dgm:presLayoutVars>
          <dgm:chPref val="3"/>
        </dgm:presLayoutVars>
      </dgm:prSet>
      <dgm:spPr/>
      <dgm:t>
        <a:bodyPr/>
        <a:lstStyle/>
        <a:p>
          <a:endParaRPr lang="en-US"/>
        </a:p>
      </dgm:t>
    </dgm:pt>
    <dgm:pt modelId="{B5506ACD-5AC3-4349-AF05-89DC1962128B}" type="pres">
      <dgm:prSet presAssocID="{FCD5BC76-99ED-451F-8AFB-EA43682D9800}" presName="rootConnector" presStyleLbl="node3" presStyleIdx="13" presStyleCnt="15"/>
      <dgm:spPr/>
      <dgm:t>
        <a:bodyPr/>
        <a:lstStyle/>
        <a:p>
          <a:endParaRPr lang="en-US"/>
        </a:p>
      </dgm:t>
    </dgm:pt>
    <dgm:pt modelId="{FC5882CF-185E-4726-B3F5-5313553F89EA}" type="pres">
      <dgm:prSet presAssocID="{FCD5BC76-99ED-451F-8AFB-EA43682D9800}" presName="hierChild4" presStyleCnt="0"/>
      <dgm:spPr/>
    </dgm:pt>
    <dgm:pt modelId="{3C234EA5-FA38-424F-9495-85CB0203F2A0}" type="pres">
      <dgm:prSet presAssocID="{FCD5BC76-99ED-451F-8AFB-EA43682D9800}" presName="hierChild5" presStyleCnt="0"/>
      <dgm:spPr/>
    </dgm:pt>
    <dgm:pt modelId="{82514516-2537-42A9-8F45-1298C050A10E}" type="pres">
      <dgm:prSet presAssocID="{F18D67AE-3F2C-4E5C-A0DB-7F66503C1A52}" presName="Name37" presStyleLbl="parChTrans1D3" presStyleIdx="14" presStyleCnt="15"/>
      <dgm:spPr/>
      <dgm:t>
        <a:bodyPr/>
        <a:lstStyle/>
        <a:p>
          <a:endParaRPr lang="en-US"/>
        </a:p>
      </dgm:t>
    </dgm:pt>
    <dgm:pt modelId="{79F72AD2-37AE-478F-A0E0-DDB6E1853757}" type="pres">
      <dgm:prSet presAssocID="{610DA22B-8D1E-40D6-9CBB-10863632C278}" presName="hierRoot2" presStyleCnt="0">
        <dgm:presLayoutVars>
          <dgm:hierBranch val="init"/>
        </dgm:presLayoutVars>
      </dgm:prSet>
      <dgm:spPr/>
    </dgm:pt>
    <dgm:pt modelId="{D14BE243-0A9C-4038-B339-983A172F30FF}" type="pres">
      <dgm:prSet presAssocID="{610DA22B-8D1E-40D6-9CBB-10863632C278}" presName="rootComposite" presStyleCnt="0"/>
      <dgm:spPr/>
    </dgm:pt>
    <dgm:pt modelId="{C7EEF22C-2180-4304-88CF-FA7CE2D0EF5E}" type="pres">
      <dgm:prSet presAssocID="{610DA22B-8D1E-40D6-9CBB-10863632C278}" presName="rootText" presStyleLbl="node3" presStyleIdx="14" presStyleCnt="15">
        <dgm:presLayoutVars>
          <dgm:chPref val="3"/>
        </dgm:presLayoutVars>
      </dgm:prSet>
      <dgm:spPr/>
      <dgm:t>
        <a:bodyPr/>
        <a:lstStyle/>
        <a:p>
          <a:endParaRPr lang="en-US"/>
        </a:p>
      </dgm:t>
    </dgm:pt>
    <dgm:pt modelId="{49990EB8-8163-4C8B-BC25-F8BDF01587AB}" type="pres">
      <dgm:prSet presAssocID="{610DA22B-8D1E-40D6-9CBB-10863632C278}" presName="rootConnector" presStyleLbl="node3" presStyleIdx="14" presStyleCnt="15"/>
      <dgm:spPr/>
      <dgm:t>
        <a:bodyPr/>
        <a:lstStyle/>
        <a:p>
          <a:endParaRPr lang="en-US"/>
        </a:p>
      </dgm:t>
    </dgm:pt>
    <dgm:pt modelId="{950B8D11-0C82-4D34-9F82-984E1FC9044D}" type="pres">
      <dgm:prSet presAssocID="{610DA22B-8D1E-40D6-9CBB-10863632C278}" presName="hierChild4" presStyleCnt="0"/>
      <dgm:spPr/>
    </dgm:pt>
    <dgm:pt modelId="{D7432FAE-B039-46A7-898C-E61DB051ABA7}" type="pres">
      <dgm:prSet presAssocID="{610DA22B-8D1E-40D6-9CBB-10863632C278}" presName="hierChild5" presStyleCnt="0"/>
      <dgm:spPr/>
    </dgm:pt>
    <dgm:pt modelId="{52055636-7BE1-4E92-8CFA-B91842C5B441}" type="pres">
      <dgm:prSet presAssocID="{1BF8166F-5A3E-4D9D-9A6A-082D86BE3263}" presName="hierChild5" presStyleCnt="0"/>
      <dgm:spPr/>
    </dgm:pt>
    <dgm:pt modelId="{074A07E1-2D06-48BF-B7D4-C43BE4CDA12D}" type="pres">
      <dgm:prSet presAssocID="{839ECD64-55C7-4465-8F59-1D6AAC402CC2}" presName="hierChild3" presStyleCnt="0"/>
      <dgm:spPr/>
    </dgm:pt>
  </dgm:ptLst>
  <dgm:cxnLst>
    <dgm:cxn modelId="{4FF0703E-0C4C-4985-A0D5-634451C363AA}" type="presOf" srcId="{64AB069B-8FE3-4561-8AC8-718BDCA0B054}" destId="{4C95BDB5-DB92-4674-8BAB-B49B81B7562D}" srcOrd="0" destOrd="0" presId="urn:microsoft.com/office/officeart/2005/8/layout/orgChart1"/>
    <dgm:cxn modelId="{3FF124DA-0604-46C2-A5D4-2B474CBD0C20}" type="presOf" srcId="{460AB235-A785-4C1E-89EB-3ABAACBE6724}" destId="{02014B03-84E5-4CD3-8F9F-49AD255DAEF8}" srcOrd="1" destOrd="0" presId="urn:microsoft.com/office/officeart/2005/8/layout/orgChart1"/>
    <dgm:cxn modelId="{6374A7D1-E808-4EED-BC1C-40617E33CA0D}" type="presOf" srcId="{A8987E64-DA36-4B98-9B73-1FC44483894F}" destId="{ED57BFC9-DD60-454F-BC42-BA343CC2428B}" srcOrd="1" destOrd="0" presId="urn:microsoft.com/office/officeart/2005/8/layout/orgChart1"/>
    <dgm:cxn modelId="{6EF8270D-F024-4AB2-B0FC-C874D486C3BA}" srcId="{04A06F02-9E41-4494-BBD5-B90207493AAB}" destId="{161CE875-D542-4221-9B6C-A16DF006A93D}" srcOrd="1" destOrd="0" parTransId="{F046BE94-658D-4D8C-AB66-763939EC765F}" sibTransId="{3B1E9B2C-3EFC-4C16-9AD2-E7244A6E78D3}"/>
    <dgm:cxn modelId="{ED075708-7BC9-4CA9-A064-65EE967A9579}" type="presOf" srcId="{F26A781D-3525-43B9-888D-30093BEA0056}" destId="{0B3617B2-39D5-4591-91CB-9ACC3A0105D6}" srcOrd="1" destOrd="0" presId="urn:microsoft.com/office/officeart/2005/8/layout/orgChart1"/>
    <dgm:cxn modelId="{7E4BF91D-7ABF-45BD-B59D-D301D9DC3996}" srcId="{0EDF60E6-3D49-492A-8AD2-684F89275CA0}" destId="{B78009C4-7A86-415E-8D55-FECD32F49F46}" srcOrd="0" destOrd="0" parTransId="{912A7F62-BA01-4A2F-BAA5-3DCB2185EF9C}" sibTransId="{80EC5703-C8DC-476D-BF72-9437F50CCC11}"/>
    <dgm:cxn modelId="{DF3ECFF3-4E14-44FF-9FAA-5FF0E6710BAD}" srcId="{1BF8166F-5A3E-4D9D-9A6A-082D86BE3263}" destId="{FCD5BC76-99ED-451F-8AFB-EA43682D9800}" srcOrd="1" destOrd="0" parTransId="{15BC6AB2-D73C-4F77-942A-6A4FC2A87088}" sibTransId="{68BF4194-6AB7-4F98-BFAB-40EA6FF5A5E6}"/>
    <dgm:cxn modelId="{EC8D3EA5-4776-4150-A800-DC980C1CA562}" srcId="{839ECD64-55C7-4465-8F59-1D6AAC402CC2}" destId="{1BF8166F-5A3E-4D9D-9A6A-082D86BE3263}" srcOrd="4" destOrd="0" parTransId="{6BB44468-F96C-45F9-A05F-36D969DFBD70}" sibTransId="{464AC549-3412-48E0-9147-2A4D3235AA03}"/>
    <dgm:cxn modelId="{8B665550-A2D3-475C-AFBE-02291BFD2B03}" type="presOf" srcId="{B78009C4-7A86-415E-8D55-FECD32F49F46}" destId="{C091C636-8878-4383-8648-67361C5F0041}" srcOrd="1" destOrd="0" presId="urn:microsoft.com/office/officeart/2005/8/layout/orgChart1"/>
    <dgm:cxn modelId="{B9F4CF9F-D4C1-4768-9B5F-6061DCFDAB95}" srcId="{839ECD64-55C7-4465-8F59-1D6AAC402CC2}" destId="{04A06F02-9E41-4494-BBD5-B90207493AAB}" srcOrd="1" destOrd="0" parTransId="{3920293F-E7D5-4478-8DC7-BE9C4A6E829E}" sibTransId="{5EC834E3-534F-4E01-B845-F95440B567EB}"/>
    <dgm:cxn modelId="{8030D9F0-69F1-4629-B486-D52DF79C0AED}" type="presOf" srcId="{6FD3BB1E-EC07-4986-A3CF-5094033D339D}" destId="{A6D3B9E2-DA35-402D-A941-DC5FD5B810D4}" srcOrd="1" destOrd="0" presId="urn:microsoft.com/office/officeart/2005/8/layout/orgChart1"/>
    <dgm:cxn modelId="{9467342F-A229-40B7-9357-088965A5A9DC}" type="presOf" srcId="{3EDC97CA-4A82-4BD0-B53E-0B2F5F042EDC}" destId="{89957C06-1D74-4329-B1AC-DF542B3EF890}" srcOrd="0" destOrd="0" presId="urn:microsoft.com/office/officeart/2005/8/layout/orgChart1"/>
    <dgm:cxn modelId="{7705989D-BA60-4CDF-8306-4927394FA8C8}" type="presOf" srcId="{FCD5BC76-99ED-451F-8AFB-EA43682D9800}" destId="{B5506ACD-5AC3-4349-AF05-89DC1962128B}" srcOrd="1" destOrd="0" presId="urn:microsoft.com/office/officeart/2005/8/layout/orgChart1"/>
    <dgm:cxn modelId="{2843CAB4-298F-4838-A116-958C4B6A816F}" type="presOf" srcId="{F046BE94-658D-4D8C-AB66-763939EC765F}" destId="{C69A02B9-40F7-43E5-A28A-5A01D80C9BBD}" srcOrd="0" destOrd="0" presId="urn:microsoft.com/office/officeart/2005/8/layout/orgChart1"/>
    <dgm:cxn modelId="{AF078F00-B66F-4192-B02C-1C369945E570}" type="presOf" srcId="{0128AC3B-3276-42D9-A1F5-BDD65C6F78F9}" destId="{8E213F73-FF38-4701-B151-27DC5EF4308B}" srcOrd="0" destOrd="0" presId="urn:microsoft.com/office/officeart/2005/8/layout/orgChart1"/>
    <dgm:cxn modelId="{FADC6506-371A-4CF5-B9D2-C8268F74EE87}" type="presOf" srcId="{7510685F-A2FE-41DC-B564-76F2D63EAF3B}" destId="{8A421B68-5DAD-4F7E-9676-FEDF282466CC}" srcOrd="0" destOrd="0" presId="urn:microsoft.com/office/officeart/2005/8/layout/orgChart1"/>
    <dgm:cxn modelId="{2BE17B21-ED75-44A4-BEF0-4CE9BEA22C3E}" type="presOf" srcId="{F26A781D-3525-43B9-888D-30093BEA0056}" destId="{AE086EC3-3CE9-4AA8-8FC8-28D0B5744482}" srcOrd="0" destOrd="0" presId="urn:microsoft.com/office/officeart/2005/8/layout/orgChart1"/>
    <dgm:cxn modelId="{7C5D6158-4EF9-4191-9723-57AA5726ACC4}" type="presOf" srcId="{644DD872-9CBD-4A7F-92EC-6E1269584EA8}" destId="{92E080CE-914D-4BCD-8066-C7941771F215}" srcOrd="0" destOrd="0" presId="urn:microsoft.com/office/officeart/2005/8/layout/orgChart1"/>
    <dgm:cxn modelId="{332DAD33-ABC5-45BB-84E9-00D911A67B16}" srcId="{839ECD64-55C7-4465-8F59-1D6AAC402CC2}" destId="{A8987E64-DA36-4B98-9B73-1FC44483894F}" srcOrd="2" destOrd="0" parTransId="{7510685F-A2FE-41DC-B564-76F2D63EAF3B}" sibTransId="{F83EB3C1-1194-459F-AAC1-26CB63C149F7}"/>
    <dgm:cxn modelId="{D7DB059A-CB65-4A2A-85D4-3147277E045A}" type="presOf" srcId="{644DD872-9CBD-4A7F-92EC-6E1269584EA8}" destId="{CAE91A73-06D9-4F44-B62B-EA26BA1B7757}" srcOrd="1" destOrd="0" presId="urn:microsoft.com/office/officeart/2005/8/layout/orgChart1"/>
    <dgm:cxn modelId="{7E238C0C-E86C-4751-9D65-65785F341BEC}" type="presOf" srcId="{ACB3CB12-DCAE-4E77-9322-6448242C93D0}" destId="{9400CE3D-D41E-4D83-978D-0B03E6DCE691}" srcOrd="0" destOrd="0" presId="urn:microsoft.com/office/officeart/2005/8/layout/orgChart1"/>
    <dgm:cxn modelId="{E59F1BEA-8BFB-4284-8717-9561D961EA8A}" type="presOf" srcId="{1BF8166F-5A3E-4D9D-9A6A-082D86BE3263}" destId="{48B2F210-2C04-4D00-A50E-911A20F1C4F2}" srcOrd="0" destOrd="0" presId="urn:microsoft.com/office/officeart/2005/8/layout/orgChart1"/>
    <dgm:cxn modelId="{F3FB4807-C224-45DC-9B04-4F2FACBFBF42}" srcId="{839ECD64-55C7-4465-8F59-1D6AAC402CC2}" destId="{0F336263-A1DE-4FC6-BF9A-3F66506B5B18}" srcOrd="0" destOrd="0" parTransId="{34C3F644-7369-49A9-9AF8-991C2B389BFB}" sibTransId="{0877F65F-5693-45F3-9CD0-9F64436EB636}"/>
    <dgm:cxn modelId="{1C817DA6-9152-4865-8ED8-F23C7751E5A0}" type="presOf" srcId="{EE660242-DBF5-4480-ACB7-3A04FF2DC4BD}" destId="{FBE484E7-0FE6-43A9-9C06-3D53B447DA59}" srcOrd="0" destOrd="0" presId="urn:microsoft.com/office/officeart/2005/8/layout/orgChart1"/>
    <dgm:cxn modelId="{CC79B2BE-9B84-44BF-9D2F-5749B7C2B600}" type="presOf" srcId="{8C3905A6-3D44-48BD-8EC0-6C265BEB06AD}" destId="{5DAF026B-F40C-4F37-83D0-9B01744B57F8}" srcOrd="0" destOrd="0" presId="urn:microsoft.com/office/officeart/2005/8/layout/orgChart1"/>
    <dgm:cxn modelId="{98B9723C-07A9-43EB-96EA-02B9C766A1D0}" srcId="{839ECD64-55C7-4465-8F59-1D6AAC402CC2}" destId="{0EDF60E6-3D49-492A-8AD2-684F89275CA0}" srcOrd="3" destOrd="0" parTransId="{1C5BE4DD-C97B-4ABE-8115-73A4AB7A822A}" sibTransId="{95664F23-0DEB-44C0-A89C-09F08E083A6A}"/>
    <dgm:cxn modelId="{A341983C-6805-4B78-8C3A-4037BADCF7AA}" srcId="{1BF8166F-5A3E-4D9D-9A6A-082D86BE3263}" destId="{610DA22B-8D1E-40D6-9CBB-10863632C278}" srcOrd="2" destOrd="0" parTransId="{F18D67AE-3F2C-4E5C-A0DB-7F66503C1A52}" sibTransId="{C527FE75-9C99-4BF0-8203-F900A50CFE72}"/>
    <dgm:cxn modelId="{5EA32717-F994-4463-98F8-922285C3FDED}" type="presOf" srcId="{7A1A0A8D-060B-47B1-B73B-FEB65DF402DE}" destId="{49C62DCE-3469-44F3-A7AE-5504BB056A62}" srcOrd="0" destOrd="0" presId="urn:microsoft.com/office/officeart/2005/8/layout/orgChart1"/>
    <dgm:cxn modelId="{8EF0B474-107C-4CBF-8627-E453471A6DBA}" type="presOf" srcId="{FCD5BC76-99ED-451F-8AFB-EA43682D9800}" destId="{A9C7947C-7A20-4F21-8276-2787D3BC4A4E}" srcOrd="0" destOrd="0" presId="urn:microsoft.com/office/officeart/2005/8/layout/orgChart1"/>
    <dgm:cxn modelId="{2C6C7BC6-B94C-4AAF-B927-33EEB6476D71}" type="presOf" srcId="{1C5BE4DD-C97B-4ABE-8115-73A4AB7A822A}" destId="{C06F870E-1101-4029-9618-4986703A2482}" srcOrd="0" destOrd="0" presId="urn:microsoft.com/office/officeart/2005/8/layout/orgChart1"/>
    <dgm:cxn modelId="{B22858E3-0027-4B65-A386-79632606EC55}" type="presOf" srcId="{0EDF60E6-3D49-492A-8AD2-684F89275CA0}" destId="{68565258-08C4-4B41-BED2-6D26649D2FB3}" srcOrd="1" destOrd="0" presId="urn:microsoft.com/office/officeart/2005/8/layout/orgChart1"/>
    <dgm:cxn modelId="{7311D865-8B22-4306-B73F-9A9098703A20}" srcId="{61676ADB-51B1-473B-8BC6-FA8058163CB9}" destId="{839ECD64-55C7-4465-8F59-1D6AAC402CC2}" srcOrd="0" destOrd="0" parTransId="{B7942CC3-AF57-4B68-9AE1-0E83F741ACE5}" sibTransId="{4F4F2860-129F-49BF-8A36-B4300E48A800}"/>
    <dgm:cxn modelId="{C8C79712-BA51-4A24-900A-D197E7A3704A}" type="presOf" srcId="{F3FF1AB8-1549-4CE4-8E33-CEEBDEF6FC77}" destId="{B64A0BC3-4FC9-4BE8-8BC0-DFE0AC3D28C0}" srcOrd="0" destOrd="0" presId="urn:microsoft.com/office/officeart/2005/8/layout/orgChart1"/>
    <dgm:cxn modelId="{925D1857-A339-46C9-AEA7-1996D6DD1F5E}" type="presOf" srcId="{44A76BB2-1082-410A-8E58-C2732EDBE48C}" destId="{4CFB3E63-925E-4697-AF6A-360183783B19}" srcOrd="0" destOrd="0" presId="urn:microsoft.com/office/officeart/2005/8/layout/orgChart1"/>
    <dgm:cxn modelId="{01660C60-1A8B-4496-B1AC-2BC4142A9E54}" type="presOf" srcId="{0A2F3420-9278-460D-8608-34349711A569}" destId="{09929DB2-5334-4DAA-9F97-1BA0136C0423}" srcOrd="0" destOrd="0" presId="urn:microsoft.com/office/officeart/2005/8/layout/orgChart1"/>
    <dgm:cxn modelId="{7D060B7C-2A88-4653-ADDD-F9D10D1B2024}" srcId="{A8987E64-DA36-4B98-9B73-1FC44483894F}" destId="{460AB235-A785-4C1E-89EB-3ABAACBE6724}" srcOrd="1" destOrd="0" parTransId="{2055ADC7-6FA2-4D4A-B630-F39DEAFAA828}" sibTransId="{5268AFE8-FE52-4DD8-999D-D6102C528CCA}"/>
    <dgm:cxn modelId="{C2C0741D-B243-4CD4-90E1-26A17FDE52DD}" type="presOf" srcId="{161CE875-D542-4221-9B6C-A16DF006A93D}" destId="{EE907C33-3A8F-43BF-9C2C-70B24E6919F2}" srcOrd="0" destOrd="0" presId="urn:microsoft.com/office/officeart/2005/8/layout/orgChart1"/>
    <dgm:cxn modelId="{DF386911-2774-4820-A03E-3D6826B92BC6}" type="presOf" srcId="{686552F1-D12A-4CBA-B088-5B5F8C4A1B4D}" destId="{A5AF557D-4F25-423F-80DE-861626020A63}" srcOrd="0" destOrd="0" presId="urn:microsoft.com/office/officeart/2005/8/layout/orgChart1"/>
    <dgm:cxn modelId="{8204CD0F-8145-4820-BD9D-D44E4DED7F9F}" type="presOf" srcId="{34C3F644-7369-49A9-9AF8-991C2B389BFB}" destId="{59E53C26-1F25-4012-9F9B-0A6EF2E86B9A}" srcOrd="0" destOrd="0" presId="urn:microsoft.com/office/officeart/2005/8/layout/orgChart1"/>
    <dgm:cxn modelId="{53A365A8-2853-41BC-900A-928D41E438FA}" type="presOf" srcId="{1BF8166F-5A3E-4D9D-9A6A-082D86BE3263}" destId="{E978AF12-0B12-4D43-A6EA-A43BFD1F6E2B}" srcOrd="1" destOrd="0" presId="urn:microsoft.com/office/officeart/2005/8/layout/orgChart1"/>
    <dgm:cxn modelId="{F8720C80-DA4B-4ABB-8084-4DB6E014890C}" srcId="{0F336263-A1DE-4FC6-BF9A-3F66506B5B18}" destId="{EE660242-DBF5-4480-ACB7-3A04FF2DC4BD}" srcOrd="0" destOrd="0" parTransId="{0128AC3B-3276-42D9-A1F5-BDD65C6F78F9}" sibTransId="{2B76D724-9FBF-4F25-B615-706B74DD6E8E}"/>
    <dgm:cxn modelId="{B1C8210D-6BF9-4E8C-AE5A-589F7F0BF624}" type="presOf" srcId="{04A06F02-9E41-4494-BBD5-B90207493AAB}" destId="{8F4FD752-1D9F-4467-809C-4F358DA6DA81}" srcOrd="1" destOrd="0" presId="urn:microsoft.com/office/officeart/2005/8/layout/orgChart1"/>
    <dgm:cxn modelId="{782EE1CD-6A41-4FD6-8006-AB59CA8BDBB8}" type="presOf" srcId="{A8987E64-DA36-4B98-9B73-1FC44483894F}" destId="{D3B8567E-5991-4EFB-A93C-08874EDF7DBB}" srcOrd="0" destOrd="0" presId="urn:microsoft.com/office/officeart/2005/8/layout/orgChart1"/>
    <dgm:cxn modelId="{04790A6A-2215-4DD8-99B7-701EB116DFC9}" type="presOf" srcId="{D21D1858-1483-4580-8BE0-DC2EE5EB2120}" destId="{D960D0D0-C8F0-4489-8C0E-E71C4B14D837}" srcOrd="0" destOrd="0" presId="urn:microsoft.com/office/officeart/2005/8/layout/orgChart1"/>
    <dgm:cxn modelId="{448C6EBE-8695-4800-BAFF-A08C8255DBE2}" srcId="{A8987E64-DA36-4B98-9B73-1FC44483894F}" destId="{644DD872-9CBD-4A7F-92EC-6E1269584EA8}" srcOrd="0" destOrd="0" parTransId="{D21D1858-1483-4580-8BE0-DC2EE5EB2120}" sibTransId="{13CE10D7-A825-4F2F-9E13-073C257AADD4}"/>
    <dgm:cxn modelId="{96EEB901-0F6C-473E-9779-1E29F5CF90DA}" type="presOf" srcId="{64AB069B-8FE3-4561-8AC8-718BDCA0B054}" destId="{61FFB9E4-903C-4E39-B2F9-76F1571B032A}" srcOrd="1" destOrd="0" presId="urn:microsoft.com/office/officeart/2005/8/layout/orgChart1"/>
    <dgm:cxn modelId="{8F1AED33-8EAD-4395-BBC2-04B8B3F8C2AB}" type="presOf" srcId="{D890BC6B-8636-4490-B7F9-D12F4522EB76}" destId="{77FB4C1E-EF67-4EED-BCEB-9B4F3506E738}" srcOrd="0" destOrd="0" presId="urn:microsoft.com/office/officeart/2005/8/layout/orgChart1"/>
    <dgm:cxn modelId="{ED49B025-5CBD-41D1-B920-6B8A937F0A7D}" type="presOf" srcId="{7EC2F4F9-F638-40A9-8DB3-B6789BBD2628}" destId="{4E82B4E1-0158-4BBB-97C6-59BB9AA7A00E}" srcOrd="0" destOrd="0" presId="urn:microsoft.com/office/officeart/2005/8/layout/orgChart1"/>
    <dgm:cxn modelId="{4FE611CA-4683-43CC-AF30-7E2920F300A6}" srcId="{0EDF60E6-3D49-492A-8AD2-684F89275CA0}" destId="{F26A781D-3525-43B9-888D-30093BEA0056}" srcOrd="1" destOrd="0" parTransId="{0A2F3420-9278-460D-8608-34349711A569}" sibTransId="{5E151D10-3D8B-4535-A84F-B102F0DA438C}"/>
    <dgm:cxn modelId="{F412B0DE-D170-4FB2-95CA-3320EB9B4BCE}" type="presOf" srcId="{ACB3CB12-DCAE-4E77-9322-6448242C93D0}" destId="{4F4B4239-6B3E-4363-B3FE-9C7AD8868468}" srcOrd="1" destOrd="0" presId="urn:microsoft.com/office/officeart/2005/8/layout/orgChart1"/>
    <dgm:cxn modelId="{3641BA95-7009-497A-A6DF-55DC30E41E6C}" type="presOf" srcId="{161CE875-D542-4221-9B6C-A16DF006A93D}" destId="{8068E7C9-ECCB-4A31-A097-607C4DBCE4BC}" srcOrd="1" destOrd="0" presId="urn:microsoft.com/office/officeart/2005/8/layout/orgChart1"/>
    <dgm:cxn modelId="{816642D0-CCB4-44FB-856F-31CB1D9DF043}" srcId="{0F336263-A1DE-4FC6-BF9A-3F66506B5B18}" destId="{ACB3CB12-DCAE-4E77-9322-6448242C93D0}" srcOrd="2" destOrd="0" parTransId="{D890BC6B-8636-4490-B7F9-D12F4522EB76}" sibTransId="{C6FF43FC-6FFE-478B-AFD1-EA8EA3497422}"/>
    <dgm:cxn modelId="{8E3EE128-8A11-4A33-A546-85B1DFFACF72}" type="presOf" srcId="{3EDC97CA-4A82-4BD0-B53E-0B2F5F042EDC}" destId="{E1F94510-B244-4616-B3C1-66D9F731E8EB}" srcOrd="1" destOrd="0" presId="urn:microsoft.com/office/officeart/2005/8/layout/orgChart1"/>
    <dgm:cxn modelId="{6E24B2F8-1AEA-4DF2-BF59-1B42B3C31A7B}" srcId="{0F336263-A1DE-4FC6-BF9A-3F66506B5B18}" destId="{3EDC97CA-4A82-4BD0-B53E-0B2F5F042EDC}" srcOrd="1" destOrd="0" parTransId="{686552F1-D12A-4CBA-B088-5B5F8C4A1B4D}" sibTransId="{B436F914-2BE5-4FD3-9040-BBDFAB61366F}"/>
    <dgm:cxn modelId="{779729A2-D4EC-42B3-8C08-77D13CA80BB7}" type="presOf" srcId="{6550C01E-557B-4230-8290-B44024D69772}" destId="{B15AC409-BA6B-42AD-9D5D-BB89C3747513}" srcOrd="0" destOrd="0" presId="urn:microsoft.com/office/officeart/2005/8/layout/orgChart1"/>
    <dgm:cxn modelId="{DC826EF5-4D81-4D6C-8662-ED7759D0055F}" type="presOf" srcId="{3920293F-E7D5-4478-8DC7-BE9C4A6E829E}" destId="{D0B4A73D-3A7B-42E4-9E28-710C105DA428}" srcOrd="0" destOrd="0" presId="urn:microsoft.com/office/officeart/2005/8/layout/orgChart1"/>
    <dgm:cxn modelId="{23C1D610-8439-45DF-89F4-B7500A7378BA}" srcId="{1BF8166F-5A3E-4D9D-9A6A-082D86BE3263}" destId="{7A1A0A8D-060B-47B1-B73B-FEB65DF402DE}" srcOrd="0" destOrd="0" parTransId="{8C3905A6-3D44-48BD-8EC0-6C265BEB06AD}" sibTransId="{521BE567-F1FA-45F2-8594-00331A7BAA07}"/>
    <dgm:cxn modelId="{030B8AB1-4824-469D-B7DF-D926DCD58CDE}" type="presOf" srcId="{6FD3BB1E-EC07-4986-A3CF-5094033D339D}" destId="{E8979BAF-46E7-4059-BA3A-3BCBDAB0BA21}" srcOrd="0" destOrd="0" presId="urn:microsoft.com/office/officeart/2005/8/layout/orgChart1"/>
    <dgm:cxn modelId="{DBD629B5-03A4-4EEA-9903-6BD54BCC4698}" type="presOf" srcId="{6BB44468-F96C-45F9-A05F-36D969DFBD70}" destId="{7D772311-8804-4092-B291-7CBF0AE0159A}" srcOrd="0" destOrd="0" presId="urn:microsoft.com/office/officeart/2005/8/layout/orgChart1"/>
    <dgm:cxn modelId="{DEF13C51-B2E8-411F-ADD4-2FABDF799CAA}" type="presOf" srcId="{0F336263-A1DE-4FC6-BF9A-3F66506B5B18}" destId="{04328357-5860-4766-A757-5F5BBA9E8FAD}" srcOrd="0" destOrd="0" presId="urn:microsoft.com/office/officeart/2005/8/layout/orgChart1"/>
    <dgm:cxn modelId="{0067684C-58D5-46BE-9EBC-B64370FE7870}" type="presOf" srcId="{7A1A0A8D-060B-47B1-B73B-FEB65DF402DE}" destId="{57F03E8B-3870-4136-BE4E-75C4A323DCCE}" srcOrd="1" destOrd="0" presId="urn:microsoft.com/office/officeart/2005/8/layout/orgChart1"/>
    <dgm:cxn modelId="{5475A8DC-D4FD-4B38-A3EF-8D0D5B724A2C}" srcId="{A8987E64-DA36-4B98-9B73-1FC44483894F}" destId="{7EC2F4F9-F638-40A9-8DB3-B6789BBD2628}" srcOrd="2" destOrd="0" parTransId="{F5F8D7A8-37A5-4387-8D15-3B16C6AE3634}" sibTransId="{231E31D7-E899-45CC-ADD2-AE97574A20DA}"/>
    <dgm:cxn modelId="{3CF06446-6BC9-459C-81AF-9E13CE7CB0DB}" type="presOf" srcId="{610DA22B-8D1E-40D6-9CBB-10863632C278}" destId="{49990EB8-8163-4C8B-BC25-F8BDF01587AB}" srcOrd="1" destOrd="0" presId="urn:microsoft.com/office/officeart/2005/8/layout/orgChart1"/>
    <dgm:cxn modelId="{8C3C3592-7BC4-4A0E-8A1B-DC879A762E1D}" type="presOf" srcId="{04A06F02-9E41-4494-BBD5-B90207493AAB}" destId="{A1413407-0C41-4481-A967-A64A5925B710}" srcOrd="0" destOrd="0" presId="urn:microsoft.com/office/officeart/2005/8/layout/orgChart1"/>
    <dgm:cxn modelId="{EEEBF7CE-042D-4BD5-B2FA-3EA57FCE7D93}" type="presOf" srcId="{EE660242-DBF5-4480-ACB7-3A04FF2DC4BD}" destId="{1169E77B-7B58-4588-A951-8B2D27ACC277}" srcOrd="1" destOrd="0" presId="urn:microsoft.com/office/officeart/2005/8/layout/orgChart1"/>
    <dgm:cxn modelId="{06AC505B-F1B4-4999-A346-8CD5EBAE4179}" type="presOf" srcId="{F5F8D7A8-37A5-4387-8D15-3B16C6AE3634}" destId="{AB4319F6-8305-4706-83BB-169061565F5D}" srcOrd="0" destOrd="0" presId="urn:microsoft.com/office/officeart/2005/8/layout/orgChart1"/>
    <dgm:cxn modelId="{F0B26473-66F9-47CC-A238-6FC1E670FD71}" type="presOf" srcId="{7EC2F4F9-F638-40A9-8DB3-B6789BBD2628}" destId="{58914A48-E196-49E5-B940-998177E6BBB1}" srcOrd="1" destOrd="0" presId="urn:microsoft.com/office/officeart/2005/8/layout/orgChart1"/>
    <dgm:cxn modelId="{F49862CF-22C5-4820-A4C7-E714F63E592A}" type="presOf" srcId="{839ECD64-55C7-4465-8F59-1D6AAC402CC2}" destId="{14CD50AE-1E9C-4678-A036-A9E66046786E}" srcOrd="1" destOrd="0" presId="urn:microsoft.com/office/officeart/2005/8/layout/orgChart1"/>
    <dgm:cxn modelId="{F1630AFD-4C78-4BA9-B450-519280CBBB39}" srcId="{04A06F02-9E41-4494-BBD5-B90207493AAB}" destId="{44A76BB2-1082-410A-8E58-C2732EDBE48C}" srcOrd="0" destOrd="0" parTransId="{F3FF1AB8-1549-4CE4-8E33-CEEBDEF6FC77}" sibTransId="{88E87F98-6A30-4A7C-AB6B-B7082F32B734}"/>
    <dgm:cxn modelId="{04125F72-1AC1-4C98-9AE4-6F83699F3D42}" type="presOf" srcId="{0F336263-A1DE-4FC6-BF9A-3F66506B5B18}" destId="{5789E20D-DFA8-419C-9B93-37F006B3C2F5}" srcOrd="1" destOrd="0" presId="urn:microsoft.com/office/officeart/2005/8/layout/orgChart1"/>
    <dgm:cxn modelId="{B550A8F6-FBBD-4F60-8A97-299E6DAA5DD3}" srcId="{04A06F02-9E41-4494-BBD5-B90207493AAB}" destId="{6FD3BB1E-EC07-4986-A3CF-5094033D339D}" srcOrd="2" destOrd="0" parTransId="{CF203EE1-7779-4DE4-B8B8-9F611433F402}" sibTransId="{779A51FC-D769-46A5-B8B1-1D225AF0EA9C}"/>
    <dgm:cxn modelId="{5475383B-BD61-49E8-990A-110BAED58EF6}" type="presOf" srcId="{CF203EE1-7779-4DE4-B8B8-9F611433F402}" destId="{9D33B85A-92F5-4B85-A38A-8321475295F0}" srcOrd="0" destOrd="0" presId="urn:microsoft.com/office/officeart/2005/8/layout/orgChart1"/>
    <dgm:cxn modelId="{EC1C6519-65C1-4D34-8A59-11902E9E1924}" type="presOf" srcId="{0EDF60E6-3D49-492A-8AD2-684F89275CA0}" destId="{B4046A71-B45A-4293-8733-F9D83F1030F9}" srcOrd="0" destOrd="0" presId="urn:microsoft.com/office/officeart/2005/8/layout/orgChart1"/>
    <dgm:cxn modelId="{0414D64D-194F-4C43-B022-976329393BAF}" type="presOf" srcId="{F18D67AE-3F2C-4E5C-A0DB-7F66503C1A52}" destId="{82514516-2537-42A9-8F45-1298C050A10E}" srcOrd="0" destOrd="0" presId="urn:microsoft.com/office/officeart/2005/8/layout/orgChart1"/>
    <dgm:cxn modelId="{19215812-C22C-4BA9-BC45-B80FD7ECC31E}" type="presOf" srcId="{839ECD64-55C7-4465-8F59-1D6AAC402CC2}" destId="{38B91161-6644-4692-9036-82286B6BCE51}" srcOrd="0" destOrd="0" presId="urn:microsoft.com/office/officeart/2005/8/layout/orgChart1"/>
    <dgm:cxn modelId="{B6F12FFA-3ABF-49A8-A17E-7815C279C995}" type="presOf" srcId="{2055ADC7-6FA2-4D4A-B630-F39DEAFAA828}" destId="{9299C71B-0563-4910-9086-E23731C3E5DA}" srcOrd="0" destOrd="0" presId="urn:microsoft.com/office/officeart/2005/8/layout/orgChart1"/>
    <dgm:cxn modelId="{1613C6DF-E548-41AC-9DDA-192487657E81}" srcId="{0EDF60E6-3D49-492A-8AD2-684F89275CA0}" destId="{64AB069B-8FE3-4561-8AC8-718BDCA0B054}" srcOrd="2" destOrd="0" parTransId="{6550C01E-557B-4230-8290-B44024D69772}" sibTransId="{967CE4D2-F424-45D1-A11B-2CBE4E94D344}"/>
    <dgm:cxn modelId="{C5F1C653-D7E9-4950-AD3C-48CA31796C6B}" type="presOf" srcId="{460AB235-A785-4C1E-89EB-3ABAACBE6724}" destId="{CC67E10E-498F-4FA0-A5DC-B6F3F9E4BF44}" srcOrd="0" destOrd="0" presId="urn:microsoft.com/office/officeart/2005/8/layout/orgChart1"/>
    <dgm:cxn modelId="{4EDD0ED3-B06F-4F16-A887-C310A4A70467}" type="presOf" srcId="{B78009C4-7A86-415E-8D55-FECD32F49F46}" destId="{F7ED5021-DBCC-4A74-A63F-400F7A7F72AC}" srcOrd="0" destOrd="0" presId="urn:microsoft.com/office/officeart/2005/8/layout/orgChart1"/>
    <dgm:cxn modelId="{6B9323D2-C9FF-40DA-ACFB-99E6D63DED55}" type="presOf" srcId="{15BC6AB2-D73C-4F77-942A-6A4FC2A87088}" destId="{4179EE68-A848-43A3-BC4F-BD283AAFA7DA}" srcOrd="0" destOrd="0" presId="urn:microsoft.com/office/officeart/2005/8/layout/orgChart1"/>
    <dgm:cxn modelId="{8512F137-6BD7-46A9-B392-24512FB51461}" type="presOf" srcId="{610DA22B-8D1E-40D6-9CBB-10863632C278}" destId="{C7EEF22C-2180-4304-88CF-FA7CE2D0EF5E}" srcOrd="0" destOrd="0" presId="urn:microsoft.com/office/officeart/2005/8/layout/orgChart1"/>
    <dgm:cxn modelId="{26665A16-36F8-4199-AF9E-CA65BFD7DF41}" type="presOf" srcId="{44A76BB2-1082-410A-8E58-C2732EDBE48C}" destId="{500F4432-1E50-40A8-BAC9-2253AF368798}" srcOrd="1" destOrd="0" presId="urn:microsoft.com/office/officeart/2005/8/layout/orgChart1"/>
    <dgm:cxn modelId="{C1E1A8AF-3EE0-4022-96A0-32D33629DDEB}" type="presOf" srcId="{912A7F62-BA01-4A2F-BAA5-3DCB2185EF9C}" destId="{B5A65890-F4FE-4E03-A201-2E009DB9702C}" srcOrd="0" destOrd="0" presId="urn:microsoft.com/office/officeart/2005/8/layout/orgChart1"/>
    <dgm:cxn modelId="{45468FE2-59F5-4CBB-AE36-BD347A46F89B}" type="presOf" srcId="{61676ADB-51B1-473B-8BC6-FA8058163CB9}" destId="{1457C299-BE95-473B-83EB-DA284A93EB4F}" srcOrd="0" destOrd="0" presId="urn:microsoft.com/office/officeart/2005/8/layout/orgChart1"/>
    <dgm:cxn modelId="{08F4B2C9-B1F7-443B-9B28-434E1E1C3344}" type="presParOf" srcId="{1457C299-BE95-473B-83EB-DA284A93EB4F}" destId="{254E5CF1-5A69-4050-A6A6-BFEA0265BFB3}" srcOrd="0" destOrd="0" presId="urn:microsoft.com/office/officeart/2005/8/layout/orgChart1"/>
    <dgm:cxn modelId="{CB7265DF-B546-42AE-994E-3A75BA9B5851}" type="presParOf" srcId="{254E5CF1-5A69-4050-A6A6-BFEA0265BFB3}" destId="{ECD30685-E724-4101-ABAD-A44818DF8638}" srcOrd="0" destOrd="0" presId="urn:microsoft.com/office/officeart/2005/8/layout/orgChart1"/>
    <dgm:cxn modelId="{607FCF0B-2C0A-4592-A37B-ABC554F6B793}" type="presParOf" srcId="{ECD30685-E724-4101-ABAD-A44818DF8638}" destId="{38B91161-6644-4692-9036-82286B6BCE51}" srcOrd="0" destOrd="0" presId="urn:microsoft.com/office/officeart/2005/8/layout/orgChart1"/>
    <dgm:cxn modelId="{C6B26AAC-7559-4E4C-80E4-19DE76853E07}" type="presParOf" srcId="{ECD30685-E724-4101-ABAD-A44818DF8638}" destId="{14CD50AE-1E9C-4678-A036-A9E66046786E}" srcOrd="1" destOrd="0" presId="urn:microsoft.com/office/officeart/2005/8/layout/orgChart1"/>
    <dgm:cxn modelId="{3677EC01-98D6-4758-B589-EAD4B20645B4}" type="presParOf" srcId="{254E5CF1-5A69-4050-A6A6-BFEA0265BFB3}" destId="{B2A4F386-1B2A-4FE4-95AC-1200569C9951}" srcOrd="1" destOrd="0" presId="urn:microsoft.com/office/officeart/2005/8/layout/orgChart1"/>
    <dgm:cxn modelId="{6CB4B178-4DCA-4ED4-8598-25D83B13669B}" type="presParOf" srcId="{B2A4F386-1B2A-4FE4-95AC-1200569C9951}" destId="{59E53C26-1F25-4012-9F9B-0A6EF2E86B9A}" srcOrd="0" destOrd="0" presId="urn:microsoft.com/office/officeart/2005/8/layout/orgChart1"/>
    <dgm:cxn modelId="{07FBE195-93C5-4A7C-A4EA-2DE793557F0F}" type="presParOf" srcId="{B2A4F386-1B2A-4FE4-95AC-1200569C9951}" destId="{293AD024-F50D-456E-B1D1-3BAECA112BC5}" srcOrd="1" destOrd="0" presId="urn:microsoft.com/office/officeart/2005/8/layout/orgChart1"/>
    <dgm:cxn modelId="{A8BE47D2-6D37-40F9-9C14-C6BEAD1A6728}" type="presParOf" srcId="{293AD024-F50D-456E-B1D1-3BAECA112BC5}" destId="{2DBF0E8D-872A-4471-8B23-70777EC3324B}" srcOrd="0" destOrd="0" presId="urn:microsoft.com/office/officeart/2005/8/layout/orgChart1"/>
    <dgm:cxn modelId="{5812047B-0DE1-4C0D-AE03-ABEFD2F8FBE8}" type="presParOf" srcId="{2DBF0E8D-872A-4471-8B23-70777EC3324B}" destId="{04328357-5860-4766-A757-5F5BBA9E8FAD}" srcOrd="0" destOrd="0" presId="urn:microsoft.com/office/officeart/2005/8/layout/orgChart1"/>
    <dgm:cxn modelId="{EB026A79-5A71-488A-96D7-2FF2DF53D060}" type="presParOf" srcId="{2DBF0E8D-872A-4471-8B23-70777EC3324B}" destId="{5789E20D-DFA8-419C-9B93-37F006B3C2F5}" srcOrd="1" destOrd="0" presId="urn:microsoft.com/office/officeart/2005/8/layout/orgChart1"/>
    <dgm:cxn modelId="{7CDCDB20-77C5-468A-B735-B1E5337BC365}" type="presParOf" srcId="{293AD024-F50D-456E-B1D1-3BAECA112BC5}" destId="{DC87E638-B216-4335-B683-420D4867FB87}" srcOrd="1" destOrd="0" presId="urn:microsoft.com/office/officeart/2005/8/layout/orgChart1"/>
    <dgm:cxn modelId="{DB69C6A9-F135-4C06-A711-617B5B8E7AD2}" type="presParOf" srcId="{DC87E638-B216-4335-B683-420D4867FB87}" destId="{8E213F73-FF38-4701-B151-27DC5EF4308B}" srcOrd="0" destOrd="0" presId="urn:microsoft.com/office/officeart/2005/8/layout/orgChart1"/>
    <dgm:cxn modelId="{79EF062F-0A9C-468E-A3D7-FA0A4A076786}" type="presParOf" srcId="{DC87E638-B216-4335-B683-420D4867FB87}" destId="{62D83731-1E06-4D21-99EC-669253C61684}" srcOrd="1" destOrd="0" presId="urn:microsoft.com/office/officeart/2005/8/layout/orgChart1"/>
    <dgm:cxn modelId="{ABF4C22F-C7D8-4A88-B4AB-045284D950D8}" type="presParOf" srcId="{62D83731-1E06-4D21-99EC-669253C61684}" destId="{7EA2E566-BEE0-4D96-B434-60290CA601EE}" srcOrd="0" destOrd="0" presId="urn:microsoft.com/office/officeart/2005/8/layout/orgChart1"/>
    <dgm:cxn modelId="{A1DFDC7B-9C3D-49BE-8832-9DAA42EFA4D6}" type="presParOf" srcId="{7EA2E566-BEE0-4D96-B434-60290CA601EE}" destId="{FBE484E7-0FE6-43A9-9C06-3D53B447DA59}" srcOrd="0" destOrd="0" presId="urn:microsoft.com/office/officeart/2005/8/layout/orgChart1"/>
    <dgm:cxn modelId="{0A0C78D1-5127-4DF5-BF3B-0B393CABDCF9}" type="presParOf" srcId="{7EA2E566-BEE0-4D96-B434-60290CA601EE}" destId="{1169E77B-7B58-4588-A951-8B2D27ACC277}" srcOrd="1" destOrd="0" presId="urn:microsoft.com/office/officeart/2005/8/layout/orgChart1"/>
    <dgm:cxn modelId="{1F9176AA-1374-4BB1-91F8-F693CBE09E86}" type="presParOf" srcId="{62D83731-1E06-4D21-99EC-669253C61684}" destId="{B43E2E20-982E-4DDE-A48D-D24E7C614CB5}" srcOrd="1" destOrd="0" presId="urn:microsoft.com/office/officeart/2005/8/layout/orgChart1"/>
    <dgm:cxn modelId="{53B487E2-A54A-4BAA-8627-5CB2CF90E905}" type="presParOf" srcId="{62D83731-1E06-4D21-99EC-669253C61684}" destId="{39EF12DE-58F5-44EF-A58F-2A96D56E077F}" srcOrd="2" destOrd="0" presId="urn:microsoft.com/office/officeart/2005/8/layout/orgChart1"/>
    <dgm:cxn modelId="{6E82AD71-535B-4D35-B15C-356BBEEAE4A8}" type="presParOf" srcId="{DC87E638-B216-4335-B683-420D4867FB87}" destId="{A5AF557D-4F25-423F-80DE-861626020A63}" srcOrd="2" destOrd="0" presId="urn:microsoft.com/office/officeart/2005/8/layout/orgChart1"/>
    <dgm:cxn modelId="{5AA661FB-5235-4F58-A6B2-33B2ACC57CF9}" type="presParOf" srcId="{DC87E638-B216-4335-B683-420D4867FB87}" destId="{9E926015-CA7B-4263-9B5B-F7C9004DAF28}" srcOrd="3" destOrd="0" presId="urn:microsoft.com/office/officeart/2005/8/layout/orgChart1"/>
    <dgm:cxn modelId="{EBC6DA69-8D90-4B49-9D19-86AABC3B8985}" type="presParOf" srcId="{9E926015-CA7B-4263-9B5B-F7C9004DAF28}" destId="{BFBE6EFE-84C7-4E53-9E57-FC25831B042B}" srcOrd="0" destOrd="0" presId="urn:microsoft.com/office/officeart/2005/8/layout/orgChart1"/>
    <dgm:cxn modelId="{C6330122-F2ED-4E39-AC6A-C1BB89299BCA}" type="presParOf" srcId="{BFBE6EFE-84C7-4E53-9E57-FC25831B042B}" destId="{89957C06-1D74-4329-B1AC-DF542B3EF890}" srcOrd="0" destOrd="0" presId="urn:microsoft.com/office/officeart/2005/8/layout/orgChart1"/>
    <dgm:cxn modelId="{5D19A51F-A682-43A5-A07D-C978C6309656}" type="presParOf" srcId="{BFBE6EFE-84C7-4E53-9E57-FC25831B042B}" destId="{E1F94510-B244-4616-B3C1-66D9F731E8EB}" srcOrd="1" destOrd="0" presId="urn:microsoft.com/office/officeart/2005/8/layout/orgChart1"/>
    <dgm:cxn modelId="{FA0D68D9-8465-45CF-B84D-389AFF09CF3A}" type="presParOf" srcId="{9E926015-CA7B-4263-9B5B-F7C9004DAF28}" destId="{A5AD2520-C21D-4AA7-BA5C-70383AD89AEA}" srcOrd="1" destOrd="0" presId="urn:microsoft.com/office/officeart/2005/8/layout/orgChart1"/>
    <dgm:cxn modelId="{9AA75B35-CAEC-48F3-B3F5-56D9FED7935D}" type="presParOf" srcId="{9E926015-CA7B-4263-9B5B-F7C9004DAF28}" destId="{2BAECD5D-936A-4F1C-B962-6C8C51A6B2D0}" srcOrd="2" destOrd="0" presId="urn:microsoft.com/office/officeart/2005/8/layout/orgChart1"/>
    <dgm:cxn modelId="{CDE558EF-ADC4-4A13-8C84-0BA31AEE9CEB}" type="presParOf" srcId="{DC87E638-B216-4335-B683-420D4867FB87}" destId="{77FB4C1E-EF67-4EED-BCEB-9B4F3506E738}" srcOrd="4" destOrd="0" presId="urn:microsoft.com/office/officeart/2005/8/layout/orgChart1"/>
    <dgm:cxn modelId="{28EEF07E-4166-4459-87C6-6D22E3CEDAE7}" type="presParOf" srcId="{DC87E638-B216-4335-B683-420D4867FB87}" destId="{DE3E7343-CA68-465B-B9FB-45EBF0416363}" srcOrd="5" destOrd="0" presId="urn:microsoft.com/office/officeart/2005/8/layout/orgChart1"/>
    <dgm:cxn modelId="{03259A6F-4051-4252-9D99-F55DD6D62015}" type="presParOf" srcId="{DE3E7343-CA68-465B-B9FB-45EBF0416363}" destId="{3C8711A8-DECD-40C8-B5DC-88B61D805BB1}" srcOrd="0" destOrd="0" presId="urn:microsoft.com/office/officeart/2005/8/layout/orgChart1"/>
    <dgm:cxn modelId="{EDD27D6D-634C-43A1-8FF2-8F6BBFCAB32D}" type="presParOf" srcId="{3C8711A8-DECD-40C8-B5DC-88B61D805BB1}" destId="{9400CE3D-D41E-4D83-978D-0B03E6DCE691}" srcOrd="0" destOrd="0" presId="urn:microsoft.com/office/officeart/2005/8/layout/orgChart1"/>
    <dgm:cxn modelId="{66C0D377-2D25-4B45-A636-56DE3941DACA}" type="presParOf" srcId="{3C8711A8-DECD-40C8-B5DC-88B61D805BB1}" destId="{4F4B4239-6B3E-4363-B3FE-9C7AD8868468}" srcOrd="1" destOrd="0" presId="urn:microsoft.com/office/officeart/2005/8/layout/orgChart1"/>
    <dgm:cxn modelId="{D5B61EBB-2C7C-4187-9A41-A958BBF0D8F1}" type="presParOf" srcId="{DE3E7343-CA68-465B-B9FB-45EBF0416363}" destId="{7C144464-1380-40EC-A9F9-7E1A787CDAD8}" srcOrd="1" destOrd="0" presId="urn:microsoft.com/office/officeart/2005/8/layout/orgChart1"/>
    <dgm:cxn modelId="{99099D97-F4A1-49C2-9F06-A3CEE1AFDC26}" type="presParOf" srcId="{DE3E7343-CA68-465B-B9FB-45EBF0416363}" destId="{EC10312B-7B31-4BBB-A5DF-A3D4EAE61B87}" srcOrd="2" destOrd="0" presId="urn:microsoft.com/office/officeart/2005/8/layout/orgChart1"/>
    <dgm:cxn modelId="{0DD6CC03-5C35-4B70-AFF1-0CD8C85DEDE4}" type="presParOf" srcId="{293AD024-F50D-456E-B1D1-3BAECA112BC5}" destId="{377D321B-40AA-480A-B320-166C193625DB}" srcOrd="2" destOrd="0" presId="urn:microsoft.com/office/officeart/2005/8/layout/orgChart1"/>
    <dgm:cxn modelId="{8B669B75-CB8A-42B6-8641-08A6CC96982B}" type="presParOf" srcId="{B2A4F386-1B2A-4FE4-95AC-1200569C9951}" destId="{D0B4A73D-3A7B-42E4-9E28-710C105DA428}" srcOrd="2" destOrd="0" presId="urn:microsoft.com/office/officeart/2005/8/layout/orgChart1"/>
    <dgm:cxn modelId="{586C3149-070B-4AEA-953B-EE3B4F0FF847}" type="presParOf" srcId="{B2A4F386-1B2A-4FE4-95AC-1200569C9951}" destId="{665DFA1B-3BC4-4940-89B8-6E6EBC376704}" srcOrd="3" destOrd="0" presId="urn:microsoft.com/office/officeart/2005/8/layout/orgChart1"/>
    <dgm:cxn modelId="{6C655512-3DB8-4E48-9512-F53617E0F088}" type="presParOf" srcId="{665DFA1B-3BC4-4940-89B8-6E6EBC376704}" destId="{D687A5FB-3E14-4CB5-A92B-2D774C678747}" srcOrd="0" destOrd="0" presId="urn:microsoft.com/office/officeart/2005/8/layout/orgChart1"/>
    <dgm:cxn modelId="{C374ACE0-E17E-4490-A58E-167A8DFD2343}" type="presParOf" srcId="{D687A5FB-3E14-4CB5-A92B-2D774C678747}" destId="{A1413407-0C41-4481-A967-A64A5925B710}" srcOrd="0" destOrd="0" presId="urn:microsoft.com/office/officeart/2005/8/layout/orgChart1"/>
    <dgm:cxn modelId="{4931EFC1-3A1E-41F9-9DC1-03D991F67293}" type="presParOf" srcId="{D687A5FB-3E14-4CB5-A92B-2D774C678747}" destId="{8F4FD752-1D9F-4467-809C-4F358DA6DA81}" srcOrd="1" destOrd="0" presId="urn:microsoft.com/office/officeart/2005/8/layout/orgChart1"/>
    <dgm:cxn modelId="{F8875327-4805-48C2-BF9A-C80948EE0806}" type="presParOf" srcId="{665DFA1B-3BC4-4940-89B8-6E6EBC376704}" destId="{0F624284-8851-4A47-93BD-0FC449700761}" srcOrd="1" destOrd="0" presId="urn:microsoft.com/office/officeart/2005/8/layout/orgChart1"/>
    <dgm:cxn modelId="{50E0EB0D-A2A8-4846-ACD6-3AFB20F4F359}" type="presParOf" srcId="{0F624284-8851-4A47-93BD-0FC449700761}" destId="{B64A0BC3-4FC9-4BE8-8BC0-DFE0AC3D28C0}" srcOrd="0" destOrd="0" presId="urn:microsoft.com/office/officeart/2005/8/layout/orgChart1"/>
    <dgm:cxn modelId="{1261FB60-F730-4E2E-9D59-9201523F5AEC}" type="presParOf" srcId="{0F624284-8851-4A47-93BD-0FC449700761}" destId="{F4E2A2FE-3C05-429A-B66E-EFC43B6C9D45}" srcOrd="1" destOrd="0" presId="urn:microsoft.com/office/officeart/2005/8/layout/orgChart1"/>
    <dgm:cxn modelId="{C890E722-483F-44DD-88C5-95B2BC6F4BDB}" type="presParOf" srcId="{F4E2A2FE-3C05-429A-B66E-EFC43B6C9D45}" destId="{53089345-4004-4EEB-B1A0-040DE457A850}" srcOrd="0" destOrd="0" presId="urn:microsoft.com/office/officeart/2005/8/layout/orgChart1"/>
    <dgm:cxn modelId="{E66E12CB-297C-4724-8609-A47CD7F2B652}" type="presParOf" srcId="{53089345-4004-4EEB-B1A0-040DE457A850}" destId="{4CFB3E63-925E-4697-AF6A-360183783B19}" srcOrd="0" destOrd="0" presId="urn:microsoft.com/office/officeart/2005/8/layout/orgChart1"/>
    <dgm:cxn modelId="{A2F2BB69-B451-4B75-B424-9B6491BBE3EF}" type="presParOf" srcId="{53089345-4004-4EEB-B1A0-040DE457A850}" destId="{500F4432-1E50-40A8-BAC9-2253AF368798}" srcOrd="1" destOrd="0" presId="urn:microsoft.com/office/officeart/2005/8/layout/orgChart1"/>
    <dgm:cxn modelId="{643718FD-3F86-434A-89CE-3886510F003D}" type="presParOf" srcId="{F4E2A2FE-3C05-429A-B66E-EFC43B6C9D45}" destId="{706329A2-A2B0-4B9B-87BE-072D7278391A}" srcOrd="1" destOrd="0" presId="urn:microsoft.com/office/officeart/2005/8/layout/orgChart1"/>
    <dgm:cxn modelId="{49080AA9-3FE2-4F59-ACDB-A9F0BFD36361}" type="presParOf" srcId="{F4E2A2FE-3C05-429A-B66E-EFC43B6C9D45}" destId="{8F39F7A7-BAC6-481E-B31F-D3D5B6E02E49}" srcOrd="2" destOrd="0" presId="urn:microsoft.com/office/officeart/2005/8/layout/orgChart1"/>
    <dgm:cxn modelId="{88970E79-26D6-4845-9C2E-137680B05AF3}" type="presParOf" srcId="{0F624284-8851-4A47-93BD-0FC449700761}" destId="{C69A02B9-40F7-43E5-A28A-5A01D80C9BBD}" srcOrd="2" destOrd="0" presId="urn:microsoft.com/office/officeart/2005/8/layout/orgChart1"/>
    <dgm:cxn modelId="{A147ED1C-DF20-4C8E-A474-CF2F7ED3B44F}" type="presParOf" srcId="{0F624284-8851-4A47-93BD-0FC449700761}" destId="{D4092232-CA63-41A0-8A9F-7A8FC5CAB97F}" srcOrd="3" destOrd="0" presId="urn:microsoft.com/office/officeart/2005/8/layout/orgChart1"/>
    <dgm:cxn modelId="{C2AA4DC1-7863-4128-AADF-AA26DC9AF90A}" type="presParOf" srcId="{D4092232-CA63-41A0-8A9F-7A8FC5CAB97F}" destId="{A5D6FB68-C1D6-4025-A64F-069145BE983E}" srcOrd="0" destOrd="0" presId="urn:microsoft.com/office/officeart/2005/8/layout/orgChart1"/>
    <dgm:cxn modelId="{B98DA7CF-15D1-4838-BC89-0210E0D58698}" type="presParOf" srcId="{A5D6FB68-C1D6-4025-A64F-069145BE983E}" destId="{EE907C33-3A8F-43BF-9C2C-70B24E6919F2}" srcOrd="0" destOrd="0" presId="urn:microsoft.com/office/officeart/2005/8/layout/orgChart1"/>
    <dgm:cxn modelId="{4A536CFA-A6C0-436B-9797-57B0B9F1D54B}" type="presParOf" srcId="{A5D6FB68-C1D6-4025-A64F-069145BE983E}" destId="{8068E7C9-ECCB-4A31-A097-607C4DBCE4BC}" srcOrd="1" destOrd="0" presId="urn:microsoft.com/office/officeart/2005/8/layout/orgChart1"/>
    <dgm:cxn modelId="{59721E33-20AD-40CD-A864-FD47A5835E3D}" type="presParOf" srcId="{D4092232-CA63-41A0-8A9F-7A8FC5CAB97F}" destId="{68E92019-2A7E-4745-A70C-EEFC27DC1BDF}" srcOrd="1" destOrd="0" presId="urn:microsoft.com/office/officeart/2005/8/layout/orgChart1"/>
    <dgm:cxn modelId="{026F2F42-07EC-4FCB-8CBB-3B5B050F05AF}" type="presParOf" srcId="{D4092232-CA63-41A0-8A9F-7A8FC5CAB97F}" destId="{0225C955-FF41-4559-B33A-7DB569926519}" srcOrd="2" destOrd="0" presId="urn:microsoft.com/office/officeart/2005/8/layout/orgChart1"/>
    <dgm:cxn modelId="{9E9C0216-B12A-43DB-9527-99033FA75F61}" type="presParOf" srcId="{0F624284-8851-4A47-93BD-0FC449700761}" destId="{9D33B85A-92F5-4B85-A38A-8321475295F0}" srcOrd="4" destOrd="0" presId="urn:microsoft.com/office/officeart/2005/8/layout/orgChart1"/>
    <dgm:cxn modelId="{C743A866-7F39-4CF2-AF05-93F6AB71A0CF}" type="presParOf" srcId="{0F624284-8851-4A47-93BD-0FC449700761}" destId="{1918759D-B498-4346-95E8-450D94AA3C8A}" srcOrd="5" destOrd="0" presId="urn:microsoft.com/office/officeart/2005/8/layout/orgChart1"/>
    <dgm:cxn modelId="{B4B78336-27DD-4373-8F92-EA9DD3EC5A44}" type="presParOf" srcId="{1918759D-B498-4346-95E8-450D94AA3C8A}" destId="{289696C8-A83B-4817-A288-37AA6C987717}" srcOrd="0" destOrd="0" presId="urn:microsoft.com/office/officeart/2005/8/layout/orgChart1"/>
    <dgm:cxn modelId="{A21ADE71-91FB-47E1-9D11-8B3DC1A7B3E4}" type="presParOf" srcId="{289696C8-A83B-4817-A288-37AA6C987717}" destId="{E8979BAF-46E7-4059-BA3A-3BCBDAB0BA21}" srcOrd="0" destOrd="0" presId="urn:microsoft.com/office/officeart/2005/8/layout/orgChart1"/>
    <dgm:cxn modelId="{E9E356DC-3ADC-44FB-A7C6-1583D2751211}" type="presParOf" srcId="{289696C8-A83B-4817-A288-37AA6C987717}" destId="{A6D3B9E2-DA35-402D-A941-DC5FD5B810D4}" srcOrd="1" destOrd="0" presId="urn:microsoft.com/office/officeart/2005/8/layout/orgChart1"/>
    <dgm:cxn modelId="{6F2E7B4F-A039-467B-AA48-6E4C7A9C227E}" type="presParOf" srcId="{1918759D-B498-4346-95E8-450D94AA3C8A}" destId="{ED922217-44C8-4CB6-841E-59A47F9113C5}" srcOrd="1" destOrd="0" presId="urn:microsoft.com/office/officeart/2005/8/layout/orgChart1"/>
    <dgm:cxn modelId="{1C9459A1-13E4-434E-AD1A-06521198D431}" type="presParOf" srcId="{1918759D-B498-4346-95E8-450D94AA3C8A}" destId="{B5EBBDE5-C907-47CB-A574-A3C025D3B698}" srcOrd="2" destOrd="0" presId="urn:microsoft.com/office/officeart/2005/8/layout/orgChart1"/>
    <dgm:cxn modelId="{0CD90C2E-A0DC-4961-A4B0-97956916970A}" type="presParOf" srcId="{665DFA1B-3BC4-4940-89B8-6E6EBC376704}" destId="{043A5735-8E57-41A1-858B-69AEB564B439}" srcOrd="2" destOrd="0" presId="urn:microsoft.com/office/officeart/2005/8/layout/orgChart1"/>
    <dgm:cxn modelId="{4ABA061E-34A4-40AC-9B06-5A32EC7554AA}" type="presParOf" srcId="{B2A4F386-1B2A-4FE4-95AC-1200569C9951}" destId="{8A421B68-5DAD-4F7E-9676-FEDF282466CC}" srcOrd="4" destOrd="0" presId="urn:microsoft.com/office/officeart/2005/8/layout/orgChart1"/>
    <dgm:cxn modelId="{72FE092F-EE1C-4550-A351-6E3CC52846DB}" type="presParOf" srcId="{B2A4F386-1B2A-4FE4-95AC-1200569C9951}" destId="{555C3A78-574D-4CCD-A2AA-B19BAD22E516}" srcOrd="5" destOrd="0" presId="urn:microsoft.com/office/officeart/2005/8/layout/orgChart1"/>
    <dgm:cxn modelId="{A84EECB5-03C7-422A-B36D-2CE908CFEF83}" type="presParOf" srcId="{555C3A78-574D-4CCD-A2AA-B19BAD22E516}" destId="{EF370433-5E80-4812-B35E-4CDB6F34F79E}" srcOrd="0" destOrd="0" presId="urn:microsoft.com/office/officeart/2005/8/layout/orgChart1"/>
    <dgm:cxn modelId="{AC38D4FD-2B2B-481A-AC20-F82F160700A9}" type="presParOf" srcId="{EF370433-5E80-4812-B35E-4CDB6F34F79E}" destId="{D3B8567E-5991-4EFB-A93C-08874EDF7DBB}" srcOrd="0" destOrd="0" presId="urn:microsoft.com/office/officeart/2005/8/layout/orgChart1"/>
    <dgm:cxn modelId="{ECF20D83-3B2C-493E-A943-8E3916A98233}" type="presParOf" srcId="{EF370433-5E80-4812-B35E-4CDB6F34F79E}" destId="{ED57BFC9-DD60-454F-BC42-BA343CC2428B}" srcOrd="1" destOrd="0" presId="urn:microsoft.com/office/officeart/2005/8/layout/orgChart1"/>
    <dgm:cxn modelId="{1D8F548C-36E5-4F6F-96AB-C8AEC21AB02E}" type="presParOf" srcId="{555C3A78-574D-4CCD-A2AA-B19BAD22E516}" destId="{9A6A99A3-7D74-4F07-81CC-B90895A9504A}" srcOrd="1" destOrd="0" presId="urn:microsoft.com/office/officeart/2005/8/layout/orgChart1"/>
    <dgm:cxn modelId="{3111144A-59B8-408B-99BE-D8BC828CEAAD}" type="presParOf" srcId="{9A6A99A3-7D74-4F07-81CC-B90895A9504A}" destId="{D960D0D0-C8F0-4489-8C0E-E71C4B14D837}" srcOrd="0" destOrd="0" presId="urn:microsoft.com/office/officeart/2005/8/layout/orgChart1"/>
    <dgm:cxn modelId="{4D3CF7A0-8242-4916-B2FA-291E31B71118}" type="presParOf" srcId="{9A6A99A3-7D74-4F07-81CC-B90895A9504A}" destId="{09A21053-897E-4FC9-A6DB-36EB22686D20}" srcOrd="1" destOrd="0" presId="urn:microsoft.com/office/officeart/2005/8/layout/orgChart1"/>
    <dgm:cxn modelId="{D43CD73C-415A-4685-BBF3-72F40B615F21}" type="presParOf" srcId="{09A21053-897E-4FC9-A6DB-36EB22686D20}" destId="{FECA4CBE-C8ED-4F6D-BC02-37B1E96271A8}" srcOrd="0" destOrd="0" presId="urn:microsoft.com/office/officeart/2005/8/layout/orgChart1"/>
    <dgm:cxn modelId="{2445CE05-BBC9-4C7E-A430-F60F06C6FB5F}" type="presParOf" srcId="{FECA4CBE-C8ED-4F6D-BC02-37B1E96271A8}" destId="{92E080CE-914D-4BCD-8066-C7941771F215}" srcOrd="0" destOrd="0" presId="urn:microsoft.com/office/officeart/2005/8/layout/orgChart1"/>
    <dgm:cxn modelId="{4E69A7DA-93F6-4D46-98FB-0D84C65F2EB9}" type="presParOf" srcId="{FECA4CBE-C8ED-4F6D-BC02-37B1E96271A8}" destId="{CAE91A73-06D9-4F44-B62B-EA26BA1B7757}" srcOrd="1" destOrd="0" presId="urn:microsoft.com/office/officeart/2005/8/layout/orgChart1"/>
    <dgm:cxn modelId="{7C1DC52B-B978-45B4-8EA6-4DE8E802B093}" type="presParOf" srcId="{09A21053-897E-4FC9-A6DB-36EB22686D20}" destId="{E348433E-A237-488D-AADF-6EA00D77FEFD}" srcOrd="1" destOrd="0" presId="urn:microsoft.com/office/officeart/2005/8/layout/orgChart1"/>
    <dgm:cxn modelId="{AC243274-0F3E-426B-B129-75FBB1F4E8BE}" type="presParOf" srcId="{09A21053-897E-4FC9-A6DB-36EB22686D20}" destId="{04FC309A-D5AA-49E8-937B-B4C8A31B760F}" srcOrd="2" destOrd="0" presId="urn:microsoft.com/office/officeart/2005/8/layout/orgChart1"/>
    <dgm:cxn modelId="{FDE1360E-30C7-482E-909F-15E011E63038}" type="presParOf" srcId="{9A6A99A3-7D74-4F07-81CC-B90895A9504A}" destId="{9299C71B-0563-4910-9086-E23731C3E5DA}" srcOrd="2" destOrd="0" presId="urn:microsoft.com/office/officeart/2005/8/layout/orgChart1"/>
    <dgm:cxn modelId="{9C9EB6B3-6ACF-4DDA-866C-BB93A76F190B}" type="presParOf" srcId="{9A6A99A3-7D74-4F07-81CC-B90895A9504A}" destId="{1E567769-88CC-46B4-BE41-43F6C41B091F}" srcOrd="3" destOrd="0" presId="urn:microsoft.com/office/officeart/2005/8/layout/orgChart1"/>
    <dgm:cxn modelId="{BCCD2CCF-9369-43FE-B876-6507748755B6}" type="presParOf" srcId="{1E567769-88CC-46B4-BE41-43F6C41B091F}" destId="{78FFE46C-D99B-4510-86A3-96B210107CBB}" srcOrd="0" destOrd="0" presId="urn:microsoft.com/office/officeart/2005/8/layout/orgChart1"/>
    <dgm:cxn modelId="{7B154596-732E-45D5-9FB9-933D08A84A19}" type="presParOf" srcId="{78FFE46C-D99B-4510-86A3-96B210107CBB}" destId="{CC67E10E-498F-4FA0-A5DC-B6F3F9E4BF44}" srcOrd="0" destOrd="0" presId="urn:microsoft.com/office/officeart/2005/8/layout/orgChart1"/>
    <dgm:cxn modelId="{8A86D684-5B11-4E55-81B3-3C49616A1751}" type="presParOf" srcId="{78FFE46C-D99B-4510-86A3-96B210107CBB}" destId="{02014B03-84E5-4CD3-8F9F-49AD255DAEF8}" srcOrd="1" destOrd="0" presId="urn:microsoft.com/office/officeart/2005/8/layout/orgChart1"/>
    <dgm:cxn modelId="{8ECA2941-BC40-4FE1-8D74-A023F948AF5E}" type="presParOf" srcId="{1E567769-88CC-46B4-BE41-43F6C41B091F}" destId="{205C38B8-4390-4887-942C-5AD5608942A4}" srcOrd="1" destOrd="0" presId="urn:microsoft.com/office/officeart/2005/8/layout/orgChart1"/>
    <dgm:cxn modelId="{3BCD6F7F-9B7A-4AE2-A8EF-3C6A776EBF7C}" type="presParOf" srcId="{1E567769-88CC-46B4-BE41-43F6C41B091F}" destId="{39940C41-F5E4-480A-8DB3-7B7C83DE3A22}" srcOrd="2" destOrd="0" presId="urn:microsoft.com/office/officeart/2005/8/layout/orgChart1"/>
    <dgm:cxn modelId="{5E00F686-E0C5-4ADC-87AE-D1AC4C47DC49}" type="presParOf" srcId="{9A6A99A3-7D74-4F07-81CC-B90895A9504A}" destId="{AB4319F6-8305-4706-83BB-169061565F5D}" srcOrd="4" destOrd="0" presId="urn:microsoft.com/office/officeart/2005/8/layout/orgChart1"/>
    <dgm:cxn modelId="{643B9C28-9BAE-479E-9D96-14170523D137}" type="presParOf" srcId="{9A6A99A3-7D74-4F07-81CC-B90895A9504A}" destId="{84C7FBE2-F6D6-4E96-A512-15F9F936CF62}" srcOrd="5" destOrd="0" presId="urn:microsoft.com/office/officeart/2005/8/layout/orgChart1"/>
    <dgm:cxn modelId="{7D0F6CB2-2A6C-4F29-8905-E768231E374E}" type="presParOf" srcId="{84C7FBE2-F6D6-4E96-A512-15F9F936CF62}" destId="{63033B45-46C2-4FB3-9FF1-6BCA785CCA4D}" srcOrd="0" destOrd="0" presId="urn:microsoft.com/office/officeart/2005/8/layout/orgChart1"/>
    <dgm:cxn modelId="{81186865-CB21-42B3-A23C-FC8601BEB37D}" type="presParOf" srcId="{63033B45-46C2-4FB3-9FF1-6BCA785CCA4D}" destId="{4E82B4E1-0158-4BBB-97C6-59BB9AA7A00E}" srcOrd="0" destOrd="0" presId="urn:microsoft.com/office/officeart/2005/8/layout/orgChart1"/>
    <dgm:cxn modelId="{90E34BA0-A472-404D-9252-D8605D3B0FFD}" type="presParOf" srcId="{63033B45-46C2-4FB3-9FF1-6BCA785CCA4D}" destId="{58914A48-E196-49E5-B940-998177E6BBB1}" srcOrd="1" destOrd="0" presId="urn:microsoft.com/office/officeart/2005/8/layout/orgChart1"/>
    <dgm:cxn modelId="{3CACF2C6-C5FA-4AC5-9071-765037D83FD1}" type="presParOf" srcId="{84C7FBE2-F6D6-4E96-A512-15F9F936CF62}" destId="{F6199D1C-4ED2-4490-A319-CFB18A19DFDA}" srcOrd="1" destOrd="0" presId="urn:microsoft.com/office/officeart/2005/8/layout/orgChart1"/>
    <dgm:cxn modelId="{0464341B-5799-49FA-BF12-A5B615D8C0A0}" type="presParOf" srcId="{84C7FBE2-F6D6-4E96-A512-15F9F936CF62}" destId="{E8D17917-8762-4CC5-A0E1-9BDF3925FCD3}" srcOrd="2" destOrd="0" presId="urn:microsoft.com/office/officeart/2005/8/layout/orgChart1"/>
    <dgm:cxn modelId="{2D7358CD-BF0D-48E4-B425-59B39A8FB619}" type="presParOf" srcId="{555C3A78-574D-4CCD-A2AA-B19BAD22E516}" destId="{045BD000-A4DE-47AD-B9C5-FB57075B92BA}" srcOrd="2" destOrd="0" presId="urn:microsoft.com/office/officeart/2005/8/layout/orgChart1"/>
    <dgm:cxn modelId="{6AB60D30-C219-4BCF-979B-EE2F269A3A13}" type="presParOf" srcId="{B2A4F386-1B2A-4FE4-95AC-1200569C9951}" destId="{C06F870E-1101-4029-9618-4986703A2482}" srcOrd="6" destOrd="0" presId="urn:microsoft.com/office/officeart/2005/8/layout/orgChart1"/>
    <dgm:cxn modelId="{DC364264-C6B7-4AA0-9C16-C8F2DE62E13A}" type="presParOf" srcId="{B2A4F386-1B2A-4FE4-95AC-1200569C9951}" destId="{B7833128-B68B-460F-81E9-62E0821ABFF6}" srcOrd="7" destOrd="0" presId="urn:microsoft.com/office/officeart/2005/8/layout/orgChart1"/>
    <dgm:cxn modelId="{1E9FD5ED-7A77-4AE6-9592-2B1E1BD7063E}" type="presParOf" srcId="{B7833128-B68B-460F-81E9-62E0821ABFF6}" destId="{416B59C5-42AB-421A-A3E1-5E3A7BC79C1A}" srcOrd="0" destOrd="0" presId="urn:microsoft.com/office/officeart/2005/8/layout/orgChart1"/>
    <dgm:cxn modelId="{F8ABFFCF-B479-457B-8DD2-AB537225803D}" type="presParOf" srcId="{416B59C5-42AB-421A-A3E1-5E3A7BC79C1A}" destId="{B4046A71-B45A-4293-8733-F9D83F1030F9}" srcOrd="0" destOrd="0" presId="urn:microsoft.com/office/officeart/2005/8/layout/orgChart1"/>
    <dgm:cxn modelId="{B8B6CD5C-94B9-42E2-B385-E2182DAC27BA}" type="presParOf" srcId="{416B59C5-42AB-421A-A3E1-5E3A7BC79C1A}" destId="{68565258-08C4-4B41-BED2-6D26649D2FB3}" srcOrd="1" destOrd="0" presId="urn:microsoft.com/office/officeart/2005/8/layout/orgChart1"/>
    <dgm:cxn modelId="{2AF698A3-B4EF-4693-A583-C9044887AA43}" type="presParOf" srcId="{B7833128-B68B-460F-81E9-62E0821ABFF6}" destId="{497D5AA8-AEE5-4E97-9E1C-C8AFCE70643E}" srcOrd="1" destOrd="0" presId="urn:microsoft.com/office/officeart/2005/8/layout/orgChart1"/>
    <dgm:cxn modelId="{11D366EA-38E2-417A-A345-0B50A0F66B8E}" type="presParOf" srcId="{497D5AA8-AEE5-4E97-9E1C-C8AFCE70643E}" destId="{B5A65890-F4FE-4E03-A201-2E009DB9702C}" srcOrd="0" destOrd="0" presId="urn:microsoft.com/office/officeart/2005/8/layout/orgChart1"/>
    <dgm:cxn modelId="{1412907C-D970-4551-B6E1-AA5F49EF2CD6}" type="presParOf" srcId="{497D5AA8-AEE5-4E97-9E1C-C8AFCE70643E}" destId="{B32BED64-CB28-43DA-895F-F2162AC731A5}" srcOrd="1" destOrd="0" presId="urn:microsoft.com/office/officeart/2005/8/layout/orgChart1"/>
    <dgm:cxn modelId="{3C012BEA-F455-410C-88A2-0897208180DF}" type="presParOf" srcId="{B32BED64-CB28-43DA-895F-F2162AC731A5}" destId="{54770BA0-B29E-4A41-88D2-98CB605ED16A}" srcOrd="0" destOrd="0" presId="urn:microsoft.com/office/officeart/2005/8/layout/orgChart1"/>
    <dgm:cxn modelId="{0279290D-9805-4E28-A792-F6B4C7782472}" type="presParOf" srcId="{54770BA0-B29E-4A41-88D2-98CB605ED16A}" destId="{F7ED5021-DBCC-4A74-A63F-400F7A7F72AC}" srcOrd="0" destOrd="0" presId="urn:microsoft.com/office/officeart/2005/8/layout/orgChart1"/>
    <dgm:cxn modelId="{204E2F8A-090F-4A53-8ECA-EBEF84A48412}" type="presParOf" srcId="{54770BA0-B29E-4A41-88D2-98CB605ED16A}" destId="{C091C636-8878-4383-8648-67361C5F0041}" srcOrd="1" destOrd="0" presId="urn:microsoft.com/office/officeart/2005/8/layout/orgChart1"/>
    <dgm:cxn modelId="{BC1CDC16-4BBD-4780-970C-0868CC8455CC}" type="presParOf" srcId="{B32BED64-CB28-43DA-895F-F2162AC731A5}" destId="{ED4AE1BF-CFE2-415B-A7AE-BDCE7C4E4142}" srcOrd="1" destOrd="0" presId="urn:microsoft.com/office/officeart/2005/8/layout/orgChart1"/>
    <dgm:cxn modelId="{62B0D7F4-55E4-461E-908F-83A2B58E9D4D}" type="presParOf" srcId="{B32BED64-CB28-43DA-895F-F2162AC731A5}" destId="{29DDD0C8-0422-4E3D-93B2-FE1AA6D49AE9}" srcOrd="2" destOrd="0" presId="urn:microsoft.com/office/officeart/2005/8/layout/orgChart1"/>
    <dgm:cxn modelId="{E37ACCDB-E98A-417F-ACE4-ACD63A9FBDC8}" type="presParOf" srcId="{497D5AA8-AEE5-4E97-9E1C-C8AFCE70643E}" destId="{09929DB2-5334-4DAA-9F97-1BA0136C0423}" srcOrd="2" destOrd="0" presId="urn:microsoft.com/office/officeart/2005/8/layout/orgChart1"/>
    <dgm:cxn modelId="{BED33BD4-D467-410B-BF35-54147003885A}" type="presParOf" srcId="{497D5AA8-AEE5-4E97-9E1C-C8AFCE70643E}" destId="{3BDD5E54-0CFB-4FB7-AC51-BE9A49F31C0D}" srcOrd="3" destOrd="0" presId="urn:microsoft.com/office/officeart/2005/8/layout/orgChart1"/>
    <dgm:cxn modelId="{DD5198E9-F197-4DF3-B447-58F65F6F2534}" type="presParOf" srcId="{3BDD5E54-0CFB-4FB7-AC51-BE9A49F31C0D}" destId="{70774D56-AC8B-441F-A08C-292ABDF38C0B}" srcOrd="0" destOrd="0" presId="urn:microsoft.com/office/officeart/2005/8/layout/orgChart1"/>
    <dgm:cxn modelId="{9D312BDA-F5B4-482D-B9CD-8E580D944285}" type="presParOf" srcId="{70774D56-AC8B-441F-A08C-292ABDF38C0B}" destId="{AE086EC3-3CE9-4AA8-8FC8-28D0B5744482}" srcOrd="0" destOrd="0" presId="urn:microsoft.com/office/officeart/2005/8/layout/orgChart1"/>
    <dgm:cxn modelId="{C592FAFE-0AF4-4BF9-979B-9FF0FE127718}" type="presParOf" srcId="{70774D56-AC8B-441F-A08C-292ABDF38C0B}" destId="{0B3617B2-39D5-4591-91CB-9ACC3A0105D6}" srcOrd="1" destOrd="0" presId="urn:microsoft.com/office/officeart/2005/8/layout/orgChart1"/>
    <dgm:cxn modelId="{FFE1C65E-D2AD-429B-BF52-54F444B9282A}" type="presParOf" srcId="{3BDD5E54-0CFB-4FB7-AC51-BE9A49F31C0D}" destId="{B2C2C144-71F1-4B76-88DF-648E52B4D0B3}" srcOrd="1" destOrd="0" presId="urn:microsoft.com/office/officeart/2005/8/layout/orgChart1"/>
    <dgm:cxn modelId="{F860104B-EB7B-4846-8D20-8CFF604E6478}" type="presParOf" srcId="{3BDD5E54-0CFB-4FB7-AC51-BE9A49F31C0D}" destId="{3FC4E16F-5933-4EE6-A126-A8E3A9F4CF55}" srcOrd="2" destOrd="0" presId="urn:microsoft.com/office/officeart/2005/8/layout/orgChart1"/>
    <dgm:cxn modelId="{8588B482-C819-4FAE-A2F5-B0184BC8B540}" type="presParOf" srcId="{497D5AA8-AEE5-4E97-9E1C-C8AFCE70643E}" destId="{B15AC409-BA6B-42AD-9D5D-BB89C3747513}" srcOrd="4" destOrd="0" presId="urn:microsoft.com/office/officeart/2005/8/layout/orgChart1"/>
    <dgm:cxn modelId="{67E6E7B4-CDD6-4347-82E7-B4A19F3C9A64}" type="presParOf" srcId="{497D5AA8-AEE5-4E97-9E1C-C8AFCE70643E}" destId="{3649B512-F144-4068-9445-550922CBD8FD}" srcOrd="5" destOrd="0" presId="urn:microsoft.com/office/officeart/2005/8/layout/orgChart1"/>
    <dgm:cxn modelId="{CA47EE9A-0AB0-41DC-8C80-61BFCBF7628A}" type="presParOf" srcId="{3649B512-F144-4068-9445-550922CBD8FD}" destId="{518C5048-5570-4162-8B61-9F004CC4148E}" srcOrd="0" destOrd="0" presId="urn:microsoft.com/office/officeart/2005/8/layout/orgChart1"/>
    <dgm:cxn modelId="{E6100DCF-3368-4764-832E-A0796602D396}" type="presParOf" srcId="{518C5048-5570-4162-8B61-9F004CC4148E}" destId="{4C95BDB5-DB92-4674-8BAB-B49B81B7562D}" srcOrd="0" destOrd="0" presId="urn:microsoft.com/office/officeart/2005/8/layout/orgChart1"/>
    <dgm:cxn modelId="{BD494C6D-D70C-467B-9780-13411D0545D9}" type="presParOf" srcId="{518C5048-5570-4162-8B61-9F004CC4148E}" destId="{61FFB9E4-903C-4E39-B2F9-76F1571B032A}" srcOrd="1" destOrd="0" presId="urn:microsoft.com/office/officeart/2005/8/layout/orgChart1"/>
    <dgm:cxn modelId="{DD1B6CBC-B4B0-46B2-88E5-708804081E65}" type="presParOf" srcId="{3649B512-F144-4068-9445-550922CBD8FD}" destId="{5C229835-0619-4174-BE96-76744B8102D6}" srcOrd="1" destOrd="0" presId="urn:microsoft.com/office/officeart/2005/8/layout/orgChart1"/>
    <dgm:cxn modelId="{F75398F7-7F74-4BB4-9B1C-C647F45C17FF}" type="presParOf" srcId="{3649B512-F144-4068-9445-550922CBD8FD}" destId="{56013262-1A9A-465A-931C-1BE55A9D4014}" srcOrd="2" destOrd="0" presId="urn:microsoft.com/office/officeart/2005/8/layout/orgChart1"/>
    <dgm:cxn modelId="{FD5B9CFB-73C8-43F4-BD95-ED296D056471}" type="presParOf" srcId="{B7833128-B68B-460F-81E9-62E0821ABFF6}" destId="{B5E67C8C-EEE4-4556-B1F3-B3D900747D3A}" srcOrd="2" destOrd="0" presId="urn:microsoft.com/office/officeart/2005/8/layout/orgChart1"/>
    <dgm:cxn modelId="{8BC6AD4C-FAEC-4A3E-B502-16F29DF8F7EE}" type="presParOf" srcId="{B2A4F386-1B2A-4FE4-95AC-1200569C9951}" destId="{7D772311-8804-4092-B291-7CBF0AE0159A}" srcOrd="8" destOrd="0" presId="urn:microsoft.com/office/officeart/2005/8/layout/orgChart1"/>
    <dgm:cxn modelId="{20D2705C-2F72-44D2-9178-1984166D63EA}" type="presParOf" srcId="{B2A4F386-1B2A-4FE4-95AC-1200569C9951}" destId="{533DC8D7-0CD0-40CB-B559-130F9142EA02}" srcOrd="9" destOrd="0" presId="urn:microsoft.com/office/officeart/2005/8/layout/orgChart1"/>
    <dgm:cxn modelId="{46900C83-1FBB-4B1B-9C21-ABF576A43C7D}" type="presParOf" srcId="{533DC8D7-0CD0-40CB-B559-130F9142EA02}" destId="{93937960-722F-4E90-93B3-8BE10FB206E9}" srcOrd="0" destOrd="0" presId="urn:microsoft.com/office/officeart/2005/8/layout/orgChart1"/>
    <dgm:cxn modelId="{A8467B36-8C3E-4658-BB63-37FDC9707A2D}" type="presParOf" srcId="{93937960-722F-4E90-93B3-8BE10FB206E9}" destId="{48B2F210-2C04-4D00-A50E-911A20F1C4F2}" srcOrd="0" destOrd="0" presId="urn:microsoft.com/office/officeart/2005/8/layout/orgChart1"/>
    <dgm:cxn modelId="{9B69178C-B9F0-4B78-9D52-831716EFC49D}" type="presParOf" srcId="{93937960-722F-4E90-93B3-8BE10FB206E9}" destId="{E978AF12-0B12-4D43-A6EA-A43BFD1F6E2B}" srcOrd="1" destOrd="0" presId="urn:microsoft.com/office/officeart/2005/8/layout/orgChart1"/>
    <dgm:cxn modelId="{B504EE13-FC42-4404-938C-7F7CBD6AECC8}" type="presParOf" srcId="{533DC8D7-0CD0-40CB-B559-130F9142EA02}" destId="{5B4288C9-0741-40BC-9766-5AB73B180DBD}" srcOrd="1" destOrd="0" presId="urn:microsoft.com/office/officeart/2005/8/layout/orgChart1"/>
    <dgm:cxn modelId="{AC1B2A89-1C28-4D3A-854B-96CF66A69E2F}" type="presParOf" srcId="{5B4288C9-0741-40BC-9766-5AB73B180DBD}" destId="{5DAF026B-F40C-4F37-83D0-9B01744B57F8}" srcOrd="0" destOrd="0" presId="urn:microsoft.com/office/officeart/2005/8/layout/orgChart1"/>
    <dgm:cxn modelId="{208BC530-E077-4D42-B375-55B43132585C}" type="presParOf" srcId="{5B4288C9-0741-40BC-9766-5AB73B180DBD}" destId="{32757B9F-3E01-4B72-8F4C-45C86C4A3F1E}" srcOrd="1" destOrd="0" presId="urn:microsoft.com/office/officeart/2005/8/layout/orgChart1"/>
    <dgm:cxn modelId="{5F9DF700-AE42-45F3-9FA5-C124D4D12E98}" type="presParOf" srcId="{32757B9F-3E01-4B72-8F4C-45C86C4A3F1E}" destId="{814E4B0E-7BC6-48CA-B924-A469F1D86DFB}" srcOrd="0" destOrd="0" presId="urn:microsoft.com/office/officeart/2005/8/layout/orgChart1"/>
    <dgm:cxn modelId="{8B1A2F6E-525D-4CC3-8907-6C467E38919A}" type="presParOf" srcId="{814E4B0E-7BC6-48CA-B924-A469F1D86DFB}" destId="{49C62DCE-3469-44F3-A7AE-5504BB056A62}" srcOrd="0" destOrd="0" presId="urn:microsoft.com/office/officeart/2005/8/layout/orgChart1"/>
    <dgm:cxn modelId="{A5ABECB4-289C-4598-81CA-7E6804E816FA}" type="presParOf" srcId="{814E4B0E-7BC6-48CA-B924-A469F1D86DFB}" destId="{57F03E8B-3870-4136-BE4E-75C4A323DCCE}" srcOrd="1" destOrd="0" presId="urn:microsoft.com/office/officeart/2005/8/layout/orgChart1"/>
    <dgm:cxn modelId="{96DCC646-84C8-46D6-A79D-3B82FD8FE786}" type="presParOf" srcId="{32757B9F-3E01-4B72-8F4C-45C86C4A3F1E}" destId="{36B623EE-2D2C-49CD-8E51-36718194C6EE}" srcOrd="1" destOrd="0" presId="urn:microsoft.com/office/officeart/2005/8/layout/orgChart1"/>
    <dgm:cxn modelId="{B0F225A3-D712-4FC8-BB54-558EFEB89B89}" type="presParOf" srcId="{32757B9F-3E01-4B72-8F4C-45C86C4A3F1E}" destId="{F3F7D79F-2210-4212-BE90-4C90BEAB7919}" srcOrd="2" destOrd="0" presId="urn:microsoft.com/office/officeart/2005/8/layout/orgChart1"/>
    <dgm:cxn modelId="{B02973CC-2C4B-41B6-8ED0-C83D7BDA1777}" type="presParOf" srcId="{5B4288C9-0741-40BC-9766-5AB73B180DBD}" destId="{4179EE68-A848-43A3-BC4F-BD283AAFA7DA}" srcOrd="2" destOrd="0" presId="urn:microsoft.com/office/officeart/2005/8/layout/orgChart1"/>
    <dgm:cxn modelId="{2D9D8B68-25D3-4627-B758-77711CAAA3A9}" type="presParOf" srcId="{5B4288C9-0741-40BC-9766-5AB73B180DBD}" destId="{5563270B-6061-47F0-B227-3F8BD9FF0910}" srcOrd="3" destOrd="0" presId="urn:microsoft.com/office/officeart/2005/8/layout/orgChart1"/>
    <dgm:cxn modelId="{D3712AFB-B25D-492C-B444-3EAC965DE71C}" type="presParOf" srcId="{5563270B-6061-47F0-B227-3F8BD9FF0910}" destId="{955A102A-5B9C-45C7-8BF9-6FFEDD43460D}" srcOrd="0" destOrd="0" presId="urn:microsoft.com/office/officeart/2005/8/layout/orgChart1"/>
    <dgm:cxn modelId="{0B66F005-E157-4F4E-9370-1D35FFA909B0}" type="presParOf" srcId="{955A102A-5B9C-45C7-8BF9-6FFEDD43460D}" destId="{A9C7947C-7A20-4F21-8276-2787D3BC4A4E}" srcOrd="0" destOrd="0" presId="urn:microsoft.com/office/officeart/2005/8/layout/orgChart1"/>
    <dgm:cxn modelId="{1E61A237-26F8-4F23-B816-0B91E17662A0}" type="presParOf" srcId="{955A102A-5B9C-45C7-8BF9-6FFEDD43460D}" destId="{B5506ACD-5AC3-4349-AF05-89DC1962128B}" srcOrd="1" destOrd="0" presId="urn:microsoft.com/office/officeart/2005/8/layout/orgChart1"/>
    <dgm:cxn modelId="{D1B58D94-1421-4396-95C9-3DCDBCCA3796}" type="presParOf" srcId="{5563270B-6061-47F0-B227-3F8BD9FF0910}" destId="{FC5882CF-185E-4726-B3F5-5313553F89EA}" srcOrd="1" destOrd="0" presId="urn:microsoft.com/office/officeart/2005/8/layout/orgChart1"/>
    <dgm:cxn modelId="{61F5087D-7A6D-408D-8B29-E84983ACFBC3}" type="presParOf" srcId="{5563270B-6061-47F0-B227-3F8BD9FF0910}" destId="{3C234EA5-FA38-424F-9495-85CB0203F2A0}" srcOrd="2" destOrd="0" presId="urn:microsoft.com/office/officeart/2005/8/layout/orgChart1"/>
    <dgm:cxn modelId="{5E1D759D-B46F-4663-85B6-35D11439DE64}" type="presParOf" srcId="{5B4288C9-0741-40BC-9766-5AB73B180DBD}" destId="{82514516-2537-42A9-8F45-1298C050A10E}" srcOrd="4" destOrd="0" presId="urn:microsoft.com/office/officeart/2005/8/layout/orgChart1"/>
    <dgm:cxn modelId="{0C902AAD-1836-4756-8911-5F865D9B87AA}" type="presParOf" srcId="{5B4288C9-0741-40BC-9766-5AB73B180DBD}" destId="{79F72AD2-37AE-478F-A0E0-DDB6E1853757}" srcOrd="5" destOrd="0" presId="urn:microsoft.com/office/officeart/2005/8/layout/orgChart1"/>
    <dgm:cxn modelId="{0B8D4366-3C09-496F-8E74-38E19A86ECBC}" type="presParOf" srcId="{79F72AD2-37AE-478F-A0E0-DDB6E1853757}" destId="{D14BE243-0A9C-4038-B339-983A172F30FF}" srcOrd="0" destOrd="0" presId="urn:microsoft.com/office/officeart/2005/8/layout/orgChart1"/>
    <dgm:cxn modelId="{C97442EE-1B9C-4282-9DFA-94990FFFA419}" type="presParOf" srcId="{D14BE243-0A9C-4038-B339-983A172F30FF}" destId="{C7EEF22C-2180-4304-88CF-FA7CE2D0EF5E}" srcOrd="0" destOrd="0" presId="urn:microsoft.com/office/officeart/2005/8/layout/orgChart1"/>
    <dgm:cxn modelId="{F02D0788-C19A-4417-8D6A-9361F4841A39}" type="presParOf" srcId="{D14BE243-0A9C-4038-B339-983A172F30FF}" destId="{49990EB8-8163-4C8B-BC25-F8BDF01587AB}" srcOrd="1" destOrd="0" presId="urn:microsoft.com/office/officeart/2005/8/layout/orgChart1"/>
    <dgm:cxn modelId="{853282A7-8389-4158-8387-76EBADCF8E96}" type="presParOf" srcId="{79F72AD2-37AE-478F-A0E0-DDB6E1853757}" destId="{950B8D11-0C82-4D34-9F82-984E1FC9044D}" srcOrd="1" destOrd="0" presId="urn:microsoft.com/office/officeart/2005/8/layout/orgChart1"/>
    <dgm:cxn modelId="{313D5B7A-6D0A-4ACA-89D2-598B0AE0E012}" type="presParOf" srcId="{79F72AD2-37AE-478F-A0E0-DDB6E1853757}" destId="{D7432FAE-B039-46A7-898C-E61DB051ABA7}" srcOrd="2" destOrd="0" presId="urn:microsoft.com/office/officeart/2005/8/layout/orgChart1"/>
    <dgm:cxn modelId="{523FE0FF-5D7B-4F98-9676-F8DE4D0C9E0B}" type="presParOf" srcId="{533DC8D7-0CD0-40CB-B559-130F9142EA02}" destId="{52055636-7BE1-4E92-8CFA-B91842C5B441}" srcOrd="2" destOrd="0" presId="urn:microsoft.com/office/officeart/2005/8/layout/orgChart1"/>
    <dgm:cxn modelId="{CFD63E64-65F6-4AA4-AD30-C9D2D232B8A2}" type="presParOf" srcId="{254E5CF1-5A69-4050-A6A6-BFEA0265BFB3}" destId="{074A07E1-2D06-48BF-B7D4-C43BE4CDA12D}"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514516-2537-42A9-8F45-1298C050A10E}">
      <dsp:nvSpPr>
        <dsp:cNvPr id="0" name=""/>
        <dsp:cNvSpPr/>
      </dsp:nvSpPr>
      <dsp:spPr>
        <a:xfrm>
          <a:off x="8218170" y="1966762"/>
          <a:ext cx="243721" cy="3054638"/>
        </a:xfrm>
        <a:custGeom>
          <a:avLst/>
          <a:gdLst/>
          <a:ahLst/>
          <a:cxnLst/>
          <a:rect l="0" t="0" r="0" b="0"/>
          <a:pathLst>
            <a:path>
              <a:moveTo>
                <a:pt x="0" y="0"/>
              </a:moveTo>
              <a:lnTo>
                <a:pt x="0" y="3054638"/>
              </a:lnTo>
              <a:lnTo>
                <a:pt x="243721" y="3054638"/>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79EE68-A848-43A3-BC4F-BD283AAFA7DA}">
      <dsp:nvSpPr>
        <dsp:cNvPr id="0" name=""/>
        <dsp:cNvSpPr/>
      </dsp:nvSpPr>
      <dsp:spPr>
        <a:xfrm>
          <a:off x="8218170" y="1966762"/>
          <a:ext cx="243721" cy="1901024"/>
        </a:xfrm>
        <a:custGeom>
          <a:avLst/>
          <a:gdLst/>
          <a:ahLst/>
          <a:cxnLst/>
          <a:rect l="0" t="0" r="0" b="0"/>
          <a:pathLst>
            <a:path>
              <a:moveTo>
                <a:pt x="0" y="0"/>
              </a:moveTo>
              <a:lnTo>
                <a:pt x="0" y="1901024"/>
              </a:lnTo>
              <a:lnTo>
                <a:pt x="243721" y="1901024"/>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DAF026B-F40C-4F37-83D0-9B01744B57F8}">
      <dsp:nvSpPr>
        <dsp:cNvPr id="0" name=""/>
        <dsp:cNvSpPr/>
      </dsp:nvSpPr>
      <dsp:spPr>
        <a:xfrm>
          <a:off x="8218170" y="1966762"/>
          <a:ext cx="243721" cy="747411"/>
        </a:xfrm>
        <a:custGeom>
          <a:avLst/>
          <a:gdLst/>
          <a:ahLst/>
          <a:cxnLst/>
          <a:rect l="0" t="0" r="0" b="0"/>
          <a:pathLst>
            <a:path>
              <a:moveTo>
                <a:pt x="0" y="0"/>
              </a:moveTo>
              <a:lnTo>
                <a:pt x="0" y="747411"/>
              </a:lnTo>
              <a:lnTo>
                <a:pt x="243721" y="747411"/>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772311-8804-4092-B291-7CBF0AE0159A}">
      <dsp:nvSpPr>
        <dsp:cNvPr id="0" name=""/>
        <dsp:cNvSpPr/>
      </dsp:nvSpPr>
      <dsp:spPr>
        <a:xfrm>
          <a:off x="4936059" y="813149"/>
          <a:ext cx="3932034" cy="341209"/>
        </a:xfrm>
        <a:custGeom>
          <a:avLst/>
          <a:gdLst/>
          <a:ahLst/>
          <a:cxnLst/>
          <a:rect l="0" t="0" r="0" b="0"/>
          <a:pathLst>
            <a:path>
              <a:moveTo>
                <a:pt x="0" y="0"/>
              </a:moveTo>
              <a:lnTo>
                <a:pt x="0" y="170604"/>
              </a:lnTo>
              <a:lnTo>
                <a:pt x="3932034" y="170604"/>
              </a:lnTo>
              <a:lnTo>
                <a:pt x="3932034" y="341209"/>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15AC409-BA6B-42AD-9D5D-BB89C3747513}">
      <dsp:nvSpPr>
        <dsp:cNvPr id="0" name=""/>
        <dsp:cNvSpPr/>
      </dsp:nvSpPr>
      <dsp:spPr>
        <a:xfrm>
          <a:off x="6252153" y="1966762"/>
          <a:ext cx="243721" cy="3054638"/>
        </a:xfrm>
        <a:custGeom>
          <a:avLst/>
          <a:gdLst/>
          <a:ahLst/>
          <a:cxnLst/>
          <a:rect l="0" t="0" r="0" b="0"/>
          <a:pathLst>
            <a:path>
              <a:moveTo>
                <a:pt x="0" y="0"/>
              </a:moveTo>
              <a:lnTo>
                <a:pt x="0" y="3054638"/>
              </a:lnTo>
              <a:lnTo>
                <a:pt x="243721" y="3054638"/>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9929DB2-5334-4DAA-9F97-1BA0136C0423}">
      <dsp:nvSpPr>
        <dsp:cNvPr id="0" name=""/>
        <dsp:cNvSpPr/>
      </dsp:nvSpPr>
      <dsp:spPr>
        <a:xfrm>
          <a:off x="6252153" y="1966762"/>
          <a:ext cx="243721" cy="1901024"/>
        </a:xfrm>
        <a:custGeom>
          <a:avLst/>
          <a:gdLst/>
          <a:ahLst/>
          <a:cxnLst/>
          <a:rect l="0" t="0" r="0" b="0"/>
          <a:pathLst>
            <a:path>
              <a:moveTo>
                <a:pt x="0" y="0"/>
              </a:moveTo>
              <a:lnTo>
                <a:pt x="0" y="1901024"/>
              </a:lnTo>
              <a:lnTo>
                <a:pt x="243721" y="1901024"/>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5A65890-F4FE-4E03-A201-2E009DB9702C}">
      <dsp:nvSpPr>
        <dsp:cNvPr id="0" name=""/>
        <dsp:cNvSpPr/>
      </dsp:nvSpPr>
      <dsp:spPr>
        <a:xfrm>
          <a:off x="6252153" y="1966762"/>
          <a:ext cx="243721" cy="747411"/>
        </a:xfrm>
        <a:custGeom>
          <a:avLst/>
          <a:gdLst/>
          <a:ahLst/>
          <a:cxnLst/>
          <a:rect l="0" t="0" r="0" b="0"/>
          <a:pathLst>
            <a:path>
              <a:moveTo>
                <a:pt x="0" y="0"/>
              </a:moveTo>
              <a:lnTo>
                <a:pt x="0" y="747411"/>
              </a:lnTo>
              <a:lnTo>
                <a:pt x="243721" y="747411"/>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06F870E-1101-4029-9618-4986703A2482}">
      <dsp:nvSpPr>
        <dsp:cNvPr id="0" name=""/>
        <dsp:cNvSpPr/>
      </dsp:nvSpPr>
      <dsp:spPr>
        <a:xfrm>
          <a:off x="4936059" y="813149"/>
          <a:ext cx="1966017" cy="341209"/>
        </a:xfrm>
        <a:custGeom>
          <a:avLst/>
          <a:gdLst/>
          <a:ahLst/>
          <a:cxnLst/>
          <a:rect l="0" t="0" r="0" b="0"/>
          <a:pathLst>
            <a:path>
              <a:moveTo>
                <a:pt x="0" y="0"/>
              </a:moveTo>
              <a:lnTo>
                <a:pt x="0" y="170604"/>
              </a:lnTo>
              <a:lnTo>
                <a:pt x="1966017" y="170604"/>
              </a:lnTo>
              <a:lnTo>
                <a:pt x="1966017" y="341209"/>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B4319F6-8305-4706-83BB-169061565F5D}">
      <dsp:nvSpPr>
        <dsp:cNvPr id="0" name=""/>
        <dsp:cNvSpPr/>
      </dsp:nvSpPr>
      <dsp:spPr>
        <a:xfrm>
          <a:off x="4286135" y="1966762"/>
          <a:ext cx="243721" cy="3054638"/>
        </a:xfrm>
        <a:custGeom>
          <a:avLst/>
          <a:gdLst/>
          <a:ahLst/>
          <a:cxnLst/>
          <a:rect l="0" t="0" r="0" b="0"/>
          <a:pathLst>
            <a:path>
              <a:moveTo>
                <a:pt x="0" y="0"/>
              </a:moveTo>
              <a:lnTo>
                <a:pt x="0" y="3054638"/>
              </a:lnTo>
              <a:lnTo>
                <a:pt x="243721" y="3054638"/>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99C71B-0563-4910-9086-E23731C3E5DA}">
      <dsp:nvSpPr>
        <dsp:cNvPr id="0" name=""/>
        <dsp:cNvSpPr/>
      </dsp:nvSpPr>
      <dsp:spPr>
        <a:xfrm>
          <a:off x="4286135" y="1966762"/>
          <a:ext cx="243721" cy="1901024"/>
        </a:xfrm>
        <a:custGeom>
          <a:avLst/>
          <a:gdLst/>
          <a:ahLst/>
          <a:cxnLst/>
          <a:rect l="0" t="0" r="0" b="0"/>
          <a:pathLst>
            <a:path>
              <a:moveTo>
                <a:pt x="0" y="0"/>
              </a:moveTo>
              <a:lnTo>
                <a:pt x="0" y="1901024"/>
              </a:lnTo>
              <a:lnTo>
                <a:pt x="243721" y="1901024"/>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960D0D0-C8F0-4489-8C0E-E71C4B14D837}">
      <dsp:nvSpPr>
        <dsp:cNvPr id="0" name=""/>
        <dsp:cNvSpPr/>
      </dsp:nvSpPr>
      <dsp:spPr>
        <a:xfrm>
          <a:off x="4286135" y="1966762"/>
          <a:ext cx="243721" cy="747411"/>
        </a:xfrm>
        <a:custGeom>
          <a:avLst/>
          <a:gdLst/>
          <a:ahLst/>
          <a:cxnLst/>
          <a:rect l="0" t="0" r="0" b="0"/>
          <a:pathLst>
            <a:path>
              <a:moveTo>
                <a:pt x="0" y="0"/>
              </a:moveTo>
              <a:lnTo>
                <a:pt x="0" y="747411"/>
              </a:lnTo>
              <a:lnTo>
                <a:pt x="243721" y="747411"/>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A421B68-5DAD-4F7E-9676-FEDF282466CC}">
      <dsp:nvSpPr>
        <dsp:cNvPr id="0" name=""/>
        <dsp:cNvSpPr/>
      </dsp:nvSpPr>
      <dsp:spPr>
        <a:xfrm>
          <a:off x="4890339" y="813149"/>
          <a:ext cx="91440" cy="341209"/>
        </a:xfrm>
        <a:custGeom>
          <a:avLst/>
          <a:gdLst/>
          <a:ahLst/>
          <a:cxnLst/>
          <a:rect l="0" t="0" r="0" b="0"/>
          <a:pathLst>
            <a:path>
              <a:moveTo>
                <a:pt x="45720" y="0"/>
              </a:moveTo>
              <a:lnTo>
                <a:pt x="45720" y="341209"/>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D33B85A-92F5-4B85-A38A-8321475295F0}">
      <dsp:nvSpPr>
        <dsp:cNvPr id="0" name=""/>
        <dsp:cNvSpPr/>
      </dsp:nvSpPr>
      <dsp:spPr>
        <a:xfrm>
          <a:off x="2320118" y="1966762"/>
          <a:ext cx="243721" cy="3054638"/>
        </a:xfrm>
        <a:custGeom>
          <a:avLst/>
          <a:gdLst/>
          <a:ahLst/>
          <a:cxnLst/>
          <a:rect l="0" t="0" r="0" b="0"/>
          <a:pathLst>
            <a:path>
              <a:moveTo>
                <a:pt x="0" y="0"/>
              </a:moveTo>
              <a:lnTo>
                <a:pt x="0" y="3054638"/>
              </a:lnTo>
              <a:lnTo>
                <a:pt x="243721" y="3054638"/>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9A02B9-40F7-43E5-A28A-5A01D80C9BBD}">
      <dsp:nvSpPr>
        <dsp:cNvPr id="0" name=""/>
        <dsp:cNvSpPr/>
      </dsp:nvSpPr>
      <dsp:spPr>
        <a:xfrm>
          <a:off x="2320118" y="1966762"/>
          <a:ext cx="243721" cy="1901024"/>
        </a:xfrm>
        <a:custGeom>
          <a:avLst/>
          <a:gdLst/>
          <a:ahLst/>
          <a:cxnLst/>
          <a:rect l="0" t="0" r="0" b="0"/>
          <a:pathLst>
            <a:path>
              <a:moveTo>
                <a:pt x="0" y="0"/>
              </a:moveTo>
              <a:lnTo>
                <a:pt x="0" y="1901024"/>
              </a:lnTo>
              <a:lnTo>
                <a:pt x="243721" y="1901024"/>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64A0BC3-4FC9-4BE8-8BC0-DFE0AC3D28C0}">
      <dsp:nvSpPr>
        <dsp:cNvPr id="0" name=""/>
        <dsp:cNvSpPr/>
      </dsp:nvSpPr>
      <dsp:spPr>
        <a:xfrm>
          <a:off x="2320118" y="1966762"/>
          <a:ext cx="243721" cy="747411"/>
        </a:xfrm>
        <a:custGeom>
          <a:avLst/>
          <a:gdLst/>
          <a:ahLst/>
          <a:cxnLst/>
          <a:rect l="0" t="0" r="0" b="0"/>
          <a:pathLst>
            <a:path>
              <a:moveTo>
                <a:pt x="0" y="0"/>
              </a:moveTo>
              <a:lnTo>
                <a:pt x="0" y="747411"/>
              </a:lnTo>
              <a:lnTo>
                <a:pt x="243721" y="747411"/>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0B4A73D-3A7B-42E4-9E28-710C105DA428}">
      <dsp:nvSpPr>
        <dsp:cNvPr id="0" name=""/>
        <dsp:cNvSpPr/>
      </dsp:nvSpPr>
      <dsp:spPr>
        <a:xfrm>
          <a:off x="2970041" y="813149"/>
          <a:ext cx="1966017" cy="341209"/>
        </a:xfrm>
        <a:custGeom>
          <a:avLst/>
          <a:gdLst/>
          <a:ahLst/>
          <a:cxnLst/>
          <a:rect l="0" t="0" r="0" b="0"/>
          <a:pathLst>
            <a:path>
              <a:moveTo>
                <a:pt x="1966017" y="0"/>
              </a:moveTo>
              <a:lnTo>
                <a:pt x="1966017" y="170604"/>
              </a:lnTo>
              <a:lnTo>
                <a:pt x="0" y="170604"/>
              </a:lnTo>
              <a:lnTo>
                <a:pt x="0" y="341209"/>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FB4C1E-EF67-4EED-BCEB-9B4F3506E738}">
      <dsp:nvSpPr>
        <dsp:cNvPr id="0" name=""/>
        <dsp:cNvSpPr/>
      </dsp:nvSpPr>
      <dsp:spPr>
        <a:xfrm>
          <a:off x="354101" y="1966762"/>
          <a:ext cx="243721" cy="3054638"/>
        </a:xfrm>
        <a:custGeom>
          <a:avLst/>
          <a:gdLst/>
          <a:ahLst/>
          <a:cxnLst/>
          <a:rect l="0" t="0" r="0" b="0"/>
          <a:pathLst>
            <a:path>
              <a:moveTo>
                <a:pt x="0" y="0"/>
              </a:moveTo>
              <a:lnTo>
                <a:pt x="0" y="3054638"/>
              </a:lnTo>
              <a:lnTo>
                <a:pt x="243721" y="3054638"/>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5AF557D-4F25-423F-80DE-861626020A63}">
      <dsp:nvSpPr>
        <dsp:cNvPr id="0" name=""/>
        <dsp:cNvSpPr/>
      </dsp:nvSpPr>
      <dsp:spPr>
        <a:xfrm>
          <a:off x="354101" y="1966762"/>
          <a:ext cx="243721" cy="1901024"/>
        </a:xfrm>
        <a:custGeom>
          <a:avLst/>
          <a:gdLst/>
          <a:ahLst/>
          <a:cxnLst/>
          <a:rect l="0" t="0" r="0" b="0"/>
          <a:pathLst>
            <a:path>
              <a:moveTo>
                <a:pt x="0" y="0"/>
              </a:moveTo>
              <a:lnTo>
                <a:pt x="0" y="1901024"/>
              </a:lnTo>
              <a:lnTo>
                <a:pt x="243721" y="1901024"/>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E213F73-FF38-4701-B151-27DC5EF4308B}">
      <dsp:nvSpPr>
        <dsp:cNvPr id="0" name=""/>
        <dsp:cNvSpPr/>
      </dsp:nvSpPr>
      <dsp:spPr>
        <a:xfrm>
          <a:off x="354101" y="1966762"/>
          <a:ext cx="243721" cy="747411"/>
        </a:xfrm>
        <a:custGeom>
          <a:avLst/>
          <a:gdLst/>
          <a:ahLst/>
          <a:cxnLst/>
          <a:rect l="0" t="0" r="0" b="0"/>
          <a:pathLst>
            <a:path>
              <a:moveTo>
                <a:pt x="0" y="0"/>
              </a:moveTo>
              <a:lnTo>
                <a:pt x="0" y="747411"/>
              </a:lnTo>
              <a:lnTo>
                <a:pt x="243721" y="747411"/>
              </a:lnTo>
            </a:path>
          </a:pathLst>
        </a:custGeom>
        <a:noFill/>
        <a:ln w="12700" cap="flat" cmpd="sng" algn="ctr">
          <a:solidFill>
            <a:schemeClr val="accent1">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9E53C26-1F25-4012-9F9B-0A6EF2E86B9A}">
      <dsp:nvSpPr>
        <dsp:cNvPr id="0" name=""/>
        <dsp:cNvSpPr/>
      </dsp:nvSpPr>
      <dsp:spPr>
        <a:xfrm>
          <a:off x="1004024" y="813149"/>
          <a:ext cx="3932034" cy="341209"/>
        </a:xfrm>
        <a:custGeom>
          <a:avLst/>
          <a:gdLst/>
          <a:ahLst/>
          <a:cxnLst/>
          <a:rect l="0" t="0" r="0" b="0"/>
          <a:pathLst>
            <a:path>
              <a:moveTo>
                <a:pt x="3932034" y="0"/>
              </a:moveTo>
              <a:lnTo>
                <a:pt x="3932034" y="170604"/>
              </a:lnTo>
              <a:lnTo>
                <a:pt x="0" y="170604"/>
              </a:lnTo>
              <a:lnTo>
                <a:pt x="0" y="341209"/>
              </a:lnTo>
            </a:path>
          </a:pathLst>
        </a:custGeom>
        <a:noFill/>
        <a:ln w="12700" cap="flat" cmpd="sng" algn="ctr">
          <a:solidFill>
            <a:schemeClr val="accent6">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8B91161-6644-4692-9036-82286B6BCE51}">
      <dsp:nvSpPr>
        <dsp:cNvPr id="0" name=""/>
        <dsp:cNvSpPr/>
      </dsp:nvSpPr>
      <dsp:spPr>
        <a:xfrm>
          <a:off x="4123655" y="745"/>
          <a:ext cx="1624807" cy="812403"/>
        </a:xfrm>
        <a:prstGeom prst="rect">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a:t>Total EI</a:t>
          </a:r>
        </a:p>
      </dsp:txBody>
      <dsp:txXfrm>
        <a:off x="4123655" y="745"/>
        <a:ext cx="1624807" cy="812403"/>
      </dsp:txXfrm>
    </dsp:sp>
    <dsp:sp modelId="{04328357-5860-4766-A757-5F5BBA9E8FAD}">
      <dsp:nvSpPr>
        <dsp:cNvPr id="0" name=""/>
        <dsp:cNvSpPr/>
      </dsp:nvSpPr>
      <dsp:spPr>
        <a:xfrm>
          <a:off x="191620" y="1154358"/>
          <a:ext cx="1624807" cy="812403"/>
        </a:xfrm>
        <a:prstGeom prst="rect">
          <a:avLst/>
        </a:prstGeom>
        <a:gradFill rotWithShape="0">
          <a:gsLst>
            <a:gs pos="0">
              <a:schemeClr val="accent6">
                <a:hueOff val="0"/>
                <a:satOff val="0"/>
                <a:lumOff val="0"/>
                <a:alphaOff val="0"/>
                <a:lumMod val="110000"/>
                <a:satMod val="105000"/>
                <a:tint val="67000"/>
              </a:schemeClr>
            </a:gs>
            <a:gs pos="50000">
              <a:schemeClr val="accent6">
                <a:hueOff val="0"/>
                <a:satOff val="0"/>
                <a:lumOff val="0"/>
                <a:alphaOff val="0"/>
                <a:lumMod val="105000"/>
                <a:satMod val="103000"/>
                <a:tint val="73000"/>
              </a:schemeClr>
            </a:gs>
            <a:gs pos="100000">
              <a:schemeClr val="accent6">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a:t>Self Perception</a:t>
          </a:r>
        </a:p>
      </dsp:txBody>
      <dsp:txXfrm>
        <a:off x="191620" y="1154358"/>
        <a:ext cx="1624807" cy="812403"/>
      </dsp:txXfrm>
    </dsp:sp>
    <dsp:sp modelId="{FBE484E7-0FE6-43A9-9C06-3D53B447DA59}">
      <dsp:nvSpPr>
        <dsp:cNvPr id="0" name=""/>
        <dsp:cNvSpPr/>
      </dsp:nvSpPr>
      <dsp:spPr>
        <a:xfrm>
          <a:off x="597822" y="2307972"/>
          <a:ext cx="1624807" cy="812403"/>
        </a:xfrm>
        <a:prstGeom prst="rect">
          <a:avLst/>
        </a:prstGeom>
        <a:solidFill>
          <a:schemeClr val="lt1"/>
        </a:solidFill>
        <a:ln w="12700" cap="flat" cmpd="sng" algn="ctr">
          <a:solidFill>
            <a:schemeClr val="accent6"/>
          </a:solidFill>
          <a:prstDash val="solid"/>
          <a:miter lim="800000"/>
        </a:ln>
        <a:effectLst/>
        <a:scene3d>
          <a:camera prst="orthographicFront"/>
          <a:lightRig rig="flat" dir="t"/>
        </a:scene3d>
      </dsp:spPr>
      <dsp:style>
        <a:lnRef idx="2">
          <a:schemeClr val="accent6"/>
        </a:lnRef>
        <a:fillRef idx="1">
          <a:schemeClr val="lt1"/>
        </a:fillRef>
        <a:effectRef idx="0">
          <a:schemeClr val="accent6"/>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Self Regard</a:t>
          </a:r>
        </a:p>
      </dsp:txBody>
      <dsp:txXfrm>
        <a:off x="597822" y="2307972"/>
        <a:ext cx="1624807" cy="812403"/>
      </dsp:txXfrm>
    </dsp:sp>
    <dsp:sp modelId="{89957C06-1D74-4329-B1AC-DF542B3EF890}">
      <dsp:nvSpPr>
        <dsp:cNvPr id="0" name=""/>
        <dsp:cNvSpPr/>
      </dsp:nvSpPr>
      <dsp:spPr>
        <a:xfrm>
          <a:off x="597822" y="3461585"/>
          <a:ext cx="1624807" cy="812403"/>
        </a:xfrm>
        <a:prstGeom prst="rect">
          <a:avLst/>
        </a:prstGeom>
        <a:solidFill>
          <a:schemeClr val="lt1"/>
        </a:solidFill>
        <a:ln w="12700" cap="flat" cmpd="sng" algn="ctr">
          <a:solidFill>
            <a:schemeClr val="accent6"/>
          </a:solidFill>
          <a:prstDash val="solid"/>
          <a:miter lim="800000"/>
        </a:ln>
        <a:effectLst/>
        <a:scene3d>
          <a:camera prst="orthographicFront"/>
          <a:lightRig rig="flat" dir="t"/>
        </a:scene3d>
      </dsp:spPr>
      <dsp:style>
        <a:lnRef idx="2">
          <a:schemeClr val="accent6"/>
        </a:lnRef>
        <a:fillRef idx="1">
          <a:schemeClr val="lt1"/>
        </a:fillRef>
        <a:effectRef idx="0">
          <a:schemeClr val="accent6"/>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Self Actualization</a:t>
          </a:r>
        </a:p>
      </dsp:txBody>
      <dsp:txXfrm>
        <a:off x="597822" y="3461585"/>
        <a:ext cx="1624807" cy="812403"/>
      </dsp:txXfrm>
    </dsp:sp>
    <dsp:sp modelId="{9400CE3D-D41E-4D83-978D-0B03E6DCE691}">
      <dsp:nvSpPr>
        <dsp:cNvPr id="0" name=""/>
        <dsp:cNvSpPr/>
      </dsp:nvSpPr>
      <dsp:spPr>
        <a:xfrm>
          <a:off x="597822" y="4615198"/>
          <a:ext cx="1624807" cy="812403"/>
        </a:xfrm>
        <a:prstGeom prst="rect">
          <a:avLst/>
        </a:prstGeom>
        <a:solidFill>
          <a:schemeClr val="lt1"/>
        </a:solidFill>
        <a:ln w="12700" cap="flat" cmpd="sng" algn="ctr">
          <a:solidFill>
            <a:schemeClr val="accent6"/>
          </a:solidFill>
          <a:prstDash val="solid"/>
          <a:miter lim="800000"/>
        </a:ln>
        <a:effectLst/>
        <a:scene3d>
          <a:camera prst="orthographicFront"/>
          <a:lightRig rig="flat" dir="t"/>
        </a:scene3d>
      </dsp:spPr>
      <dsp:style>
        <a:lnRef idx="2">
          <a:schemeClr val="accent6"/>
        </a:lnRef>
        <a:fillRef idx="1">
          <a:schemeClr val="lt1"/>
        </a:fillRef>
        <a:effectRef idx="0">
          <a:schemeClr val="accent6"/>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Emotional Self Awareness</a:t>
          </a:r>
        </a:p>
      </dsp:txBody>
      <dsp:txXfrm>
        <a:off x="597822" y="4615198"/>
        <a:ext cx="1624807" cy="812403"/>
      </dsp:txXfrm>
    </dsp:sp>
    <dsp:sp modelId="{A1413407-0C41-4481-A967-A64A5925B710}">
      <dsp:nvSpPr>
        <dsp:cNvPr id="0" name=""/>
        <dsp:cNvSpPr/>
      </dsp:nvSpPr>
      <dsp:spPr>
        <a:xfrm>
          <a:off x="2157637" y="1154358"/>
          <a:ext cx="1624807" cy="812403"/>
        </a:xfrm>
        <a:prstGeom prst="rect">
          <a:avLst/>
        </a:prstGeom>
        <a:solidFill>
          <a:schemeClr val="accent5"/>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a:t>Self Expression</a:t>
          </a:r>
        </a:p>
      </dsp:txBody>
      <dsp:txXfrm>
        <a:off x="2157637" y="1154358"/>
        <a:ext cx="1624807" cy="812403"/>
      </dsp:txXfrm>
    </dsp:sp>
    <dsp:sp modelId="{4CFB3E63-925E-4697-AF6A-360183783B19}">
      <dsp:nvSpPr>
        <dsp:cNvPr id="0" name=""/>
        <dsp:cNvSpPr/>
      </dsp:nvSpPr>
      <dsp:spPr>
        <a:xfrm>
          <a:off x="2563839" y="2307972"/>
          <a:ext cx="1624807" cy="812403"/>
        </a:xfrm>
        <a:prstGeom prst="rect">
          <a:avLst/>
        </a:prstGeom>
        <a:solidFill>
          <a:schemeClr val="lt1"/>
        </a:solidFill>
        <a:ln w="12700" cap="flat" cmpd="sng" algn="ctr">
          <a:solidFill>
            <a:schemeClr val="accent5"/>
          </a:solidFill>
          <a:prstDash val="solid"/>
          <a:miter lim="800000"/>
        </a:ln>
        <a:effectLst/>
        <a:scene3d>
          <a:camera prst="orthographicFront"/>
          <a:lightRig rig="flat" dir="t"/>
        </a:scene3d>
      </dsp:spPr>
      <dsp:style>
        <a:lnRef idx="2">
          <a:schemeClr val="accent5"/>
        </a:lnRef>
        <a:fillRef idx="1">
          <a:schemeClr val="lt1"/>
        </a:fillRef>
        <a:effectRef idx="0">
          <a:schemeClr val="accent5"/>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Emotional Expression</a:t>
          </a:r>
        </a:p>
      </dsp:txBody>
      <dsp:txXfrm>
        <a:off x="2563839" y="2307972"/>
        <a:ext cx="1624807" cy="812403"/>
      </dsp:txXfrm>
    </dsp:sp>
    <dsp:sp modelId="{EE907C33-3A8F-43BF-9C2C-70B24E6919F2}">
      <dsp:nvSpPr>
        <dsp:cNvPr id="0" name=""/>
        <dsp:cNvSpPr/>
      </dsp:nvSpPr>
      <dsp:spPr>
        <a:xfrm>
          <a:off x="2563839" y="3461585"/>
          <a:ext cx="1624807" cy="812403"/>
        </a:xfrm>
        <a:prstGeom prst="rect">
          <a:avLst/>
        </a:prstGeom>
        <a:solidFill>
          <a:schemeClr val="lt1"/>
        </a:solidFill>
        <a:ln w="12700" cap="flat" cmpd="sng" algn="ctr">
          <a:solidFill>
            <a:schemeClr val="accent5"/>
          </a:solidFill>
          <a:prstDash val="solid"/>
          <a:miter lim="800000"/>
        </a:ln>
        <a:effectLst/>
        <a:scene3d>
          <a:camera prst="orthographicFront"/>
          <a:lightRig rig="flat" dir="t"/>
        </a:scene3d>
      </dsp:spPr>
      <dsp:style>
        <a:lnRef idx="2">
          <a:schemeClr val="accent5"/>
        </a:lnRef>
        <a:fillRef idx="1">
          <a:schemeClr val="lt1"/>
        </a:fillRef>
        <a:effectRef idx="0">
          <a:schemeClr val="accent5"/>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Assertiveness</a:t>
          </a:r>
        </a:p>
      </dsp:txBody>
      <dsp:txXfrm>
        <a:off x="2563839" y="3461585"/>
        <a:ext cx="1624807" cy="812403"/>
      </dsp:txXfrm>
    </dsp:sp>
    <dsp:sp modelId="{E8979BAF-46E7-4059-BA3A-3BCBDAB0BA21}">
      <dsp:nvSpPr>
        <dsp:cNvPr id="0" name=""/>
        <dsp:cNvSpPr/>
      </dsp:nvSpPr>
      <dsp:spPr>
        <a:xfrm>
          <a:off x="2563839" y="4615198"/>
          <a:ext cx="1624807" cy="812403"/>
        </a:xfrm>
        <a:prstGeom prst="rect">
          <a:avLst/>
        </a:prstGeom>
        <a:solidFill>
          <a:schemeClr val="lt1"/>
        </a:solidFill>
        <a:ln w="12700" cap="flat" cmpd="sng" algn="ctr">
          <a:solidFill>
            <a:schemeClr val="accent5"/>
          </a:solidFill>
          <a:prstDash val="solid"/>
          <a:miter lim="800000"/>
        </a:ln>
        <a:effectLst/>
        <a:scene3d>
          <a:camera prst="orthographicFront"/>
          <a:lightRig rig="flat" dir="t"/>
        </a:scene3d>
      </dsp:spPr>
      <dsp:style>
        <a:lnRef idx="2">
          <a:schemeClr val="accent5"/>
        </a:lnRef>
        <a:fillRef idx="1">
          <a:schemeClr val="lt1"/>
        </a:fillRef>
        <a:effectRef idx="0">
          <a:schemeClr val="accent5"/>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Independence</a:t>
          </a:r>
        </a:p>
      </dsp:txBody>
      <dsp:txXfrm>
        <a:off x="2563839" y="4615198"/>
        <a:ext cx="1624807" cy="812403"/>
      </dsp:txXfrm>
    </dsp:sp>
    <dsp:sp modelId="{D3B8567E-5991-4EFB-A93C-08874EDF7DBB}">
      <dsp:nvSpPr>
        <dsp:cNvPr id="0" name=""/>
        <dsp:cNvSpPr/>
      </dsp:nvSpPr>
      <dsp:spPr>
        <a:xfrm>
          <a:off x="4123655" y="1154358"/>
          <a:ext cx="1624807" cy="812403"/>
        </a:xfrm>
        <a:prstGeom prst="rect">
          <a:avLst/>
        </a:prstGeom>
        <a:solidFill>
          <a:schemeClr val="accent4"/>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a:t>Interpersonal</a:t>
          </a:r>
        </a:p>
      </dsp:txBody>
      <dsp:txXfrm>
        <a:off x="4123655" y="1154358"/>
        <a:ext cx="1624807" cy="812403"/>
      </dsp:txXfrm>
    </dsp:sp>
    <dsp:sp modelId="{92E080CE-914D-4BCD-8066-C7941771F215}">
      <dsp:nvSpPr>
        <dsp:cNvPr id="0" name=""/>
        <dsp:cNvSpPr/>
      </dsp:nvSpPr>
      <dsp:spPr>
        <a:xfrm>
          <a:off x="4529857" y="2307972"/>
          <a:ext cx="1624807" cy="812403"/>
        </a:xfrm>
        <a:prstGeom prst="rect">
          <a:avLst/>
        </a:prstGeom>
        <a:solidFill>
          <a:schemeClr val="lt1"/>
        </a:solidFill>
        <a:ln w="12700" cap="flat" cmpd="sng" algn="ctr">
          <a:solidFill>
            <a:schemeClr val="accent4"/>
          </a:solidFill>
          <a:prstDash val="solid"/>
          <a:miter lim="800000"/>
        </a:ln>
        <a:effectLst/>
        <a:scene3d>
          <a:camera prst="orthographicFront"/>
          <a:lightRig rig="flat" dir="t"/>
        </a:scene3d>
      </dsp:spPr>
      <dsp:style>
        <a:lnRef idx="2">
          <a:schemeClr val="accent4"/>
        </a:lnRef>
        <a:fillRef idx="1">
          <a:schemeClr val="lt1"/>
        </a:fillRef>
        <a:effectRef idx="0">
          <a:schemeClr val="accent4"/>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Interpersonal Relationships</a:t>
          </a:r>
        </a:p>
      </dsp:txBody>
      <dsp:txXfrm>
        <a:off x="4529857" y="2307972"/>
        <a:ext cx="1624807" cy="812403"/>
      </dsp:txXfrm>
    </dsp:sp>
    <dsp:sp modelId="{CC67E10E-498F-4FA0-A5DC-B6F3F9E4BF44}">
      <dsp:nvSpPr>
        <dsp:cNvPr id="0" name=""/>
        <dsp:cNvSpPr/>
      </dsp:nvSpPr>
      <dsp:spPr>
        <a:xfrm>
          <a:off x="4529857" y="3461585"/>
          <a:ext cx="1624807" cy="812403"/>
        </a:xfrm>
        <a:prstGeom prst="rect">
          <a:avLst/>
        </a:prstGeom>
        <a:solidFill>
          <a:schemeClr val="lt1"/>
        </a:solidFill>
        <a:ln w="12700" cap="flat" cmpd="sng" algn="ctr">
          <a:solidFill>
            <a:schemeClr val="accent4"/>
          </a:solidFill>
          <a:prstDash val="solid"/>
          <a:miter lim="800000"/>
        </a:ln>
        <a:effectLst/>
        <a:scene3d>
          <a:camera prst="orthographicFront"/>
          <a:lightRig rig="flat" dir="t"/>
        </a:scene3d>
      </dsp:spPr>
      <dsp:style>
        <a:lnRef idx="2">
          <a:schemeClr val="accent4"/>
        </a:lnRef>
        <a:fillRef idx="1">
          <a:schemeClr val="lt1"/>
        </a:fillRef>
        <a:effectRef idx="0">
          <a:schemeClr val="accent4"/>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Empathy</a:t>
          </a:r>
        </a:p>
      </dsp:txBody>
      <dsp:txXfrm>
        <a:off x="4529857" y="3461585"/>
        <a:ext cx="1624807" cy="812403"/>
      </dsp:txXfrm>
    </dsp:sp>
    <dsp:sp modelId="{4E82B4E1-0158-4BBB-97C6-59BB9AA7A00E}">
      <dsp:nvSpPr>
        <dsp:cNvPr id="0" name=""/>
        <dsp:cNvSpPr/>
      </dsp:nvSpPr>
      <dsp:spPr>
        <a:xfrm>
          <a:off x="4529857" y="4615198"/>
          <a:ext cx="1624807" cy="812403"/>
        </a:xfrm>
        <a:prstGeom prst="rect">
          <a:avLst/>
        </a:prstGeom>
        <a:solidFill>
          <a:schemeClr val="lt1"/>
        </a:solidFill>
        <a:ln w="12700" cap="flat" cmpd="sng" algn="ctr">
          <a:solidFill>
            <a:schemeClr val="accent4"/>
          </a:solidFill>
          <a:prstDash val="solid"/>
          <a:miter lim="800000"/>
        </a:ln>
        <a:effectLst/>
        <a:scene3d>
          <a:camera prst="orthographicFront"/>
          <a:lightRig rig="flat" dir="t"/>
        </a:scene3d>
      </dsp:spPr>
      <dsp:style>
        <a:lnRef idx="2">
          <a:schemeClr val="accent4"/>
        </a:lnRef>
        <a:fillRef idx="1">
          <a:schemeClr val="lt1"/>
        </a:fillRef>
        <a:effectRef idx="0">
          <a:schemeClr val="accent4"/>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Social Responsibility</a:t>
          </a:r>
        </a:p>
      </dsp:txBody>
      <dsp:txXfrm>
        <a:off x="4529857" y="4615198"/>
        <a:ext cx="1624807" cy="812403"/>
      </dsp:txXfrm>
    </dsp:sp>
    <dsp:sp modelId="{B4046A71-B45A-4293-8733-F9D83F1030F9}">
      <dsp:nvSpPr>
        <dsp:cNvPr id="0" name=""/>
        <dsp:cNvSpPr/>
      </dsp:nvSpPr>
      <dsp:spPr>
        <a:xfrm>
          <a:off x="6089672" y="1154358"/>
          <a:ext cx="1624807" cy="812403"/>
        </a:xfrm>
        <a:prstGeom prst="rect">
          <a:avLst/>
        </a:prstGeom>
        <a:solidFill>
          <a:schemeClr val="accent2"/>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a:t>Decision Making</a:t>
          </a:r>
        </a:p>
      </dsp:txBody>
      <dsp:txXfrm>
        <a:off x="6089672" y="1154358"/>
        <a:ext cx="1624807" cy="812403"/>
      </dsp:txXfrm>
    </dsp:sp>
    <dsp:sp modelId="{F7ED5021-DBCC-4A74-A63F-400F7A7F72AC}">
      <dsp:nvSpPr>
        <dsp:cNvPr id="0" name=""/>
        <dsp:cNvSpPr/>
      </dsp:nvSpPr>
      <dsp:spPr>
        <a:xfrm>
          <a:off x="6495874" y="2307972"/>
          <a:ext cx="1624807" cy="812403"/>
        </a:xfrm>
        <a:prstGeom prst="rect">
          <a:avLst/>
        </a:prstGeom>
        <a:solidFill>
          <a:schemeClr val="lt1"/>
        </a:solidFill>
        <a:ln w="12700" cap="flat" cmpd="sng" algn="ctr">
          <a:solidFill>
            <a:schemeClr val="accent2"/>
          </a:solidFill>
          <a:prstDash val="solid"/>
          <a:miter lim="800000"/>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Problem Solving</a:t>
          </a:r>
        </a:p>
      </dsp:txBody>
      <dsp:txXfrm>
        <a:off x="6495874" y="2307972"/>
        <a:ext cx="1624807" cy="812403"/>
      </dsp:txXfrm>
    </dsp:sp>
    <dsp:sp modelId="{AE086EC3-3CE9-4AA8-8FC8-28D0B5744482}">
      <dsp:nvSpPr>
        <dsp:cNvPr id="0" name=""/>
        <dsp:cNvSpPr/>
      </dsp:nvSpPr>
      <dsp:spPr>
        <a:xfrm>
          <a:off x="6495874" y="3461585"/>
          <a:ext cx="1624807" cy="812403"/>
        </a:xfrm>
        <a:prstGeom prst="rect">
          <a:avLst/>
        </a:prstGeom>
        <a:solidFill>
          <a:schemeClr val="lt1"/>
        </a:solidFill>
        <a:ln w="12700" cap="flat" cmpd="sng" algn="ctr">
          <a:solidFill>
            <a:schemeClr val="accent2"/>
          </a:solidFill>
          <a:prstDash val="solid"/>
          <a:miter lim="800000"/>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Reality Testing</a:t>
          </a:r>
        </a:p>
      </dsp:txBody>
      <dsp:txXfrm>
        <a:off x="6495874" y="3461585"/>
        <a:ext cx="1624807" cy="812403"/>
      </dsp:txXfrm>
    </dsp:sp>
    <dsp:sp modelId="{4C95BDB5-DB92-4674-8BAB-B49B81B7562D}">
      <dsp:nvSpPr>
        <dsp:cNvPr id="0" name=""/>
        <dsp:cNvSpPr/>
      </dsp:nvSpPr>
      <dsp:spPr>
        <a:xfrm>
          <a:off x="6495874" y="4615198"/>
          <a:ext cx="1624807" cy="812403"/>
        </a:xfrm>
        <a:prstGeom prst="rect">
          <a:avLst/>
        </a:prstGeom>
        <a:solidFill>
          <a:schemeClr val="lt1"/>
        </a:solidFill>
        <a:ln w="12700" cap="flat" cmpd="sng" algn="ctr">
          <a:solidFill>
            <a:schemeClr val="accent2"/>
          </a:solidFill>
          <a:prstDash val="solid"/>
          <a:miter lim="800000"/>
        </a:ln>
        <a:effectLst/>
        <a:scene3d>
          <a:camera prst="orthographicFront"/>
          <a:lightRig rig="flat" dir="t"/>
        </a:scene3d>
      </dsp:spPr>
      <dsp:style>
        <a:lnRef idx="2">
          <a:schemeClr val="accent2"/>
        </a:lnRef>
        <a:fillRef idx="1">
          <a:schemeClr val="lt1"/>
        </a:fillRef>
        <a:effectRef idx="0">
          <a:schemeClr val="accent2"/>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Impulse Control</a:t>
          </a:r>
        </a:p>
      </dsp:txBody>
      <dsp:txXfrm>
        <a:off x="6495874" y="4615198"/>
        <a:ext cx="1624807" cy="812403"/>
      </dsp:txXfrm>
    </dsp:sp>
    <dsp:sp modelId="{48B2F210-2C04-4D00-A50E-911A20F1C4F2}">
      <dsp:nvSpPr>
        <dsp:cNvPr id="0" name=""/>
        <dsp:cNvSpPr/>
      </dsp:nvSpPr>
      <dsp:spPr>
        <a:xfrm>
          <a:off x="8055689" y="1154358"/>
          <a:ext cx="1624807" cy="812403"/>
        </a:xfrm>
        <a:prstGeom prst="rect">
          <a:avLst/>
        </a:prstGeom>
        <a:solidFill>
          <a:schemeClr val="accent1"/>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a:t>Stress Management</a:t>
          </a:r>
        </a:p>
      </dsp:txBody>
      <dsp:txXfrm>
        <a:off x="8055689" y="1154358"/>
        <a:ext cx="1624807" cy="812403"/>
      </dsp:txXfrm>
    </dsp:sp>
    <dsp:sp modelId="{49C62DCE-3469-44F3-A7AE-5504BB056A62}">
      <dsp:nvSpPr>
        <dsp:cNvPr id="0" name=""/>
        <dsp:cNvSpPr/>
      </dsp:nvSpPr>
      <dsp:spPr>
        <a:xfrm>
          <a:off x="8461891" y="2307972"/>
          <a:ext cx="1624807" cy="812403"/>
        </a:xfrm>
        <a:prstGeom prst="rect">
          <a:avLst/>
        </a:prstGeom>
        <a:solidFill>
          <a:schemeClr val="lt1"/>
        </a:solidFill>
        <a:ln w="12700" cap="flat" cmpd="sng" algn="ctr">
          <a:solidFill>
            <a:schemeClr val="accent1"/>
          </a:solidFill>
          <a:prstDash val="solid"/>
          <a:miter lim="800000"/>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Flexibility</a:t>
          </a:r>
        </a:p>
      </dsp:txBody>
      <dsp:txXfrm>
        <a:off x="8461891" y="2307972"/>
        <a:ext cx="1624807" cy="812403"/>
      </dsp:txXfrm>
    </dsp:sp>
    <dsp:sp modelId="{A9C7947C-7A20-4F21-8276-2787D3BC4A4E}">
      <dsp:nvSpPr>
        <dsp:cNvPr id="0" name=""/>
        <dsp:cNvSpPr/>
      </dsp:nvSpPr>
      <dsp:spPr>
        <a:xfrm>
          <a:off x="8461891" y="3461585"/>
          <a:ext cx="1624807" cy="812403"/>
        </a:xfrm>
        <a:prstGeom prst="rect">
          <a:avLst/>
        </a:prstGeom>
        <a:solidFill>
          <a:schemeClr val="lt1"/>
        </a:solidFill>
        <a:ln w="12700" cap="flat" cmpd="sng" algn="ctr">
          <a:solidFill>
            <a:schemeClr val="accent1"/>
          </a:solidFill>
          <a:prstDash val="solid"/>
          <a:miter lim="800000"/>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Stress Tolerance</a:t>
          </a:r>
        </a:p>
      </dsp:txBody>
      <dsp:txXfrm>
        <a:off x="8461891" y="3461585"/>
        <a:ext cx="1624807" cy="812403"/>
      </dsp:txXfrm>
    </dsp:sp>
    <dsp:sp modelId="{C7EEF22C-2180-4304-88CF-FA7CE2D0EF5E}">
      <dsp:nvSpPr>
        <dsp:cNvPr id="0" name=""/>
        <dsp:cNvSpPr/>
      </dsp:nvSpPr>
      <dsp:spPr>
        <a:xfrm>
          <a:off x="8461891" y="4615198"/>
          <a:ext cx="1624807" cy="812403"/>
        </a:xfrm>
        <a:prstGeom prst="rect">
          <a:avLst/>
        </a:prstGeom>
        <a:solidFill>
          <a:schemeClr val="lt1"/>
        </a:solidFill>
        <a:ln w="12700" cap="flat" cmpd="sng" algn="ctr">
          <a:solidFill>
            <a:schemeClr val="accent1"/>
          </a:solidFill>
          <a:prstDash val="solid"/>
          <a:miter lim="800000"/>
        </a:ln>
        <a:effectLst/>
        <a:scene3d>
          <a:camera prst="orthographicFront"/>
          <a:lightRig rig="flat" dir="t"/>
        </a:scene3d>
      </dsp:spPr>
      <dsp:style>
        <a:lnRef idx="2">
          <a:schemeClr val="accent1"/>
        </a:lnRef>
        <a:fillRef idx="1">
          <a:schemeClr val="lt1"/>
        </a:fillRef>
        <a:effectRef idx="0">
          <a:schemeClr val="accent1"/>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a:t>Optimism</a:t>
          </a:r>
        </a:p>
      </dsp:txBody>
      <dsp:txXfrm>
        <a:off x="8461891" y="4615198"/>
        <a:ext cx="1624807" cy="81240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D4E30E7-2C67-D64D-B094-E5BFF233477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9C01B1D-2C71-DB4A-9C25-AB558EE2D9D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7904657-2B56-3045-977D-8F6CE9309EEE}" type="datetimeFigureOut">
              <a:rPr lang="en-US" smtClean="0"/>
              <a:t>9/30/2021</a:t>
            </a:fld>
            <a:endParaRPr lang="en-US"/>
          </a:p>
        </p:txBody>
      </p:sp>
      <p:sp>
        <p:nvSpPr>
          <p:cNvPr id="4" name="Footer Placeholder 3">
            <a:extLst>
              <a:ext uri="{FF2B5EF4-FFF2-40B4-BE49-F238E27FC236}">
                <a16:creationId xmlns:a16="http://schemas.microsoft.com/office/drawing/2014/main" id="{3AB6F2E3-6997-4944-B2FA-EDF32C7DEF1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38EB3BC-69B7-A54C-9F20-C44EA80F7B2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5BC0DB8-D978-1D4B-B13D-645432BA4CA8}" type="slidenum">
              <a:rPr lang="en-US" smtClean="0"/>
              <a:t>‹#›</a:t>
            </a:fld>
            <a:endParaRPr lang="en-US"/>
          </a:p>
        </p:txBody>
      </p:sp>
    </p:spTree>
    <p:extLst>
      <p:ext uri="{BB962C8B-B14F-4D97-AF65-F5344CB8AC3E}">
        <p14:creationId xmlns:p14="http://schemas.microsoft.com/office/powerpoint/2010/main" val="412626732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4C3CB5-17B0-5840-8159-084C5B80E33A}" type="datetimeFigureOut">
              <a:rPr lang="en-US" smtClean="0"/>
              <a:t>9/30/2021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87A2FC-8039-134B-A50E-AFBF648E50F3}" type="slidenum">
              <a:rPr lang="en-US" smtClean="0"/>
              <a:t>‹#›</a:t>
            </a:fld>
            <a:endParaRPr lang="en-US"/>
          </a:p>
        </p:txBody>
      </p:sp>
    </p:spTree>
    <p:extLst>
      <p:ext uri="{BB962C8B-B14F-4D97-AF65-F5344CB8AC3E}">
        <p14:creationId xmlns:p14="http://schemas.microsoft.com/office/powerpoint/2010/main" val="239851901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260036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857784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224038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417117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974200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542293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Resumes identical except for which campus organization was listed; resumes sent for 5 different occupations in 7 states</a:t>
            </a:r>
          </a:p>
          <a:p>
            <a:r>
              <a:rPr lang="en-US" sz="1200" kern="1200" dirty="0">
                <a:solidFill>
                  <a:schemeClr val="tx1"/>
                </a:solidFill>
                <a:effectLst/>
                <a:latin typeface="+mn-lt"/>
                <a:ea typeface="+mn-ea"/>
                <a:cs typeface="+mn-cs"/>
              </a:rPr>
              <a:t>Overall, </a:t>
            </a:r>
            <a:r>
              <a:rPr lang="en-US" sz="1200" b="1" kern="1200" dirty="0">
                <a:solidFill>
                  <a:schemeClr val="tx1"/>
                </a:solidFill>
                <a:effectLst/>
                <a:latin typeface="+mn-lt"/>
                <a:ea typeface="+mn-ea"/>
                <a:cs typeface="+mn-cs"/>
              </a:rPr>
              <a:t>applicants who listed a gay campus organization </a:t>
            </a:r>
            <a:r>
              <a:rPr lang="en-US" sz="1200" kern="1200" dirty="0">
                <a:solidFill>
                  <a:schemeClr val="tx1"/>
                </a:solidFill>
                <a:effectLst/>
                <a:latin typeface="+mn-lt"/>
                <a:ea typeface="+mn-ea"/>
                <a:cs typeface="+mn-cs"/>
              </a:rPr>
              <a:t>vs. a more generic campus organization </a:t>
            </a:r>
            <a:r>
              <a:rPr lang="en-US" sz="1200" b="1" kern="1200" dirty="0">
                <a:solidFill>
                  <a:schemeClr val="tx1"/>
                </a:solidFill>
                <a:effectLst/>
                <a:latin typeface="+mn-lt"/>
                <a:ea typeface="+mn-ea"/>
                <a:cs typeface="+mn-cs"/>
              </a:rPr>
              <a:t>had 40% fewer callbacks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This demonstrates </a:t>
            </a:r>
            <a:r>
              <a:rPr lang="en-US" sz="1200" b="1" kern="1200" dirty="0">
                <a:solidFill>
                  <a:schemeClr val="tx1"/>
                </a:solidFill>
                <a:effectLst/>
                <a:latin typeface="+mn-lt"/>
                <a:ea typeface="+mn-ea"/>
                <a:cs typeface="+mn-cs"/>
              </a:rPr>
              <a:t>bias against openly gay candidates</a:t>
            </a:r>
            <a:endParaRPr lang="en-US" sz="1200" kern="1200" dirty="0">
              <a:solidFill>
                <a:schemeClr val="tx1"/>
              </a:solidFill>
              <a:effectLst/>
              <a:latin typeface="+mn-lt"/>
              <a:ea typeface="+mn-ea"/>
              <a:cs typeface="+mn-cs"/>
            </a:endParaRPr>
          </a:p>
          <a:p>
            <a:endParaRPr lang="en-US" dirty="0"/>
          </a:p>
        </p:txBody>
      </p:sp>
    </p:spTree>
    <p:extLst>
      <p:ext uri="{BB962C8B-B14F-4D97-AF65-F5344CB8AC3E}">
        <p14:creationId xmlns:p14="http://schemas.microsoft.com/office/powerpoint/2010/main" val="24482109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933591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253035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986193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32221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36983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931220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002362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323623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5392003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610651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123794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912028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520310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8817108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1940969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341414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4553152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211641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5599067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2790809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67108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69531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682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469576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987211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214061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035461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6F2BB-CB1C-024E-B514-378323215EE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FD7CF62-6A9D-3640-9836-BB8E80ED3F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90D6C15-ADB0-E847-A425-10A1673F8257}"/>
              </a:ext>
            </a:extLst>
          </p:cNvPr>
          <p:cNvSpPr>
            <a:spLocks noGrp="1"/>
          </p:cNvSpPr>
          <p:nvPr>
            <p:ph type="dt" sz="half" idx="10"/>
          </p:nvPr>
        </p:nvSpPr>
        <p:spPr/>
        <p:txBody>
          <a:bodyPr/>
          <a:lstStyle/>
          <a:p>
            <a:fld id="{AE5CC0DB-0BC7-3149-A48B-3611F0B48D49}" type="datetime1">
              <a:rPr lang="en-US" smtClean="0"/>
              <a:t>9/30/2021</a:t>
            </a:fld>
            <a:endParaRPr lang="en-US"/>
          </a:p>
        </p:txBody>
      </p:sp>
      <p:sp>
        <p:nvSpPr>
          <p:cNvPr id="5" name="Footer Placeholder 4">
            <a:extLst>
              <a:ext uri="{FF2B5EF4-FFF2-40B4-BE49-F238E27FC236}">
                <a16:creationId xmlns:a16="http://schemas.microsoft.com/office/drawing/2014/main" id="{DD4E3B7F-5EA7-6444-A75A-1EEAC2B8A8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A7E9E7-C8AE-0D47-83F4-0B174FBA0A07}"/>
              </a:ext>
            </a:extLst>
          </p:cNvPr>
          <p:cNvSpPr>
            <a:spLocks noGrp="1"/>
          </p:cNvSpPr>
          <p:nvPr>
            <p:ph type="sldNum" sz="quarter" idx="12"/>
          </p:nvPr>
        </p:nvSpPr>
        <p:spPr/>
        <p:txBody>
          <a:bodyPr/>
          <a:lstStyle/>
          <a:p>
            <a:fld id="{9963A8FD-7899-214A-9A9C-198885E19E37}" type="slidenum">
              <a:rPr lang="en-US" smtClean="0"/>
              <a:t>‹#›</a:t>
            </a:fld>
            <a:endParaRPr lang="en-US"/>
          </a:p>
        </p:txBody>
      </p:sp>
    </p:spTree>
    <p:extLst>
      <p:ext uri="{BB962C8B-B14F-4D97-AF65-F5344CB8AC3E}">
        <p14:creationId xmlns:p14="http://schemas.microsoft.com/office/powerpoint/2010/main" val="3597608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0D99B7-D19F-874C-AE1D-795E31044B9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174F8FD-C20E-8F43-853C-7502FEFDB5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3A3984-2F64-754F-8F8C-4E59C5E80348}"/>
              </a:ext>
            </a:extLst>
          </p:cNvPr>
          <p:cNvSpPr>
            <a:spLocks noGrp="1"/>
          </p:cNvSpPr>
          <p:nvPr>
            <p:ph type="dt" sz="half" idx="10"/>
          </p:nvPr>
        </p:nvSpPr>
        <p:spPr/>
        <p:txBody>
          <a:bodyPr/>
          <a:lstStyle/>
          <a:p>
            <a:fld id="{88AF983C-5C00-3543-8D87-ADEE4BC7DD52}" type="datetime1">
              <a:rPr lang="en-US" smtClean="0"/>
              <a:t>9/30/2021</a:t>
            </a:fld>
            <a:endParaRPr lang="en-US"/>
          </a:p>
        </p:txBody>
      </p:sp>
      <p:sp>
        <p:nvSpPr>
          <p:cNvPr id="5" name="Footer Placeholder 4">
            <a:extLst>
              <a:ext uri="{FF2B5EF4-FFF2-40B4-BE49-F238E27FC236}">
                <a16:creationId xmlns:a16="http://schemas.microsoft.com/office/drawing/2014/main" id="{5C125A5E-A348-1C4B-ACB9-AC473B9A03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CD29E5-496B-3146-B037-43BB99057EF1}"/>
              </a:ext>
            </a:extLst>
          </p:cNvPr>
          <p:cNvSpPr>
            <a:spLocks noGrp="1"/>
          </p:cNvSpPr>
          <p:nvPr>
            <p:ph type="sldNum" sz="quarter" idx="12"/>
          </p:nvPr>
        </p:nvSpPr>
        <p:spPr/>
        <p:txBody>
          <a:bodyPr/>
          <a:lstStyle/>
          <a:p>
            <a:fld id="{9963A8FD-7899-214A-9A9C-198885E19E37}" type="slidenum">
              <a:rPr lang="en-US" smtClean="0"/>
              <a:t>‹#›</a:t>
            </a:fld>
            <a:endParaRPr lang="en-US"/>
          </a:p>
        </p:txBody>
      </p:sp>
    </p:spTree>
    <p:extLst>
      <p:ext uri="{BB962C8B-B14F-4D97-AF65-F5344CB8AC3E}">
        <p14:creationId xmlns:p14="http://schemas.microsoft.com/office/powerpoint/2010/main" val="1391631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ACB96F-BF9F-4142-92D1-BD4F60DFD20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9569AE-3E3D-304D-9E59-4D88700666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BFAC44-5E73-3641-A618-BFA98DD2993C}"/>
              </a:ext>
            </a:extLst>
          </p:cNvPr>
          <p:cNvSpPr>
            <a:spLocks noGrp="1"/>
          </p:cNvSpPr>
          <p:nvPr>
            <p:ph type="dt" sz="half" idx="10"/>
          </p:nvPr>
        </p:nvSpPr>
        <p:spPr/>
        <p:txBody>
          <a:bodyPr/>
          <a:lstStyle/>
          <a:p>
            <a:fld id="{C3B49C99-A2DD-A641-A437-44A7A5469B6F}" type="datetime1">
              <a:rPr lang="en-US" smtClean="0"/>
              <a:t>9/30/2021</a:t>
            </a:fld>
            <a:endParaRPr lang="en-US"/>
          </a:p>
        </p:txBody>
      </p:sp>
      <p:sp>
        <p:nvSpPr>
          <p:cNvPr id="5" name="Footer Placeholder 4">
            <a:extLst>
              <a:ext uri="{FF2B5EF4-FFF2-40B4-BE49-F238E27FC236}">
                <a16:creationId xmlns:a16="http://schemas.microsoft.com/office/drawing/2014/main" id="{CE569CAA-ED1D-124F-8E75-0AA05D77F0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F7524A-61B0-F441-86DE-E4E74601CB69}"/>
              </a:ext>
            </a:extLst>
          </p:cNvPr>
          <p:cNvSpPr>
            <a:spLocks noGrp="1"/>
          </p:cNvSpPr>
          <p:nvPr>
            <p:ph type="sldNum" sz="quarter" idx="12"/>
          </p:nvPr>
        </p:nvSpPr>
        <p:spPr/>
        <p:txBody>
          <a:bodyPr/>
          <a:lstStyle/>
          <a:p>
            <a:fld id="{9963A8FD-7899-214A-9A9C-198885E19E37}" type="slidenum">
              <a:rPr lang="en-US" smtClean="0"/>
              <a:t>‹#›</a:t>
            </a:fld>
            <a:endParaRPr lang="en-US"/>
          </a:p>
        </p:txBody>
      </p:sp>
    </p:spTree>
    <p:extLst>
      <p:ext uri="{BB962C8B-B14F-4D97-AF65-F5344CB8AC3E}">
        <p14:creationId xmlns:p14="http://schemas.microsoft.com/office/powerpoint/2010/main" val="18521965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1683B-BE57-7549-A05A-4D112794A77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AA49C8-DF65-C547-A84C-F26BA0D03AC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BA5CE2-4A13-5545-99F2-F2D4D1EF2894}"/>
              </a:ext>
            </a:extLst>
          </p:cNvPr>
          <p:cNvSpPr>
            <a:spLocks noGrp="1"/>
          </p:cNvSpPr>
          <p:nvPr>
            <p:ph type="dt" sz="half" idx="10"/>
          </p:nvPr>
        </p:nvSpPr>
        <p:spPr/>
        <p:txBody>
          <a:bodyPr/>
          <a:lstStyle/>
          <a:p>
            <a:fld id="{F1F4046C-F7E4-8F46-83E3-E82A71FEDFF6}" type="datetime1">
              <a:rPr lang="en-US" smtClean="0"/>
              <a:t>9/30/2021</a:t>
            </a:fld>
            <a:endParaRPr lang="en-US"/>
          </a:p>
        </p:txBody>
      </p:sp>
      <p:sp>
        <p:nvSpPr>
          <p:cNvPr id="5" name="Footer Placeholder 4">
            <a:extLst>
              <a:ext uri="{FF2B5EF4-FFF2-40B4-BE49-F238E27FC236}">
                <a16:creationId xmlns:a16="http://schemas.microsoft.com/office/drawing/2014/main" id="{89CB40A8-3874-2845-A236-FAE6749819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12FABA-7608-9248-81B5-0E4CA8E6DA39}"/>
              </a:ext>
            </a:extLst>
          </p:cNvPr>
          <p:cNvSpPr>
            <a:spLocks noGrp="1"/>
          </p:cNvSpPr>
          <p:nvPr>
            <p:ph type="sldNum" sz="quarter" idx="12"/>
          </p:nvPr>
        </p:nvSpPr>
        <p:spPr/>
        <p:txBody>
          <a:bodyPr/>
          <a:lstStyle/>
          <a:p>
            <a:fld id="{9963A8FD-7899-214A-9A9C-198885E19E37}" type="slidenum">
              <a:rPr lang="en-US" smtClean="0"/>
              <a:t>‹#›</a:t>
            </a:fld>
            <a:endParaRPr lang="en-US"/>
          </a:p>
        </p:txBody>
      </p:sp>
    </p:spTree>
    <p:extLst>
      <p:ext uri="{BB962C8B-B14F-4D97-AF65-F5344CB8AC3E}">
        <p14:creationId xmlns:p14="http://schemas.microsoft.com/office/powerpoint/2010/main" val="369200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C7DD0-85A1-D04A-A3D6-B2C9A34B65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E4234B4-31B8-224E-8C3F-D01394EE57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7EE6081-3521-A341-9781-DC017D6C2D62}"/>
              </a:ext>
            </a:extLst>
          </p:cNvPr>
          <p:cNvSpPr>
            <a:spLocks noGrp="1"/>
          </p:cNvSpPr>
          <p:nvPr>
            <p:ph type="dt" sz="half" idx="10"/>
          </p:nvPr>
        </p:nvSpPr>
        <p:spPr/>
        <p:txBody>
          <a:bodyPr/>
          <a:lstStyle/>
          <a:p>
            <a:fld id="{0729005F-7D18-B149-A5F0-7E8167B6D005}" type="datetime1">
              <a:rPr lang="en-US" smtClean="0"/>
              <a:t>9/30/2021</a:t>
            </a:fld>
            <a:endParaRPr lang="en-US"/>
          </a:p>
        </p:txBody>
      </p:sp>
      <p:sp>
        <p:nvSpPr>
          <p:cNvPr id="5" name="Footer Placeholder 4">
            <a:extLst>
              <a:ext uri="{FF2B5EF4-FFF2-40B4-BE49-F238E27FC236}">
                <a16:creationId xmlns:a16="http://schemas.microsoft.com/office/drawing/2014/main" id="{1DA55CEA-4290-6048-A978-F239C0593F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BC9C58-E185-7245-BB95-350AF764A628}"/>
              </a:ext>
            </a:extLst>
          </p:cNvPr>
          <p:cNvSpPr>
            <a:spLocks noGrp="1"/>
          </p:cNvSpPr>
          <p:nvPr>
            <p:ph type="sldNum" sz="quarter" idx="12"/>
          </p:nvPr>
        </p:nvSpPr>
        <p:spPr/>
        <p:txBody>
          <a:bodyPr/>
          <a:lstStyle/>
          <a:p>
            <a:fld id="{9963A8FD-7899-214A-9A9C-198885E19E37}" type="slidenum">
              <a:rPr lang="en-US" smtClean="0"/>
              <a:t>‹#›</a:t>
            </a:fld>
            <a:endParaRPr lang="en-US"/>
          </a:p>
        </p:txBody>
      </p:sp>
    </p:spTree>
    <p:extLst>
      <p:ext uri="{BB962C8B-B14F-4D97-AF65-F5344CB8AC3E}">
        <p14:creationId xmlns:p14="http://schemas.microsoft.com/office/powerpoint/2010/main" val="4262463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778A3-EF2D-1645-9918-BA04324FDD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262B0E-2CFA-BF47-995B-402DCA3C1E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64CEB6-0655-C348-B0D7-63BF8DE2EF7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15F769-1CDF-D443-8651-F9BD59E5D862}"/>
              </a:ext>
            </a:extLst>
          </p:cNvPr>
          <p:cNvSpPr>
            <a:spLocks noGrp="1"/>
          </p:cNvSpPr>
          <p:nvPr>
            <p:ph type="dt" sz="half" idx="10"/>
          </p:nvPr>
        </p:nvSpPr>
        <p:spPr/>
        <p:txBody>
          <a:bodyPr/>
          <a:lstStyle/>
          <a:p>
            <a:fld id="{5474929A-736D-4945-8A7B-269D420D6975}" type="datetime1">
              <a:rPr lang="en-US" smtClean="0"/>
              <a:t>9/30/2021</a:t>
            </a:fld>
            <a:endParaRPr lang="en-US"/>
          </a:p>
        </p:txBody>
      </p:sp>
      <p:sp>
        <p:nvSpPr>
          <p:cNvPr id="6" name="Footer Placeholder 5">
            <a:extLst>
              <a:ext uri="{FF2B5EF4-FFF2-40B4-BE49-F238E27FC236}">
                <a16:creationId xmlns:a16="http://schemas.microsoft.com/office/drawing/2014/main" id="{F7EEB726-985E-514C-BE35-F7A3C1E83C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506B92-59C4-EE43-B5A7-B6AB5A1328E8}"/>
              </a:ext>
            </a:extLst>
          </p:cNvPr>
          <p:cNvSpPr>
            <a:spLocks noGrp="1"/>
          </p:cNvSpPr>
          <p:nvPr>
            <p:ph type="sldNum" sz="quarter" idx="12"/>
          </p:nvPr>
        </p:nvSpPr>
        <p:spPr/>
        <p:txBody>
          <a:bodyPr/>
          <a:lstStyle/>
          <a:p>
            <a:fld id="{9963A8FD-7899-214A-9A9C-198885E19E37}" type="slidenum">
              <a:rPr lang="en-US" smtClean="0"/>
              <a:t>‹#›</a:t>
            </a:fld>
            <a:endParaRPr lang="en-US"/>
          </a:p>
        </p:txBody>
      </p:sp>
    </p:spTree>
    <p:extLst>
      <p:ext uri="{BB962C8B-B14F-4D97-AF65-F5344CB8AC3E}">
        <p14:creationId xmlns:p14="http://schemas.microsoft.com/office/powerpoint/2010/main" val="1185554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1AF49-31C2-144C-BC53-E278492C4C0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4ECD23-0824-AD44-873C-53B11C3E74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D738BA9-4915-644E-9540-013924F963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CB03477-71B4-E543-B42E-5E4D77DBCF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8176CBE-0E3F-A84F-A511-B65BC3FA4A7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BD4089-45A4-5546-A477-9009780337BA}"/>
              </a:ext>
            </a:extLst>
          </p:cNvPr>
          <p:cNvSpPr>
            <a:spLocks noGrp="1"/>
          </p:cNvSpPr>
          <p:nvPr>
            <p:ph type="dt" sz="half" idx="10"/>
          </p:nvPr>
        </p:nvSpPr>
        <p:spPr/>
        <p:txBody>
          <a:bodyPr/>
          <a:lstStyle/>
          <a:p>
            <a:fld id="{F2FA825C-9057-4D4D-90EE-78F746DB4491}" type="datetime1">
              <a:rPr lang="en-US" smtClean="0"/>
              <a:t>9/30/2021</a:t>
            </a:fld>
            <a:endParaRPr lang="en-US"/>
          </a:p>
        </p:txBody>
      </p:sp>
      <p:sp>
        <p:nvSpPr>
          <p:cNvPr id="8" name="Footer Placeholder 7">
            <a:extLst>
              <a:ext uri="{FF2B5EF4-FFF2-40B4-BE49-F238E27FC236}">
                <a16:creationId xmlns:a16="http://schemas.microsoft.com/office/drawing/2014/main" id="{4FCAE761-6A97-1045-873D-C5990125B9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095BF2B-33A1-E44A-A7B1-67CD31F3ECC6}"/>
              </a:ext>
            </a:extLst>
          </p:cNvPr>
          <p:cNvSpPr>
            <a:spLocks noGrp="1"/>
          </p:cNvSpPr>
          <p:nvPr>
            <p:ph type="sldNum" sz="quarter" idx="12"/>
          </p:nvPr>
        </p:nvSpPr>
        <p:spPr/>
        <p:txBody>
          <a:bodyPr/>
          <a:lstStyle/>
          <a:p>
            <a:fld id="{9963A8FD-7899-214A-9A9C-198885E19E37}" type="slidenum">
              <a:rPr lang="en-US" smtClean="0"/>
              <a:t>‹#›</a:t>
            </a:fld>
            <a:endParaRPr lang="en-US"/>
          </a:p>
        </p:txBody>
      </p:sp>
    </p:spTree>
    <p:extLst>
      <p:ext uri="{BB962C8B-B14F-4D97-AF65-F5344CB8AC3E}">
        <p14:creationId xmlns:p14="http://schemas.microsoft.com/office/powerpoint/2010/main" val="2809457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01152-C644-9A42-B6EC-21D55328FC5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EA443D-8AC2-F545-ABB3-320B823DC696}"/>
              </a:ext>
            </a:extLst>
          </p:cNvPr>
          <p:cNvSpPr>
            <a:spLocks noGrp="1"/>
          </p:cNvSpPr>
          <p:nvPr>
            <p:ph type="dt" sz="half" idx="10"/>
          </p:nvPr>
        </p:nvSpPr>
        <p:spPr/>
        <p:txBody>
          <a:bodyPr/>
          <a:lstStyle/>
          <a:p>
            <a:fld id="{7E05C118-4158-BC41-B0F5-8D06730D4606}" type="datetime1">
              <a:rPr lang="en-US" smtClean="0"/>
              <a:t>9/30/2021</a:t>
            </a:fld>
            <a:endParaRPr lang="en-US"/>
          </a:p>
        </p:txBody>
      </p:sp>
      <p:sp>
        <p:nvSpPr>
          <p:cNvPr id="4" name="Footer Placeholder 3">
            <a:extLst>
              <a:ext uri="{FF2B5EF4-FFF2-40B4-BE49-F238E27FC236}">
                <a16:creationId xmlns:a16="http://schemas.microsoft.com/office/drawing/2014/main" id="{A3007F82-F894-DF4B-91B7-A3EFFC538D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10DB6E-3279-8B41-816F-2E92B42E6315}"/>
              </a:ext>
            </a:extLst>
          </p:cNvPr>
          <p:cNvSpPr>
            <a:spLocks noGrp="1"/>
          </p:cNvSpPr>
          <p:nvPr>
            <p:ph type="sldNum" sz="quarter" idx="12"/>
          </p:nvPr>
        </p:nvSpPr>
        <p:spPr/>
        <p:txBody>
          <a:bodyPr/>
          <a:lstStyle/>
          <a:p>
            <a:fld id="{9963A8FD-7899-214A-9A9C-198885E19E37}" type="slidenum">
              <a:rPr lang="en-US" smtClean="0"/>
              <a:t>‹#›</a:t>
            </a:fld>
            <a:endParaRPr lang="en-US"/>
          </a:p>
        </p:txBody>
      </p:sp>
    </p:spTree>
    <p:extLst>
      <p:ext uri="{BB962C8B-B14F-4D97-AF65-F5344CB8AC3E}">
        <p14:creationId xmlns:p14="http://schemas.microsoft.com/office/powerpoint/2010/main" val="1609386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83C734-07EB-3742-93A6-89A489665892}"/>
              </a:ext>
            </a:extLst>
          </p:cNvPr>
          <p:cNvSpPr>
            <a:spLocks noGrp="1"/>
          </p:cNvSpPr>
          <p:nvPr>
            <p:ph type="dt" sz="half" idx="10"/>
          </p:nvPr>
        </p:nvSpPr>
        <p:spPr/>
        <p:txBody>
          <a:bodyPr/>
          <a:lstStyle/>
          <a:p>
            <a:fld id="{EF74160B-E5C6-7F43-928D-DAD728E2EA37}" type="datetime1">
              <a:rPr lang="en-US" smtClean="0"/>
              <a:t>9/30/2021</a:t>
            </a:fld>
            <a:endParaRPr lang="en-US"/>
          </a:p>
        </p:txBody>
      </p:sp>
      <p:sp>
        <p:nvSpPr>
          <p:cNvPr id="3" name="Footer Placeholder 2">
            <a:extLst>
              <a:ext uri="{FF2B5EF4-FFF2-40B4-BE49-F238E27FC236}">
                <a16:creationId xmlns:a16="http://schemas.microsoft.com/office/drawing/2014/main" id="{F8349C9E-53CF-C84F-8E6E-A851C5312AE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167D00A-3321-AF4E-827F-13DFF1D49ADB}"/>
              </a:ext>
            </a:extLst>
          </p:cNvPr>
          <p:cNvSpPr>
            <a:spLocks noGrp="1"/>
          </p:cNvSpPr>
          <p:nvPr>
            <p:ph type="sldNum" sz="quarter" idx="12"/>
          </p:nvPr>
        </p:nvSpPr>
        <p:spPr/>
        <p:txBody>
          <a:bodyPr/>
          <a:lstStyle/>
          <a:p>
            <a:fld id="{9963A8FD-7899-214A-9A9C-198885E19E37}" type="slidenum">
              <a:rPr lang="en-US" smtClean="0"/>
              <a:t>‹#›</a:t>
            </a:fld>
            <a:endParaRPr lang="en-US"/>
          </a:p>
        </p:txBody>
      </p:sp>
    </p:spTree>
    <p:extLst>
      <p:ext uri="{BB962C8B-B14F-4D97-AF65-F5344CB8AC3E}">
        <p14:creationId xmlns:p14="http://schemas.microsoft.com/office/powerpoint/2010/main" val="258053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0EF0E-409F-3141-A93B-69C629C7C5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8B6DE7-CC54-B34C-B706-DAA6EEEA38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B15FE4-7B07-2B46-8A15-0FDBAD0EAF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A618A4-CD51-0C46-9EED-F560742F4B6A}"/>
              </a:ext>
            </a:extLst>
          </p:cNvPr>
          <p:cNvSpPr>
            <a:spLocks noGrp="1"/>
          </p:cNvSpPr>
          <p:nvPr>
            <p:ph type="dt" sz="half" idx="10"/>
          </p:nvPr>
        </p:nvSpPr>
        <p:spPr/>
        <p:txBody>
          <a:bodyPr/>
          <a:lstStyle/>
          <a:p>
            <a:fld id="{B86C58AC-6955-874A-B650-FC327CEAB71B}" type="datetime1">
              <a:rPr lang="en-US" smtClean="0"/>
              <a:t>9/30/2021</a:t>
            </a:fld>
            <a:endParaRPr lang="en-US"/>
          </a:p>
        </p:txBody>
      </p:sp>
      <p:sp>
        <p:nvSpPr>
          <p:cNvPr id="6" name="Footer Placeholder 5">
            <a:extLst>
              <a:ext uri="{FF2B5EF4-FFF2-40B4-BE49-F238E27FC236}">
                <a16:creationId xmlns:a16="http://schemas.microsoft.com/office/drawing/2014/main" id="{D8175C31-3BF6-F843-8950-EFEE9DD5B9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3193AD-66A1-804A-8902-457BE6E748C8}"/>
              </a:ext>
            </a:extLst>
          </p:cNvPr>
          <p:cNvSpPr>
            <a:spLocks noGrp="1"/>
          </p:cNvSpPr>
          <p:nvPr>
            <p:ph type="sldNum" sz="quarter" idx="12"/>
          </p:nvPr>
        </p:nvSpPr>
        <p:spPr/>
        <p:txBody>
          <a:bodyPr/>
          <a:lstStyle/>
          <a:p>
            <a:fld id="{9963A8FD-7899-214A-9A9C-198885E19E37}" type="slidenum">
              <a:rPr lang="en-US" smtClean="0"/>
              <a:t>‹#›</a:t>
            </a:fld>
            <a:endParaRPr lang="en-US"/>
          </a:p>
        </p:txBody>
      </p:sp>
    </p:spTree>
    <p:extLst>
      <p:ext uri="{BB962C8B-B14F-4D97-AF65-F5344CB8AC3E}">
        <p14:creationId xmlns:p14="http://schemas.microsoft.com/office/powerpoint/2010/main" val="2482450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094FD-B449-C44B-A850-ECD6982FE2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8055C8B-2D03-2840-AA89-A8FE01E5FB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BC6687D-9FA9-CA4B-AD60-1975826107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A1D96E-B8F8-4E4D-8517-0782ADEBACC3}"/>
              </a:ext>
            </a:extLst>
          </p:cNvPr>
          <p:cNvSpPr>
            <a:spLocks noGrp="1"/>
          </p:cNvSpPr>
          <p:nvPr>
            <p:ph type="dt" sz="half" idx="10"/>
          </p:nvPr>
        </p:nvSpPr>
        <p:spPr/>
        <p:txBody>
          <a:bodyPr/>
          <a:lstStyle/>
          <a:p>
            <a:fld id="{53585244-412F-A14E-981E-477D54515C8C}" type="datetime1">
              <a:rPr lang="en-US" smtClean="0"/>
              <a:t>9/30/2021</a:t>
            </a:fld>
            <a:endParaRPr lang="en-US"/>
          </a:p>
        </p:txBody>
      </p:sp>
      <p:sp>
        <p:nvSpPr>
          <p:cNvPr id="6" name="Footer Placeholder 5">
            <a:extLst>
              <a:ext uri="{FF2B5EF4-FFF2-40B4-BE49-F238E27FC236}">
                <a16:creationId xmlns:a16="http://schemas.microsoft.com/office/drawing/2014/main" id="{16AD7B54-CF9D-5B4F-95E5-A63444B8E8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E5965B-0118-824C-8E12-91B49A7C89AA}"/>
              </a:ext>
            </a:extLst>
          </p:cNvPr>
          <p:cNvSpPr>
            <a:spLocks noGrp="1"/>
          </p:cNvSpPr>
          <p:nvPr>
            <p:ph type="sldNum" sz="quarter" idx="12"/>
          </p:nvPr>
        </p:nvSpPr>
        <p:spPr/>
        <p:txBody>
          <a:bodyPr/>
          <a:lstStyle/>
          <a:p>
            <a:fld id="{9963A8FD-7899-214A-9A9C-198885E19E37}" type="slidenum">
              <a:rPr lang="en-US" smtClean="0"/>
              <a:t>‹#›</a:t>
            </a:fld>
            <a:endParaRPr lang="en-US"/>
          </a:p>
        </p:txBody>
      </p:sp>
    </p:spTree>
    <p:extLst>
      <p:ext uri="{BB962C8B-B14F-4D97-AF65-F5344CB8AC3E}">
        <p14:creationId xmlns:p14="http://schemas.microsoft.com/office/powerpoint/2010/main" val="3864109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485CE5-1894-354D-A574-E7E03167A0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C641943-499A-7843-ABC2-AC709A8F6B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76C6E6-EA72-8F49-84C7-52B347E50A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765939-0A8C-C64D-962B-15FA06F74939}" type="datetime1">
              <a:rPr lang="en-US" smtClean="0"/>
              <a:t>9/30/2021</a:t>
            </a:fld>
            <a:endParaRPr lang="en-US"/>
          </a:p>
        </p:txBody>
      </p:sp>
      <p:sp>
        <p:nvSpPr>
          <p:cNvPr id="5" name="Footer Placeholder 4">
            <a:extLst>
              <a:ext uri="{FF2B5EF4-FFF2-40B4-BE49-F238E27FC236}">
                <a16:creationId xmlns:a16="http://schemas.microsoft.com/office/drawing/2014/main" id="{2E863031-B92F-E942-AA0F-97DBE2A2B2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FD03E4E-F8B7-6E43-8A22-A330A2F43A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63A8FD-7899-214A-9A9C-198885E19E37}" type="slidenum">
              <a:rPr lang="en-US" smtClean="0"/>
              <a:t>‹#›</a:t>
            </a:fld>
            <a:endParaRPr lang="en-US"/>
          </a:p>
        </p:txBody>
      </p:sp>
    </p:spTree>
    <p:extLst>
      <p:ext uri="{BB962C8B-B14F-4D97-AF65-F5344CB8AC3E}">
        <p14:creationId xmlns:p14="http://schemas.microsoft.com/office/powerpoint/2010/main" val="2430336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6F2FF">
            <a:alpha val="67843"/>
          </a:srgbClr>
        </a:solidFill>
        <a:effectLst/>
      </p:bgPr>
    </p:bg>
    <p:spTree>
      <p:nvGrpSpPr>
        <p:cNvPr id="1" name=""/>
        <p:cNvGrpSpPr/>
        <p:nvPr/>
      </p:nvGrpSpPr>
      <p:grpSpPr>
        <a:xfrm>
          <a:off x="0" y="0"/>
          <a:ext cx="0" cy="0"/>
          <a:chOff x="0" y="0"/>
          <a:chExt cx="0" cy="0"/>
        </a:xfrm>
      </p:grpSpPr>
      <p:pic>
        <p:nvPicPr>
          <p:cNvPr id="6" name="Google Shape;189;p16" descr="Strategic Diversity Initiatives logo.">
            <a:extLst>
              <a:ext uri="{FF2B5EF4-FFF2-40B4-BE49-F238E27FC236}">
                <a16:creationId xmlns:a16="http://schemas.microsoft.com/office/drawing/2014/main" id="{92980045-98D6-314A-89D0-51CE4B478809}"/>
              </a:ext>
            </a:extLst>
          </p:cNvPr>
          <p:cNvPicPr preferRelativeResize="0"/>
          <p:nvPr/>
        </p:nvPicPr>
        <p:blipFill rotWithShape="1">
          <a:blip r:embed="rId3">
            <a:alphaModFix/>
          </a:blip>
          <a:srcRect l="12359" t="43010" r="18764" b="40248"/>
          <a:stretch/>
        </p:blipFill>
        <p:spPr>
          <a:xfrm>
            <a:off x="2881847" y="903374"/>
            <a:ext cx="6428305" cy="1171882"/>
          </a:xfrm>
          <a:prstGeom prst="rect">
            <a:avLst/>
          </a:prstGeom>
          <a:noFill/>
          <a:ln>
            <a:noFill/>
          </a:ln>
        </p:spPr>
      </p:pic>
      <p:sp>
        <p:nvSpPr>
          <p:cNvPr id="7" name="Subtitle ">
            <a:extLst>
              <a:ext uri="{FF2B5EF4-FFF2-40B4-BE49-F238E27FC236}">
                <a16:creationId xmlns:a16="http://schemas.microsoft.com/office/drawing/2014/main" id="{30259B16-1DF9-8648-B827-249230A5F88B}"/>
              </a:ext>
            </a:extLst>
          </p:cNvPr>
          <p:cNvSpPr txBox="1">
            <a:spLocks/>
          </p:cNvSpPr>
          <p:nvPr/>
        </p:nvSpPr>
        <p:spPr>
          <a:xfrm>
            <a:off x="506627" y="4696286"/>
            <a:ext cx="11331146" cy="158910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20000"/>
              </a:lnSpc>
              <a:spcBef>
                <a:spcPts val="0"/>
              </a:spcBef>
            </a:pPr>
            <a:r>
              <a:rPr lang="en-US" sz="2800" dirty="0">
                <a:solidFill>
                  <a:schemeClr val="tx1">
                    <a:lumMod val="85000"/>
                    <a:lumOff val="15000"/>
                  </a:schemeClr>
                </a:solidFill>
                <a:latin typeface="Century" panose="02040604050505020304" pitchFamily="18" charset="0"/>
                <a:cs typeface="Arial" panose="020B0604020202020204" pitchFamily="34" charset="0"/>
              </a:rPr>
              <a:t>Anne Phibbs, PhD</a:t>
            </a:r>
          </a:p>
          <a:p>
            <a:pPr>
              <a:lnSpc>
                <a:spcPct val="120000"/>
              </a:lnSpc>
              <a:spcBef>
                <a:spcPts val="0"/>
              </a:spcBef>
            </a:pPr>
            <a:r>
              <a:rPr lang="en-US" sz="2800" dirty="0">
                <a:solidFill>
                  <a:schemeClr val="tx1">
                    <a:lumMod val="85000"/>
                    <a:lumOff val="15000"/>
                  </a:schemeClr>
                </a:solidFill>
                <a:latin typeface="Century" panose="02040604050505020304" pitchFamily="18" charset="0"/>
                <a:cs typeface="Arial" panose="020B0604020202020204" pitchFamily="34" charset="0"/>
              </a:rPr>
              <a:t>26</a:t>
            </a:r>
            <a:r>
              <a:rPr lang="en-US" sz="2800" baseline="30000" dirty="0">
                <a:solidFill>
                  <a:schemeClr val="tx1">
                    <a:lumMod val="85000"/>
                    <a:lumOff val="15000"/>
                  </a:schemeClr>
                </a:solidFill>
                <a:latin typeface="Century" panose="02040604050505020304" pitchFamily="18" charset="0"/>
                <a:cs typeface="Arial" panose="020B0604020202020204" pitchFamily="34" charset="0"/>
              </a:rPr>
              <a:t>th</a:t>
            </a:r>
            <a:r>
              <a:rPr lang="en-US" sz="2800" dirty="0">
                <a:solidFill>
                  <a:schemeClr val="tx1">
                    <a:lumMod val="85000"/>
                    <a:lumOff val="15000"/>
                  </a:schemeClr>
                </a:solidFill>
                <a:latin typeface="Century" panose="02040604050505020304" pitchFamily="18" charset="0"/>
                <a:cs typeface="Arial" panose="020B0604020202020204" pitchFamily="34" charset="0"/>
              </a:rPr>
              <a:t> Annual MNADE Conference</a:t>
            </a:r>
          </a:p>
          <a:p>
            <a:r>
              <a:rPr lang="en-US" sz="2800" dirty="0">
                <a:solidFill>
                  <a:schemeClr val="tx1">
                    <a:lumMod val="85000"/>
                    <a:lumOff val="15000"/>
                  </a:schemeClr>
                </a:solidFill>
                <a:latin typeface="Century" panose="02040604050505020304" pitchFamily="18" charset="0"/>
                <a:cs typeface="Arial" panose="020B0604020202020204" pitchFamily="34" charset="0"/>
              </a:rPr>
              <a:t>September 24, 2021</a:t>
            </a:r>
          </a:p>
        </p:txBody>
      </p:sp>
      <p:sp>
        <p:nvSpPr>
          <p:cNvPr id="10" name="Title">
            <a:extLst>
              <a:ext uri="{FF2B5EF4-FFF2-40B4-BE49-F238E27FC236}">
                <a16:creationId xmlns:a16="http://schemas.microsoft.com/office/drawing/2014/main" id="{631F0DF4-13B5-3E40-BA2E-9D3ED8D3E4C1}"/>
              </a:ext>
            </a:extLst>
          </p:cNvPr>
          <p:cNvSpPr txBox="1">
            <a:spLocks noGrp="1"/>
          </p:cNvSpPr>
          <p:nvPr>
            <p:ph type="ctrTitle"/>
          </p:nvPr>
        </p:nvSpPr>
        <p:spPr>
          <a:xfrm>
            <a:off x="150471" y="3429000"/>
            <a:ext cx="11901829" cy="71687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a:latin typeface="Century" panose="02040604050505020304" pitchFamily="18" charset="0"/>
              </a:rPr>
              <a:t>From Allyship to Leadership:</a:t>
            </a:r>
            <a:br>
              <a:rPr lang="en-US" sz="4400" b="1" dirty="0">
                <a:latin typeface="Century" panose="02040604050505020304" pitchFamily="18" charset="0"/>
              </a:rPr>
            </a:br>
            <a:r>
              <a:rPr lang="en-US" sz="4400" b="1" dirty="0">
                <a:latin typeface="Century" panose="02040604050505020304" pitchFamily="18" charset="0"/>
              </a:rPr>
              <a:t>Agency, Accountability,</a:t>
            </a:r>
            <a:br>
              <a:rPr lang="en-US" sz="4400" b="1" dirty="0">
                <a:latin typeface="Century" panose="02040604050505020304" pitchFamily="18" charset="0"/>
              </a:rPr>
            </a:br>
            <a:r>
              <a:rPr lang="en-US" sz="4400" b="1" dirty="0">
                <a:latin typeface="Century" panose="02040604050505020304" pitchFamily="18" charset="0"/>
              </a:rPr>
              <a:t>and Emotional Intelligence</a:t>
            </a:r>
            <a:endParaRPr lang="en-US" sz="4400" dirty="0">
              <a:solidFill>
                <a:schemeClr val="tx1">
                  <a:lumMod val="85000"/>
                  <a:lumOff val="15000"/>
                </a:schemeClr>
              </a:solidFill>
              <a:latin typeface="Century" panose="02040604050505020304" pitchFamily="18" charset="0"/>
            </a:endParaRPr>
          </a:p>
        </p:txBody>
      </p:sp>
    </p:spTree>
    <p:extLst>
      <p:ext uri="{BB962C8B-B14F-4D97-AF65-F5344CB8AC3E}">
        <p14:creationId xmlns:p14="http://schemas.microsoft.com/office/powerpoint/2010/main" val="31557488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Strategic Diversity Initiatives copyright teal footer.">
            <a:extLst>
              <a:ext uri="{FF2B5EF4-FFF2-40B4-BE49-F238E27FC236}">
                <a16:creationId xmlns:a16="http://schemas.microsoft.com/office/drawing/2014/main" id="{88CEC85A-7907-2543-98AF-509604F5120B}"/>
              </a:ext>
            </a:extLst>
          </p:cNvPr>
          <p:cNvPicPr>
            <a:picLocks noChangeAspect="1"/>
          </p:cNvPicPr>
          <p:nvPr/>
        </p:nvPicPr>
        <p:blipFill>
          <a:blip r:embed="rId3"/>
          <a:stretch>
            <a:fillRect/>
          </a:stretch>
        </p:blipFill>
        <p:spPr>
          <a:xfrm>
            <a:off x="0" y="6182655"/>
            <a:ext cx="12192000" cy="812800"/>
          </a:xfrm>
          <a:prstGeom prst="rect">
            <a:avLst/>
          </a:prstGeom>
        </p:spPr>
      </p:pic>
      <p:sp>
        <p:nvSpPr>
          <p:cNvPr id="3" name="Title 2">
            <a:extLst>
              <a:ext uri="{FF2B5EF4-FFF2-40B4-BE49-F238E27FC236}">
                <a16:creationId xmlns:a16="http://schemas.microsoft.com/office/drawing/2014/main" id="{C8FD9FF5-4EBE-AF47-8328-67A0F22702EA}"/>
              </a:ext>
            </a:extLst>
          </p:cNvPr>
          <p:cNvSpPr>
            <a:spLocks noGrp="1"/>
          </p:cNvSpPr>
          <p:nvPr>
            <p:ph type="ctrTitle"/>
          </p:nvPr>
        </p:nvSpPr>
        <p:spPr>
          <a:xfrm>
            <a:off x="294633" y="958559"/>
            <a:ext cx="11602734" cy="2387600"/>
          </a:xfrm>
        </p:spPr>
        <p:txBody>
          <a:bodyPr>
            <a:noAutofit/>
          </a:bodyPr>
          <a:lstStyle/>
          <a:p>
            <a:r>
              <a:rPr lang="en-US" b="1" dirty="0">
                <a:latin typeface="Century" panose="02040604050505020304" pitchFamily="18" charset="0"/>
                <a:ea typeface="Helvetica Neue" panose="02000503000000020004" pitchFamily="2" charset="0"/>
                <a:cs typeface="Helvetica Neue" panose="02000503000000020004" pitchFamily="2" charset="0"/>
              </a:rPr>
              <a:t>TEDx Basel:</a:t>
            </a:r>
            <a:br>
              <a:rPr lang="en-US" b="1" dirty="0">
                <a:latin typeface="Century" panose="02040604050505020304" pitchFamily="18" charset="0"/>
                <a:ea typeface="Helvetica Neue" panose="02000503000000020004" pitchFamily="2" charset="0"/>
                <a:cs typeface="Helvetica Neue" panose="02000503000000020004" pitchFamily="2" charset="0"/>
              </a:rPr>
            </a:br>
            <a:r>
              <a:rPr lang="en-US" b="1" i="1" dirty="0">
                <a:latin typeface="Century" panose="02040604050505020304" pitchFamily="18" charset="0"/>
                <a:ea typeface="Helvetica Neue" panose="02000503000000020004" pitchFamily="2" charset="0"/>
                <a:cs typeface="Helvetica Neue" panose="02000503000000020004" pitchFamily="2" charset="0"/>
              </a:rPr>
              <a:t>Are You Biased?  I am</a:t>
            </a:r>
            <a:br>
              <a:rPr lang="en-US" b="1" i="1" dirty="0">
                <a:latin typeface="Century" panose="02040604050505020304" pitchFamily="18" charset="0"/>
                <a:ea typeface="Helvetica Neue" panose="02000503000000020004" pitchFamily="2" charset="0"/>
                <a:cs typeface="Helvetica Neue" panose="02000503000000020004" pitchFamily="2" charset="0"/>
              </a:rPr>
            </a:br>
            <a:r>
              <a:rPr lang="en-US" sz="4800" b="1" i="1" dirty="0">
                <a:latin typeface="Century" panose="02040604050505020304" pitchFamily="18" charset="0"/>
                <a:ea typeface="Helvetica Neue" panose="02000503000000020004" pitchFamily="2" charset="0"/>
                <a:cs typeface="Helvetica Neue" panose="02000503000000020004" pitchFamily="2" charset="0"/>
              </a:rPr>
              <a:t>(August, 2016)</a:t>
            </a:r>
          </a:p>
        </p:txBody>
      </p:sp>
      <p:sp>
        <p:nvSpPr>
          <p:cNvPr id="10" name="Subtitle 12">
            <a:extLst>
              <a:ext uri="{FF2B5EF4-FFF2-40B4-BE49-F238E27FC236}">
                <a16:creationId xmlns:a16="http://schemas.microsoft.com/office/drawing/2014/main" id="{37A4B0A4-FAC6-5A43-9A3C-17FCBE74C95D}"/>
              </a:ext>
            </a:extLst>
          </p:cNvPr>
          <p:cNvSpPr txBox="1">
            <a:spLocks/>
          </p:cNvSpPr>
          <p:nvPr/>
        </p:nvSpPr>
        <p:spPr>
          <a:xfrm>
            <a:off x="1524000" y="3794609"/>
            <a:ext cx="9144000" cy="199802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fontAlgn="base">
              <a:spcBef>
                <a:spcPts val="0"/>
              </a:spcBef>
            </a:pPr>
            <a:r>
              <a:rPr lang="en-US" sz="4000" b="1" dirty="0">
                <a:latin typeface="Century" panose="02040604050505020304" pitchFamily="18" charset="0"/>
                <a:ea typeface="Helvetica Neue" panose="02000503000000020004" pitchFamily="2" charset="0"/>
                <a:cs typeface="Arial" panose="020B0604020202020204" pitchFamily="34" charset="0"/>
              </a:rPr>
              <a:t>Kristen </a:t>
            </a:r>
            <a:r>
              <a:rPr lang="en-US" sz="4000" b="1" dirty="0" err="1">
                <a:latin typeface="Century" panose="02040604050505020304" pitchFamily="18" charset="0"/>
                <a:ea typeface="Helvetica Neue" panose="02000503000000020004" pitchFamily="2" charset="0"/>
                <a:cs typeface="Arial" panose="020B0604020202020204" pitchFamily="34" charset="0"/>
              </a:rPr>
              <a:t>Pressner</a:t>
            </a:r>
            <a:endParaRPr lang="en-US" sz="4000" b="1" dirty="0">
              <a:latin typeface="Century" panose="02040604050505020304" pitchFamily="18" charset="0"/>
              <a:ea typeface="Helvetica Neue" panose="02000503000000020004" pitchFamily="2" charset="0"/>
              <a:cs typeface="Arial" panose="020B0604020202020204" pitchFamily="34" charset="0"/>
            </a:endParaRPr>
          </a:p>
          <a:p>
            <a:pPr fontAlgn="base">
              <a:spcBef>
                <a:spcPts val="0"/>
              </a:spcBef>
            </a:pPr>
            <a:r>
              <a:rPr lang="en-US" sz="4000" b="1" dirty="0">
                <a:latin typeface="Century" panose="02040604050505020304" pitchFamily="18" charset="0"/>
                <a:ea typeface="Helvetica Neue" panose="02000503000000020004" pitchFamily="2" charset="0"/>
                <a:cs typeface="Arial" panose="020B0604020202020204" pitchFamily="34" charset="0"/>
              </a:rPr>
              <a:t>Global Head Human Resources,</a:t>
            </a:r>
          </a:p>
          <a:p>
            <a:pPr fontAlgn="base">
              <a:spcBef>
                <a:spcPts val="0"/>
              </a:spcBef>
            </a:pPr>
            <a:r>
              <a:rPr lang="en-US" sz="4000" b="1" dirty="0">
                <a:latin typeface="Century" panose="02040604050505020304" pitchFamily="18" charset="0"/>
                <a:ea typeface="Helvetica Neue" panose="02000503000000020004" pitchFamily="2" charset="0"/>
                <a:cs typeface="Arial" panose="020B0604020202020204" pitchFamily="34" charset="0"/>
              </a:rPr>
              <a:t>Roche Diagnostics</a:t>
            </a:r>
          </a:p>
        </p:txBody>
      </p:sp>
    </p:spTree>
    <p:extLst>
      <p:ext uri="{BB962C8B-B14F-4D97-AF65-F5344CB8AC3E}">
        <p14:creationId xmlns:p14="http://schemas.microsoft.com/office/powerpoint/2010/main" val="564412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344557" y="0"/>
            <a:ext cx="11009243" cy="1147482"/>
          </a:xfrm>
        </p:spPr>
        <p:txBody>
          <a:bodyPr>
            <a:normAutofit/>
          </a:bodyPr>
          <a:lstStyle/>
          <a:p>
            <a:r>
              <a:rPr lang="en-US" sz="3600" dirty="0">
                <a:solidFill>
                  <a:srgbClr val="674881"/>
                </a:solidFill>
                <a:latin typeface="Century" panose="02040604050505020304" pitchFamily="18" charset="0"/>
                <a:ea typeface="Helvetica Neue" charset="0"/>
                <a:cs typeface="Helvetica Neue" charset="0"/>
              </a:rPr>
              <a:t>Resources</a:t>
            </a:r>
            <a:endParaRPr lang="en-US" sz="36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344557" y="1890793"/>
            <a:ext cx="11552803" cy="4401995"/>
          </a:xfrm>
          <a:prstGeom prst="rect">
            <a:avLst/>
          </a:prstGeom>
        </p:spPr>
        <p:txBody>
          <a:bodyPr vert="horz" lIns="91440" tIns="45720" rIns="91440" bIns="45720" numCol="2"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latin typeface="Century" panose="02040604050505020304" pitchFamily="18" charset="0"/>
                <a:ea typeface="Helvetica Neue" charset="0"/>
                <a:cs typeface="Helvetica Neue" charset="0"/>
              </a:rPr>
              <a:t>Project Implicit is a non-profit organization and international collaboration between researchers who are interested in implicit social cognition - thoughts and feelings outside of conscious awareness and control. </a:t>
            </a:r>
            <a:r>
              <a:rPr lang="en-US" sz="2400" b="1" dirty="0">
                <a:latin typeface="Century" panose="02040604050505020304" pitchFamily="18" charset="0"/>
                <a:ea typeface="Helvetica Neue" charset="0"/>
                <a:cs typeface="Helvetica Neue" charset="0"/>
              </a:rPr>
              <a:t>The goal of the organization is to educate the public about hidden biases and to provide a “virtual laboratory” for collecting data on the Internet. </a:t>
            </a:r>
          </a:p>
          <a:p>
            <a:pPr marL="0" indent="0">
              <a:buNone/>
            </a:pPr>
            <a:r>
              <a:rPr lang="en-US" sz="2200" dirty="0" err="1">
                <a:latin typeface="Century" panose="02040604050505020304" pitchFamily="18" charset="0"/>
                <a:ea typeface="Helvetica Neue" charset="0"/>
                <a:cs typeface="Helvetica Neue" charset="0"/>
              </a:rPr>
              <a:t>implicit.harvard.edu</a:t>
            </a:r>
            <a:r>
              <a:rPr lang="en-US" sz="2200" dirty="0">
                <a:latin typeface="Century" panose="02040604050505020304" pitchFamily="18" charset="0"/>
                <a:ea typeface="Helvetica Neue" charset="0"/>
                <a:cs typeface="Helvetica Neue" charset="0"/>
              </a:rPr>
              <a:t>/implicit/research</a:t>
            </a:r>
          </a:p>
          <a:p>
            <a:pPr marL="0" indent="0">
              <a:buNone/>
            </a:pPr>
            <a:endParaRPr lang="en-US" sz="2400" dirty="0">
              <a:latin typeface="Century" panose="02040604050505020304" pitchFamily="18" charset="0"/>
              <a:ea typeface="Helvetica Neue" charset="0"/>
              <a:cs typeface="Helvetica Neue" charset="0"/>
            </a:endParaRPr>
          </a:p>
          <a:p>
            <a:pPr marL="0" indent="0">
              <a:buNone/>
            </a:pPr>
            <a:r>
              <a:rPr lang="en-US" sz="2400" dirty="0">
                <a:latin typeface="Century" panose="02040604050505020304" pitchFamily="18" charset="0"/>
                <a:ea typeface="Helvetica Neue" charset="0"/>
                <a:cs typeface="Helvetica Neue" charset="0"/>
              </a:rPr>
              <a:t>Kirwan Institute for the Study of The </a:t>
            </a:r>
          </a:p>
          <a:p>
            <a:pPr marL="0" indent="0">
              <a:buNone/>
            </a:pPr>
            <a:r>
              <a:rPr lang="en-US" sz="2400" dirty="0" err="1">
                <a:latin typeface="Century" panose="02040604050505020304" pitchFamily="18" charset="0"/>
                <a:ea typeface="Helvetica Neue" charset="0"/>
                <a:cs typeface="Helvetica Neue" charset="0"/>
              </a:rPr>
              <a:t>kirwaninstitute.osu.edu</a:t>
            </a:r>
            <a:endParaRPr lang="en-US" sz="2400" dirty="0">
              <a:latin typeface="Century" panose="02040604050505020304" pitchFamily="18" charset="0"/>
              <a:ea typeface="Helvetica Neue" charset="0"/>
              <a:cs typeface="Helvetica Neue" charset="0"/>
            </a:endParaRPr>
          </a:p>
          <a:p>
            <a:pPr marL="0" indent="0">
              <a:buNone/>
            </a:pPr>
            <a:endParaRPr lang="en-US" sz="800" i="1" dirty="0">
              <a:latin typeface="Century" panose="02040604050505020304" pitchFamily="18" charset="0"/>
              <a:ea typeface="Helvetica Neue" charset="0"/>
              <a:cs typeface="Helvetica Neue" charset="0"/>
            </a:endParaRPr>
          </a:p>
          <a:p>
            <a:pPr marL="0" indent="0">
              <a:buNone/>
            </a:pPr>
            <a:r>
              <a:rPr lang="en-US" sz="2400" b="1" dirty="0">
                <a:latin typeface="Century" panose="02040604050505020304" pitchFamily="18" charset="0"/>
                <a:ea typeface="Helvetica Neue" charset="0"/>
                <a:cs typeface="Helvetica Neue" charset="0"/>
              </a:rPr>
              <a:t>Haas Institute for a Fair and Inclusive Society</a:t>
            </a:r>
          </a:p>
          <a:p>
            <a:pPr marL="0" indent="0">
              <a:buNone/>
            </a:pPr>
            <a:r>
              <a:rPr lang="en-US" sz="2400" dirty="0" err="1">
                <a:latin typeface="Century" panose="02040604050505020304" pitchFamily="18" charset="0"/>
                <a:ea typeface="Helvetica Neue" charset="0"/>
                <a:cs typeface="Helvetica Neue" charset="0"/>
              </a:rPr>
              <a:t>haasinstitute.berkeley.edu</a:t>
            </a:r>
            <a:endParaRPr lang="en-US" sz="2400" dirty="0">
              <a:latin typeface="Century" panose="02040604050505020304" pitchFamily="18" charset="0"/>
              <a:ea typeface="Helvetica Neue" charset="0"/>
              <a:cs typeface="Helvetica Neue" charset="0"/>
            </a:endParaRPr>
          </a:p>
          <a:p>
            <a:pPr marL="0" indent="0">
              <a:buNone/>
            </a:pPr>
            <a:endParaRPr lang="en-US" sz="800" dirty="0">
              <a:latin typeface="Century" panose="02040604050505020304" pitchFamily="18" charset="0"/>
              <a:ea typeface="Helvetica Neue" charset="0"/>
              <a:cs typeface="Helvetica Neue" charset="0"/>
            </a:endParaRPr>
          </a:p>
          <a:p>
            <a:pPr marL="0" indent="0">
              <a:buNone/>
            </a:pPr>
            <a:r>
              <a:rPr lang="en-US" sz="2400" b="1" dirty="0">
                <a:latin typeface="Century" panose="02040604050505020304" pitchFamily="18" charset="0"/>
                <a:ea typeface="Helvetica Neue" charset="0"/>
                <a:cs typeface="Helvetica Neue" charset="0"/>
              </a:rPr>
              <a:t>Perception Institute - </a:t>
            </a:r>
            <a:r>
              <a:rPr lang="en-US" sz="2400" dirty="0" err="1">
                <a:latin typeface="Century" panose="02040604050505020304" pitchFamily="18" charset="0"/>
                <a:ea typeface="Helvetica Neue" charset="0"/>
                <a:cs typeface="Helvetica Neue" charset="0"/>
              </a:rPr>
              <a:t>perception.org</a:t>
            </a:r>
            <a:endParaRPr lang="en-US" sz="2400" dirty="0">
              <a:latin typeface="Century" panose="02040604050505020304" pitchFamily="18" charset="0"/>
              <a:ea typeface="Helvetica Neue" charset="0"/>
              <a:cs typeface="Helvetica Neue" charset="0"/>
            </a:endParaRPr>
          </a:p>
          <a:p>
            <a:pPr marL="0" indent="0">
              <a:buNone/>
            </a:pPr>
            <a:endParaRPr lang="en-US" sz="800" b="1" i="1" dirty="0">
              <a:latin typeface="Century" panose="02040604050505020304" pitchFamily="18" charset="0"/>
              <a:ea typeface="Helvetica Neue" charset="0"/>
              <a:cs typeface="Helvetica Neue" charset="0"/>
            </a:endParaRPr>
          </a:p>
          <a:p>
            <a:pPr marL="0" indent="0">
              <a:buNone/>
            </a:pPr>
            <a:r>
              <a:rPr lang="en-US" sz="2400" b="1" dirty="0">
                <a:latin typeface="Century" panose="02040604050505020304" pitchFamily="18" charset="0"/>
                <a:ea typeface="Helvetica Neue" charset="0"/>
                <a:cs typeface="Helvetica Neue" charset="0"/>
              </a:rPr>
              <a:t>Biased:  Uncovering the Hidden Prejudice That Shapes What We See, Think, and Do</a:t>
            </a:r>
            <a:r>
              <a:rPr lang="en-US" sz="2400" dirty="0">
                <a:latin typeface="Century" panose="02040604050505020304" pitchFamily="18" charset="0"/>
                <a:ea typeface="Helvetica Neue" charset="0"/>
                <a:cs typeface="Helvetica Neue" charset="0"/>
              </a:rPr>
              <a:t>, Jennifer L. Eberhardt, PhD, Viking, 2019</a:t>
            </a:r>
          </a:p>
          <a:p>
            <a:pPr marL="0" indent="0">
              <a:buNone/>
            </a:pPr>
            <a:endParaRPr lang="en-US" sz="2400" dirty="0">
              <a:latin typeface="Century" panose="02040604050505020304" pitchFamily="18" charset="0"/>
              <a:ea typeface="Helvetica Neue" panose="02000503000000020004" pitchFamily="2" charset="0"/>
              <a:cs typeface="Helvetica Neue" panose="02000503000000020004" pitchFamily="2" charset="0"/>
            </a:endParaRPr>
          </a:p>
          <a:p>
            <a:pPr marL="0" indent="0">
              <a:buNone/>
            </a:pPr>
            <a:endParaRPr lang="en-US" sz="2400" b="1" dirty="0">
              <a:latin typeface="Century" panose="02040604050505020304" pitchFamily="18" charset="0"/>
              <a:ea typeface="Helvetica Neue" charset="0"/>
              <a:cs typeface="Helvetica Neue" charset="0"/>
            </a:endParaRPr>
          </a:p>
          <a:p>
            <a:pPr marL="0" indent="0">
              <a:buNone/>
            </a:pPr>
            <a:endParaRPr lang="en-US" sz="700" b="1" i="1" dirty="0">
              <a:latin typeface="Century" panose="02040604050505020304" pitchFamily="18" charset="0"/>
              <a:ea typeface="Helvetica Neue" charset="0"/>
              <a:cs typeface="Helvetica Neue" charset="0"/>
            </a:endParaRPr>
          </a:p>
        </p:txBody>
      </p:sp>
      <p:pic>
        <p:nvPicPr>
          <p:cNvPr id="9" name="Picture 8" descr="Strategic Diversity Initiatives copyright teal footer.">
            <a:extLst>
              <a:ext uri="{FF2B5EF4-FFF2-40B4-BE49-F238E27FC236}">
                <a16:creationId xmlns:a16="http://schemas.microsoft.com/office/drawing/2014/main" id="{BCE1A31F-C75D-1C4A-91A2-4658BCB4FCFF}"/>
              </a:ext>
            </a:extLst>
          </p:cNvPr>
          <p:cNvPicPr>
            <a:picLocks noChangeAspect="1"/>
          </p:cNvPicPr>
          <p:nvPr/>
        </p:nvPicPr>
        <p:blipFill>
          <a:blip r:embed="rId3"/>
          <a:stretch>
            <a:fillRect/>
          </a:stretch>
        </p:blipFill>
        <p:spPr>
          <a:xfrm>
            <a:off x="0" y="6182655"/>
            <a:ext cx="12192000" cy="812800"/>
          </a:xfrm>
          <a:prstGeom prst="rect">
            <a:avLst/>
          </a:prstGeom>
        </p:spPr>
      </p:pic>
      <p:sp>
        <p:nvSpPr>
          <p:cNvPr id="6" name="Content Placeholder 11">
            <a:extLst>
              <a:ext uri="{FF2B5EF4-FFF2-40B4-BE49-F238E27FC236}">
                <a16:creationId xmlns:a16="http://schemas.microsoft.com/office/drawing/2014/main" id="{C86FD1E1-371F-ED4F-A0C7-313504A83FA9}"/>
              </a:ext>
            </a:extLst>
          </p:cNvPr>
          <p:cNvSpPr txBox="1">
            <a:spLocks/>
          </p:cNvSpPr>
          <p:nvPr/>
        </p:nvSpPr>
        <p:spPr>
          <a:xfrm>
            <a:off x="344557" y="914401"/>
            <a:ext cx="11552803" cy="834886"/>
          </a:xfrm>
          <a:prstGeom prst="rect">
            <a:avLst/>
          </a:prstGeom>
        </p:spPr>
        <p:txBody>
          <a:bodyPr vert="horz" lIns="91440" tIns="45720" rIns="91440" bIns="45720" numCol="2"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latin typeface="Century" panose="02040604050505020304" pitchFamily="18" charset="0"/>
                <a:ea typeface="Helvetica Neue" charset="0"/>
                <a:cs typeface="Arial" panose="020B0604020202020204" pitchFamily="34" charset="0"/>
              </a:rPr>
              <a:t>Project Implicit</a:t>
            </a:r>
          </a:p>
          <a:p>
            <a:pPr marL="0" indent="0">
              <a:buNone/>
            </a:pPr>
            <a:endParaRPr lang="en-US" sz="2400" b="1" i="1" dirty="0">
              <a:latin typeface="Arial" panose="020B0604020202020204" pitchFamily="34" charset="0"/>
              <a:ea typeface="Helvetica Neue" charset="0"/>
              <a:cs typeface="Arial" panose="020B0604020202020204" pitchFamily="34" charset="0"/>
            </a:endParaRPr>
          </a:p>
          <a:p>
            <a:pPr marL="0" indent="0">
              <a:buNone/>
            </a:pPr>
            <a:endParaRPr lang="en-US" sz="2400" b="1" i="1" dirty="0">
              <a:latin typeface="Arial" panose="020B0604020202020204" pitchFamily="34" charset="0"/>
              <a:ea typeface="Helvetica Neue" charset="0"/>
              <a:cs typeface="Arial" panose="020B0604020202020204" pitchFamily="34" charset="0"/>
            </a:endParaRPr>
          </a:p>
          <a:p>
            <a:pPr marL="0" indent="0">
              <a:buNone/>
            </a:pPr>
            <a:r>
              <a:rPr lang="en-US" sz="2400" b="1" dirty="0">
                <a:latin typeface="Century" panose="02040604050505020304" pitchFamily="18" charset="0"/>
                <a:ea typeface="Helvetica Neue" charset="0"/>
                <a:cs typeface="Helvetica Neue" charset="0"/>
              </a:rPr>
              <a:t>Kirwan Institute for the Study of Race and Ethnicity, Ohio State University</a:t>
            </a:r>
          </a:p>
        </p:txBody>
      </p:sp>
    </p:spTree>
    <p:extLst>
      <p:ext uri="{BB962C8B-B14F-4D97-AF65-F5344CB8AC3E}">
        <p14:creationId xmlns:p14="http://schemas.microsoft.com/office/powerpoint/2010/main" val="32016101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248356" y="0"/>
            <a:ext cx="11105444" cy="1147482"/>
          </a:xfrm>
        </p:spPr>
        <p:txBody>
          <a:bodyPr>
            <a:normAutofit/>
          </a:bodyPr>
          <a:lstStyle/>
          <a:p>
            <a:r>
              <a:rPr lang="en-US" sz="3600" dirty="0">
                <a:solidFill>
                  <a:srgbClr val="674881"/>
                </a:solidFill>
                <a:latin typeface="Century" panose="02040604050505020304" pitchFamily="18" charset="0"/>
                <a:ea typeface="Helvetica Neue" charset="0"/>
                <a:cs typeface="Helvetica Neue" charset="0"/>
              </a:rPr>
              <a:t>Research on Implicit Bias </a:t>
            </a:r>
            <a:endParaRPr lang="en-US" sz="36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248355" y="948267"/>
            <a:ext cx="11525955" cy="5311069"/>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latin typeface="Century" panose="02040604050505020304" pitchFamily="18" charset="0"/>
                <a:ea typeface="Helvetica Neue" charset="0"/>
                <a:cs typeface="Helvetica Neue" charset="0"/>
              </a:rPr>
              <a:t>“Are Emily and Greg More Employable than Lakisha and Jamal? A Field Experiment on Labor Market Discrimination,” (Bertrand &amp; Mullainathan, American Economic Review, 2004)</a:t>
            </a:r>
          </a:p>
          <a:p>
            <a:pPr marL="0" indent="0">
              <a:buNone/>
            </a:pPr>
            <a:endParaRPr lang="en-US" sz="1000" b="1" dirty="0">
              <a:latin typeface="Century" panose="02040604050505020304" pitchFamily="18" charset="0"/>
              <a:ea typeface="Helvetica Neue" charset="0"/>
              <a:cs typeface="Helvetica Neue" charset="0"/>
            </a:endParaRPr>
          </a:p>
          <a:p>
            <a:r>
              <a:rPr lang="en-US" dirty="0">
                <a:latin typeface="Century" panose="02040604050505020304" pitchFamily="18" charset="0"/>
                <a:ea typeface="Helvetica Neue" charset="0"/>
                <a:cs typeface="Helvetica Neue" charset="0"/>
              </a:rPr>
              <a:t>Stereotypical “white” vs. “black” names (in a U.S. context); otherwise identical resumes</a:t>
            </a:r>
          </a:p>
          <a:p>
            <a:pPr marL="0" indent="0">
              <a:buNone/>
            </a:pPr>
            <a:endParaRPr lang="en-US" sz="1600" dirty="0">
              <a:latin typeface="Century" panose="02040604050505020304" pitchFamily="18" charset="0"/>
              <a:ea typeface="Helvetica Neue" charset="0"/>
              <a:cs typeface="Helvetica Neue" charset="0"/>
            </a:endParaRPr>
          </a:p>
          <a:p>
            <a:r>
              <a:rPr lang="en-US" b="1" dirty="0">
                <a:latin typeface="Century" panose="02040604050505020304" pitchFamily="18" charset="0"/>
                <a:ea typeface="Helvetica Neue" charset="0"/>
                <a:cs typeface="Helvetica Neue" charset="0"/>
              </a:rPr>
              <a:t>Resume with “white” names had 50% more callbacks</a:t>
            </a:r>
          </a:p>
          <a:p>
            <a:pPr marL="0" indent="0">
              <a:buNone/>
            </a:pPr>
            <a:endParaRPr lang="en-US" sz="1600" b="1" dirty="0">
              <a:latin typeface="Century" panose="02040604050505020304" pitchFamily="18" charset="0"/>
              <a:ea typeface="Helvetica Neue" charset="0"/>
              <a:cs typeface="Helvetica Neue" charset="0"/>
            </a:endParaRPr>
          </a:p>
          <a:p>
            <a:r>
              <a:rPr lang="en-US" dirty="0">
                <a:latin typeface="Century" panose="02040604050505020304" pitchFamily="18" charset="0"/>
                <a:ea typeface="Helvetica Neue" charset="0"/>
                <a:cs typeface="Helvetica Neue" charset="0"/>
              </a:rPr>
              <a:t>Many other studies, including those dealing with housing, health care, online sales, and perceptions of risk and safety, have demonstrated that </a:t>
            </a:r>
            <a:r>
              <a:rPr lang="en-US" b="1" dirty="0">
                <a:latin typeface="Century" panose="02040604050505020304" pitchFamily="18" charset="0"/>
                <a:ea typeface="Helvetica Neue" charset="0"/>
                <a:cs typeface="Helvetica Neue" charset="0"/>
              </a:rPr>
              <a:t>people of all racial identities demonstrate a pro-white and anti-black bias.</a:t>
            </a:r>
          </a:p>
        </p:txBody>
      </p:sp>
      <p:pic>
        <p:nvPicPr>
          <p:cNvPr id="8" name="Picture 7" descr="Strategic Diversity Initiatives copyright teal footer.">
            <a:extLst>
              <a:ext uri="{FF2B5EF4-FFF2-40B4-BE49-F238E27FC236}">
                <a16:creationId xmlns:a16="http://schemas.microsoft.com/office/drawing/2014/main" id="{63AD6F06-F2F2-784A-8C01-6E635BC2719C}"/>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572797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123986" y="-108488"/>
            <a:ext cx="11229814" cy="1255970"/>
          </a:xfrm>
        </p:spPr>
        <p:txBody>
          <a:bodyPr>
            <a:normAutofit/>
          </a:bodyPr>
          <a:lstStyle/>
          <a:p>
            <a:r>
              <a:rPr lang="en-US" sz="3600" dirty="0">
                <a:solidFill>
                  <a:srgbClr val="674881"/>
                </a:solidFill>
                <a:latin typeface="Century" panose="02040604050505020304" pitchFamily="18" charset="0"/>
                <a:ea typeface="Helvetica Neue" charset="0"/>
                <a:cs typeface="Helvetica Neue" charset="0"/>
              </a:rPr>
              <a:t>Research from </a:t>
            </a:r>
            <a:r>
              <a:rPr lang="en-US" sz="3600" dirty="0" err="1">
                <a:solidFill>
                  <a:srgbClr val="674881"/>
                </a:solidFill>
                <a:latin typeface="Century" panose="02040604050505020304" pitchFamily="18" charset="0"/>
                <a:ea typeface="Helvetica Neue" charset="0"/>
                <a:cs typeface="Helvetica Neue" charset="0"/>
              </a:rPr>
              <a:t>Nextion</a:t>
            </a:r>
            <a:r>
              <a:rPr lang="en-US" sz="3600" dirty="0">
                <a:solidFill>
                  <a:srgbClr val="674881"/>
                </a:solidFill>
                <a:latin typeface="Century" panose="02040604050505020304" pitchFamily="18" charset="0"/>
                <a:ea typeface="Helvetica Neue" charset="0"/>
                <a:cs typeface="Helvetica Neue" charset="0"/>
              </a:rPr>
              <a:t>, Consulting Firm</a:t>
            </a:r>
            <a:endParaRPr lang="en-US" sz="36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123986" y="945397"/>
            <a:ext cx="11949194" cy="5313939"/>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500" dirty="0">
                <a:latin typeface="Century" panose="02040604050505020304" pitchFamily="18" charset="0"/>
              </a:rPr>
              <a:t>60 partners from 22 law firms received copies of a memo with 22 errors (minor spelling or grammar errors, technical writing errors, errors in fact, and errors in analysis of the facts). </a:t>
            </a:r>
          </a:p>
          <a:p>
            <a:r>
              <a:rPr lang="en-US" sz="2500" dirty="0">
                <a:latin typeface="Century" panose="02040604050505020304" pitchFamily="18" charset="0"/>
              </a:rPr>
              <a:t>Half told memo written by an African-American man and half told writer was a white man (both Thomas Meyer).</a:t>
            </a:r>
          </a:p>
          <a:p>
            <a:r>
              <a:rPr lang="en-US" sz="2500" b="1" dirty="0">
                <a:latin typeface="Century" panose="02040604050505020304" pitchFamily="18" charset="0"/>
              </a:rPr>
              <a:t>The reviewers gave the memo supposedly written by a white man a rating of 4.1 out of 5, while they gave the memo supposedly written by a black man a rating of 3.2 out of 5. The white Thomas Meyer was praised for his potential and good analytical skills, while the black Thomas Meyer was criticized as average at best and needing a lot of work.</a:t>
            </a:r>
          </a:p>
          <a:p>
            <a:r>
              <a:rPr lang="en-US" sz="2500" b="1" dirty="0">
                <a:latin typeface="Century" panose="02040604050505020304" pitchFamily="18" charset="0"/>
              </a:rPr>
              <a:t>Reviewers found an average of 2.9 out of 7 spelling and grammar errors in the memo by the white Thomas Meyer and 5.8 out of seven errors in the memo by the African-American Thomas Meyer. </a:t>
            </a:r>
          </a:p>
        </p:txBody>
      </p:sp>
      <p:pic>
        <p:nvPicPr>
          <p:cNvPr id="8" name="Picture 7" descr="Strategic Diversity Initiatives copyright teal footer.">
            <a:extLst>
              <a:ext uri="{FF2B5EF4-FFF2-40B4-BE49-F238E27FC236}">
                <a16:creationId xmlns:a16="http://schemas.microsoft.com/office/drawing/2014/main" id="{63AD6F06-F2F2-784A-8C01-6E635BC2719C}"/>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16918258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304800" y="0"/>
            <a:ext cx="11049000" cy="1147482"/>
          </a:xfrm>
        </p:spPr>
        <p:txBody>
          <a:bodyPr>
            <a:normAutofit/>
          </a:bodyPr>
          <a:lstStyle/>
          <a:p>
            <a:r>
              <a:rPr lang="en-US" sz="3600" dirty="0">
                <a:solidFill>
                  <a:srgbClr val="674881"/>
                </a:solidFill>
                <a:latin typeface="Century" panose="02040604050505020304" pitchFamily="18" charset="0"/>
                <a:ea typeface="Helvetica Neue" charset="0"/>
                <a:cs typeface="Helvetica Neue" charset="0"/>
              </a:rPr>
              <a:t>Research on Implicit Bias </a:t>
            </a:r>
            <a:endParaRPr lang="en-US" sz="36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383822" y="1038578"/>
            <a:ext cx="11446934" cy="5220758"/>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dirty="0">
                <a:latin typeface="Century" panose="02040604050505020304" pitchFamily="18" charset="0"/>
                <a:ea typeface="Helvetica Neue" charset="0"/>
                <a:cs typeface="Helvetica Neue" charset="0"/>
              </a:rPr>
              <a:t>“Science faculty’s subtle gender biases favor male students,” (Moss-</a:t>
            </a:r>
            <a:r>
              <a:rPr lang="en-US" sz="2400" b="1" dirty="0" err="1">
                <a:latin typeface="Century" panose="02040604050505020304" pitchFamily="18" charset="0"/>
                <a:ea typeface="Helvetica Neue" charset="0"/>
                <a:cs typeface="Helvetica Neue" charset="0"/>
              </a:rPr>
              <a:t>Racusin</a:t>
            </a:r>
            <a:r>
              <a:rPr lang="en-US" sz="2400" b="1" dirty="0">
                <a:latin typeface="Century" panose="02040604050505020304" pitchFamily="18" charset="0"/>
                <a:ea typeface="Helvetica Neue" charset="0"/>
                <a:cs typeface="Helvetica Neue" charset="0"/>
              </a:rPr>
              <a:t>, Dovidio, </a:t>
            </a:r>
            <a:r>
              <a:rPr lang="en-US" sz="2400" b="1" dirty="0" err="1">
                <a:latin typeface="Century" panose="02040604050505020304" pitchFamily="18" charset="0"/>
                <a:ea typeface="Helvetica Neue" charset="0"/>
                <a:cs typeface="Helvetica Neue" charset="0"/>
              </a:rPr>
              <a:t>Brescoll</a:t>
            </a:r>
            <a:r>
              <a:rPr lang="en-US" sz="2400" b="1" dirty="0">
                <a:latin typeface="Century" panose="02040604050505020304" pitchFamily="18" charset="0"/>
                <a:ea typeface="Helvetica Neue" charset="0"/>
                <a:cs typeface="Helvetica Neue" charset="0"/>
              </a:rPr>
              <a:t>, Graham &amp; </a:t>
            </a:r>
            <a:r>
              <a:rPr lang="en-US" sz="2400" b="1" dirty="0" err="1">
                <a:latin typeface="Century" panose="02040604050505020304" pitchFamily="18" charset="0"/>
                <a:ea typeface="Helvetica Neue" charset="0"/>
                <a:cs typeface="Helvetica Neue" charset="0"/>
              </a:rPr>
              <a:t>Handelsman</a:t>
            </a:r>
            <a:r>
              <a:rPr lang="en-US" sz="2400" b="1" dirty="0">
                <a:latin typeface="Century" panose="02040604050505020304" pitchFamily="18" charset="0"/>
                <a:ea typeface="Helvetica Neue" charset="0"/>
                <a:cs typeface="Helvetica Neue" charset="0"/>
              </a:rPr>
              <a:t>, PNAS, 2012)</a:t>
            </a:r>
          </a:p>
          <a:p>
            <a:pPr marL="0" indent="0">
              <a:buNone/>
            </a:pPr>
            <a:endParaRPr lang="en-US" sz="1600" b="1" dirty="0">
              <a:latin typeface="Century" panose="02040604050505020304" pitchFamily="18" charset="0"/>
              <a:ea typeface="Helvetica Neue" charset="0"/>
              <a:cs typeface="Helvetica Neue" charset="0"/>
            </a:endParaRPr>
          </a:p>
          <a:p>
            <a:r>
              <a:rPr lang="en-US" dirty="0">
                <a:latin typeface="Century" panose="02040604050505020304" pitchFamily="18" charset="0"/>
                <a:ea typeface="Helvetica Neue" charset="0"/>
                <a:cs typeface="Helvetica Neue" charset="0"/>
              </a:rPr>
              <a:t>Male &amp; female science professors asked to review apps for lab manager position</a:t>
            </a:r>
          </a:p>
          <a:p>
            <a:pPr marL="0" indent="0">
              <a:buNone/>
            </a:pPr>
            <a:endParaRPr lang="en-US" sz="1600" dirty="0">
              <a:latin typeface="Century" panose="02040604050505020304" pitchFamily="18" charset="0"/>
              <a:ea typeface="Helvetica Neue" charset="0"/>
              <a:cs typeface="Helvetica Neue" charset="0"/>
            </a:endParaRPr>
          </a:p>
          <a:p>
            <a:r>
              <a:rPr lang="en-US" dirty="0">
                <a:latin typeface="Century" panose="02040604050505020304" pitchFamily="18" charset="0"/>
                <a:ea typeface="Helvetica Neue" charset="0"/>
                <a:cs typeface="Helvetica Neue" charset="0"/>
              </a:rPr>
              <a:t>Both male &amp; female professors </a:t>
            </a:r>
            <a:r>
              <a:rPr lang="en-US" b="1" dirty="0">
                <a:latin typeface="Century" panose="02040604050505020304" pitchFamily="18" charset="0"/>
                <a:ea typeface="Helvetica Neue" charset="0"/>
                <a:cs typeface="Helvetica Neue" charset="0"/>
              </a:rPr>
              <a:t>rated male applicants more competent, more </a:t>
            </a:r>
            <a:r>
              <a:rPr lang="en-US" b="1" dirty="0" err="1">
                <a:latin typeface="Century" panose="02040604050505020304" pitchFamily="18" charset="0"/>
                <a:ea typeface="Helvetica Neue" charset="0"/>
                <a:cs typeface="Helvetica Neue" charset="0"/>
              </a:rPr>
              <a:t>hireable</a:t>
            </a:r>
            <a:r>
              <a:rPr lang="en-US" b="1" dirty="0">
                <a:latin typeface="Century" panose="02040604050505020304" pitchFamily="18" charset="0"/>
                <a:ea typeface="Helvetica Neue" charset="0"/>
                <a:cs typeface="Helvetica Neue" charset="0"/>
              </a:rPr>
              <a:t>, more suitable for mentoring, and offered males higher salaries</a:t>
            </a:r>
          </a:p>
          <a:p>
            <a:pPr marL="0" indent="0">
              <a:buNone/>
            </a:pPr>
            <a:endParaRPr lang="en-US" sz="1600" dirty="0">
              <a:latin typeface="Century" panose="02040604050505020304" pitchFamily="18" charset="0"/>
              <a:ea typeface="Helvetica Neue" charset="0"/>
              <a:cs typeface="Helvetica Neue" charset="0"/>
            </a:endParaRPr>
          </a:p>
          <a:p>
            <a:r>
              <a:rPr lang="en-US" dirty="0">
                <a:latin typeface="Century" panose="02040604050505020304" pitchFamily="18" charset="0"/>
                <a:ea typeface="Helvetica Neue" charset="0"/>
                <a:cs typeface="Helvetica Neue" charset="0"/>
              </a:rPr>
              <a:t>As with race-focused research, </a:t>
            </a:r>
            <a:r>
              <a:rPr lang="en-US" b="1" dirty="0">
                <a:latin typeface="Century" panose="02040604050505020304" pitchFamily="18" charset="0"/>
                <a:ea typeface="Helvetica Neue" charset="0"/>
                <a:cs typeface="Helvetica Neue" charset="0"/>
              </a:rPr>
              <a:t>people of all gender identities demonstrate a pro-male and anti-female bias</a:t>
            </a:r>
          </a:p>
          <a:p>
            <a:endParaRPr lang="en-US" sz="2400" dirty="0">
              <a:latin typeface="Century" panose="02040604050505020304" pitchFamily="18" charset="0"/>
              <a:ea typeface="Helvetica Neue" charset="0"/>
              <a:cs typeface="Helvetica Neue" charset="0"/>
            </a:endParaRPr>
          </a:p>
        </p:txBody>
      </p:sp>
      <p:pic>
        <p:nvPicPr>
          <p:cNvPr id="8" name="Picture 7" descr="Strategic Diversity Initiatives copyright teal footer.">
            <a:extLst>
              <a:ext uri="{FF2B5EF4-FFF2-40B4-BE49-F238E27FC236}">
                <a16:creationId xmlns:a16="http://schemas.microsoft.com/office/drawing/2014/main" id="{63AD6F06-F2F2-784A-8C01-6E635BC2719C}"/>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3110612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185351" y="-123568"/>
            <a:ext cx="11168449" cy="1271050"/>
          </a:xfrm>
        </p:spPr>
        <p:txBody>
          <a:bodyPr>
            <a:normAutofit/>
          </a:bodyPr>
          <a:lstStyle/>
          <a:p>
            <a:r>
              <a:rPr lang="en-US" sz="3600" dirty="0">
                <a:solidFill>
                  <a:srgbClr val="674881"/>
                </a:solidFill>
                <a:latin typeface="Century" panose="02040604050505020304" pitchFamily="18" charset="0"/>
                <a:ea typeface="Helvetica Neue" charset="0"/>
                <a:cs typeface="Helvetica Neue" charset="0"/>
              </a:rPr>
              <a:t>Research on Implicit Bias </a:t>
            </a:r>
            <a:endParaRPr lang="en-US" sz="36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185351" y="1147482"/>
            <a:ext cx="11677135" cy="5111854"/>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latin typeface="Century" panose="02040604050505020304" pitchFamily="18" charset="0"/>
                <a:ea typeface="Helvetica Neue" charset="0"/>
                <a:cs typeface="Helvetica Neue" charset="0"/>
              </a:rPr>
              <a:t>“Pride and Prejudice: Employment Discrimination against Openly Gay Men in the United States,” </a:t>
            </a:r>
            <a:r>
              <a:rPr lang="en-US" dirty="0" err="1">
                <a:latin typeface="Century" panose="02040604050505020304" pitchFamily="18" charset="0"/>
                <a:ea typeface="Helvetica Neue" charset="0"/>
                <a:cs typeface="Helvetica Neue" charset="0"/>
              </a:rPr>
              <a:t>Tilcsik</a:t>
            </a:r>
            <a:r>
              <a:rPr lang="en-US" dirty="0">
                <a:latin typeface="Century" panose="02040604050505020304" pitchFamily="18" charset="0"/>
                <a:ea typeface="Helvetica Neue" charset="0"/>
                <a:cs typeface="Helvetica Neue" charset="0"/>
              </a:rPr>
              <a:t>, </a:t>
            </a:r>
            <a:r>
              <a:rPr lang="en-US" i="1" dirty="0">
                <a:latin typeface="Century" panose="02040604050505020304" pitchFamily="18" charset="0"/>
                <a:ea typeface="Helvetica Neue" charset="0"/>
                <a:cs typeface="Helvetica Neue" charset="0"/>
              </a:rPr>
              <a:t>American Journal of Sociology</a:t>
            </a:r>
            <a:r>
              <a:rPr lang="en-US" dirty="0">
                <a:latin typeface="Century" panose="02040604050505020304" pitchFamily="18" charset="0"/>
                <a:ea typeface="Helvetica Neue" charset="0"/>
                <a:cs typeface="Helvetica Neue" charset="0"/>
              </a:rPr>
              <a:t>, 2011.</a:t>
            </a:r>
          </a:p>
          <a:p>
            <a:r>
              <a:rPr lang="en-US" dirty="0">
                <a:latin typeface="Century" panose="02040604050505020304" pitchFamily="18" charset="0"/>
                <a:ea typeface="Helvetica Neue" charset="0"/>
                <a:cs typeface="Helvetica Neue" charset="0"/>
              </a:rPr>
              <a:t>Study revealed </a:t>
            </a:r>
            <a:r>
              <a:rPr lang="en-US" b="1" dirty="0">
                <a:latin typeface="Century" panose="02040604050505020304" pitchFamily="18" charset="0"/>
                <a:ea typeface="Helvetica Neue" charset="0"/>
                <a:cs typeface="Helvetica Neue" charset="0"/>
              </a:rPr>
              <a:t>bias against openly gay candidates</a:t>
            </a:r>
          </a:p>
          <a:p>
            <a:endParaRPr lang="en-US" b="1" dirty="0">
              <a:latin typeface="Century" panose="02040604050505020304" pitchFamily="18" charset="0"/>
              <a:ea typeface="Helvetica Neue" charset="0"/>
              <a:cs typeface="Helvetica Neue" charset="0"/>
            </a:endParaRPr>
          </a:p>
          <a:p>
            <a:pPr marL="0" indent="0">
              <a:buNone/>
            </a:pPr>
            <a:r>
              <a:rPr lang="en-US" b="1" dirty="0">
                <a:latin typeface="Century" panose="02040604050505020304" pitchFamily="18" charset="0"/>
                <a:ea typeface="Helvetica Neue" charset="0"/>
                <a:cs typeface="Helvetica Neue" charset="0"/>
              </a:rPr>
              <a:t>“Attitudes towards individuals with disabilities as measured by the Implicit Association Test: A literature review,” </a:t>
            </a:r>
            <a:r>
              <a:rPr lang="en-US" dirty="0">
                <a:latin typeface="Century" panose="02040604050505020304" pitchFamily="18" charset="0"/>
                <a:ea typeface="Helvetica Neue" charset="0"/>
                <a:cs typeface="Helvetica Neue" charset="0"/>
              </a:rPr>
              <a:t>(Wilson and </a:t>
            </a:r>
            <a:r>
              <a:rPr lang="en-US" dirty="0" err="1">
                <a:latin typeface="Century" panose="02040604050505020304" pitchFamily="18" charset="0"/>
                <a:ea typeface="Helvetica Neue" charset="0"/>
                <a:cs typeface="Helvetica Neue" charset="0"/>
              </a:rPr>
              <a:t>Scior</a:t>
            </a:r>
            <a:r>
              <a:rPr lang="en-US" dirty="0">
                <a:latin typeface="Century" panose="02040604050505020304" pitchFamily="18" charset="0"/>
                <a:ea typeface="Helvetica Neue" charset="0"/>
                <a:cs typeface="Helvetica Neue" charset="0"/>
              </a:rPr>
              <a:t>, 2013)</a:t>
            </a:r>
          </a:p>
          <a:p>
            <a:r>
              <a:rPr lang="en-US" dirty="0">
                <a:latin typeface="Century" panose="02040604050505020304" pitchFamily="18" charset="0"/>
                <a:ea typeface="Helvetica Neue" charset="0"/>
                <a:cs typeface="Helvetica Neue" charset="0"/>
              </a:rPr>
              <a:t>17 articles were reviewed. Across all studies, </a:t>
            </a:r>
            <a:r>
              <a:rPr lang="en-US" b="1" dirty="0">
                <a:latin typeface="Century" panose="02040604050505020304" pitchFamily="18" charset="0"/>
                <a:ea typeface="Helvetica Neue" charset="0"/>
                <a:cs typeface="Helvetica Neue" charset="0"/>
              </a:rPr>
              <a:t>implicit bias was evident against people with disabilities.</a:t>
            </a:r>
            <a:r>
              <a:rPr lang="en-US" dirty="0">
                <a:latin typeface="Century" panose="02040604050505020304" pitchFamily="18" charset="0"/>
              </a:rPr>
              <a:t> </a:t>
            </a:r>
            <a:endParaRPr lang="en-US" b="1" i="1" dirty="0">
              <a:latin typeface="Century" panose="02040604050505020304" pitchFamily="18" charset="0"/>
              <a:ea typeface="Helvetica Neue" charset="0"/>
              <a:cs typeface="Helvetica Neue" charset="0"/>
            </a:endParaRPr>
          </a:p>
          <a:p>
            <a:pPr marL="0" indent="0">
              <a:buNone/>
            </a:pPr>
            <a:endParaRPr lang="en-US" b="1" dirty="0">
              <a:latin typeface="Helvetica" pitchFamily="2" charset="0"/>
              <a:ea typeface="Helvetica Neue" charset="0"/>
              <a:cs typeface="Helvetica Neue" charset="0"/>
            </a:endParaRPr>
          </a:p>
        </p:txBody>
      </p:sp>
      <p:pic>
        <p:nvPicPr>
          <p:cNvPr id="8" name="Picture 7" descr="Strategic Diversity Initiatives copyright teal footer.">
            <a:extLst>
              <a:ext uri="{FF2B5EF4-FFF2-40B4-BE49-F238E27FC236}">
                <a16:creationId xmlns:a16="http://schemas.microsoft.com/office/drawing/2014/main" id="{63AD6F06-F2F2-784A-8C01-6E635BC2719C}"/>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1615739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139485" y="215153"/>
            <a:ext cx="11636504" cy="1280160"/>
          </a:xfrm>
        </p:spPr>
        <p:txBody>
          <a:bodyPr>
            <a:normAutofit fontScale="90000"/>
          </a:bodyPr>
          <a:lstStyle/>
          <a:p>
            <a:r>
              <a:rPr lang="en-US" sz="3600" dirty="0">
                <a:solidFill>
                  <a:srgbClr val="674881"/>
                </a:solidFill>
                <a:latin typeface="Century" panose="02040604050505020304" pitchFamily="18" charset="0"/>
                <a:ea typeface="Helvetica Neue" charset="0"/>
                <a:cs typeface="Helvetica Neue" charset="0"/>
              </a:rPr>
              <a:t>Small Group Discussion:  Microaggressions &amp; Implicit Bias</a:t>
            </a:r>
            <a:br>
              <a:rPr lang="en-US" sz="3600" dirty="0">
                <a:solidFill>
                  <a:srgbClr val="674881"/>
                </a:solidFill>
                <a:latin typeface="Century" panose="02040604050505020304" pitchFamily="18" charset="0"/>
                <a:ea typeface="Helvetica Neue" charset="0"/>
                <a:cs typeface="Helvetica Neue" charset="0"/>
              </a:rPr>
            </a:br>
            <a:r>
              <a:rPr lang="en-US" sz="3600" dirty="0">
                <a:latin typeface="Century" panose="02040604050505020304" pitchFamily="18" charset="0"/>
                <a:cs typeface="Helvetica Neue"/>
              </a:rPr>
              <a:t/>
            </a:r>
            <a:br>
              <a:rPr lang="en-US" sz="3600" dirty="0">
                <a:latin typeface="Century" panose="02040604050505020304" pitchFamily="18" charset="0"/>
                <a:cs typeface="Helvetica Neue"/>
              </a:rPr>
            </a:br>
            <a:endParaRPr lang="en-US" sz="36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139485" y="790113"/>
            <a:ext cx="11913030" cy="5469223"/>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latin typeface="Century" panose="02040604050505020304" pitchFamily="18" charset="0"/>
                <a:ea typeface="Helvetica Neue" charset="0"/>
                <a:cs typeface="Helvetica Neue" charset="0"/>
              </a:rPr>
              <a:t>• Have you ever witnessed or experienced a microaggression/        micro-inequity?  What happened?  How did you react?</a:t>
            </a:r>
          </a:p>
          <a:p>
            <a:pPr marL="0" indent="0">
              <a:buNone/>
            </a:pPr>
            <a:endParaRPr lang="en-US" dirty="0">
              <a:latin typeface="Century" panose="02040604050505020304" pitchFamily="18" charset="0"/>
              <a:ea typeface="Helvetica Neue" charset="0"/>
              <a:cs typeface="Helvetica Neue" charset="0"/>
            </a:endParaRPr>
          </a:p>
          <a:p>
            <a:pPr marL="0" indent="0">
              <a:buNone/>
            </a:pPr>
            <a:r>
              <a:rPr lang="en-US" dirty="0">
                <a:latin typeface="Century" panose="02040604050505020304" pitchFamily="18" charset="0"/>
                <a:ea typeface="Helvetica Neue" charset="0"/>
                <a:cs typeface="Helvetica Neue" charset="0"/>
              </a:rPr>
              <a:t>• Do you think you’ve ever committed a microaggression/.             micro-inequity?  What happened?  How did others react?</a:t>
            </a:r>
          </a:p>
          <a:p>
            <a:pPr marL="0" indent="0">
              <a:buNone/>
            </a:pPr>
            <a:endParaRPr lang="en-US" dirty="0">
              <a:latin typeface="Century" panose="02040604050505020304" pitchFamily="18" charset="0"/>
              <a:ea typeface="Helvetica Neue" charset="0"/>
              <a:cs typeface="Helvetica Neue" charset="0"/>
            </a:endParaRPr>
          </a:p>
          <a:p>
            <a:pPr marL="0" indent="0">
              <a:buNone/>
            </a:pPr>
            <a:r>
              <a:rPr lang="en-US" dirty="0">
                <a:latin typeface="Century" panose="02040604050505020304" pitchFamily="18" charset="0"/>
                <a:ea typeface="Helvetica Neue" charset="0"/>
                <a:cs typeface="Helvetica Neue" charset="0"/>
              </a:rPr>
              <a:t>• Do you think implicit bias affects decisions made by your institution/ organization?</a:t>
            </a:r>
          </a:p>
          <a:p>
            <a:pPr marL="0" indent="0">
              <a:buNone/>
            </a:pPr>
            <a:r>
              <a:rPr lang="en-US" dirty="0">
                <a:latin typeface="Century" panose="02040604050505020304" pitchFamily="18" charset="0"/>
                <a:ea typeface="Helvetica Neue" charset="0"/>
                <a:cs typeface="Helvetica Neue" charset="0"/>
              </a:rPr>
              <a:t>	</a:t>
            </a:r>
          </a:p>
          <a:p>
            <a:pPr marL="0" indent="0">
              <a:buNone/>
            </a:pPr>
            <a:r>
              <a:rPr lang="en-US" dirty="0">
                <a:latin typeface="Century" panose="02040604050505020304" pitchFamily="18" charset="0"/>
                <a:ea typeface="Helvetica Neue" charset="0"/>
                <a:cs typeface="Helvetica Neue" charset="0"/>
              </a:rPr>
              <a:t>• Does your institution/organization talk openly about microaggressions/micro-inequities and implicit bias?</a:t>
            </a:r>
          </a:p>
          <a:p>
            <a:pPr marL="0" indent="0">
              <a:buNone/>
            </a:pPr>
            <a:r>
              <a:rPr lang="en-US" sz="2400" dirty="0">
                <a:latin typeface="Century" panose="02040604050505020304" pitchFamily="18" charset="0"/>
                <a:ea typeface="Helvetica Neue" charset="0"/>
                <a:cs typeface="Helvetica Neue" charset="0"/>
              </a:rPr>
              <a:t> </a:t>
            </a:r>
            <a:endParaRPr lang="en-US" sz="2200" dirty="0">
              <a:latin typeface="Century" panose="02040604050505020304" pitchFamily="18" charset="0"/>
            </a:endParaRPr>
          </a:p>
          <a:p>
            <a:endParaRPr lang="en-US" sz="2200" dirty="0">
              <a:latin typeface="Century" panose="02040604050505020304" pitchFamily="18" charset="0"/>
            </a:endParaRPr>
          </a:p>
        </p:txBody>
      </p:sp>
      <p:pic>
        <p:nvPicPr>
          <p:cNvPr id="8" name="Picture 7" descr="Strategic Diversity Initiatives copyright teal footer.">
            <a:extLst>
              <a:ext uri="{FF2B5EF4-FFF2-40B4-BE49-F238E27FC236}">
                <a16:creationId xmlns:a16="http://schemas.microsoft.com/office/drawing/2014/main" id="{78BFB9A8-9410-BA41-8E9E-62405C975E15}"/>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2139315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Strategic Diversity Initiatives copyright teal footer.">
            <a:extLst>
              <a:ext uri="{FF2B5EF4-FFF2-40B4-BE49-F238E27FC236}">
                <a16:creationId xmlns:a16="http://schemas.microsoft.com/office/drawing/2014/main" id="{88CEC85A-7907-2543-98AF-509604F5120B}"/>
              </a:ext>
            </a:extLst>
          </p:cNvPr>
          <p:cNvPicPr>
            <a:picLocks noChangeAspect="1"/>
          </p:cNvPicPr>
          <p:nvPr/>
        </p:nvPicPr>
        <p:blipFill>
          <a:blip r:embed="rId3"/>
          <a:stretch>
            <a:fillRect/>
          </a:stretch>
        </p:blipFill>
        <p:spPr>
          <a:xfrm>
            <a:off x="0" y="6182655"/>
            <a:ext cx="12192000" cy="812800"/>
          </a:xfrm>
          <a:prstGeom prst="rect">
            <a:avLst/>
          </a:prstGeom>
        </p:spPr>
      </p:pic>
      <p:sp>
        <p:nvSpPr>
          <p:cNvPr id="3" name="Title 2">
            <a:extLst>
              <a:ext uri="{FF2B5EF4-FFF2-40B4-BE49-F238E27FC236}">
                <a16:creationId xmlns:a16="http://schemas.microsoft.com/office/drawing/2014/main" id="{C8FD9FF5-4EBE-AF47-8328-67A0F22702EA}"/>
              </a:ext>
            </a:extLst>
          </p:cNvPr>
          <p:cNvSpPr>
            <a:spLocks noGrp="1"/>
          </p:cNvSpPr>
          <p:nvPr>
            <p:ph type="ctrTitle"/>
          </p:nvPr>
        </p:nvSpPr>
        <p:spPr>
          <a:xfrm>
            <a:off x="294633" y="753763"/>
            <a:ext cx="11602734" cy="3143534"/>
          </a:xfrm>
        </p:spPr>
        <p:txBody>
          <a:bodyPr>
            <a:noAutofit/>
          </a:bodyPr>
          <a:lstStyle/>
          <a:p>
            <a:pPr>
              <a:buClr>
                <a:schemeClr val="accent1"/>
              </a:buClr>
              <a:buSzPct val="150000"/>
            </a:pPr>
            <a:r>
              <a:rPr lang="en-US" sz="5400" b="1" dirty="0">
                <a:latin typeface="Century" panose="02040604050505020304" pitchFamily="18" charset="0"/>
                <a:cs typeface="Helvetica Neue"/>
              </a:rPr>
              <a:t>From Ally to Leader:</a:t>
            </a:r>
            <a:br>
              <a:rPr lang="en-US" sz="5400" b="1" dirty="0">
                <a:latin typeface="Century" panose="02040604050505020304" pitchFamily="18" charset="0"/>
                <a:cs typeface="Helvetica Neue"/>
              </a:rPr>
            </a:br>
            <a:r>
              <a:rPr lang="en-US" sz="5400" b="1" dirty="0">
                <a:latin typeface="Century" panose="02040604050505020304" pitchFamily="18" charset="0"/>
                <a:cs typeface="Helvetica Neue"/>
              </a:rPr>
              <a:t>Agency, Accountability, and Emotional Intelligence (EQ)</a:t>
            </a:r>
          </a:p>
        </p:txBody>
      </p:sp>
    </p:spTree>
    <p:extLst>
      <p:ext uri="{BB962C8B-B14F-4D97-AF65-F5344CB8AC3E}">
        <p14:creationId xmlns:p14="http://schemas.microsoft.com/office/powerpoint/2010/main" val="2255069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150472" y="208345"/>
            <a:ext cx="11840900" cy="6050992"/>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sz="2600" b="1" dirty="0">
                <a:latin typeface="Century" panose="02040604050505020304" pitchFamily="18" charset="0"/>
                <a:ea typeface="Helvetica Neue" charset="0"/>
                <a:cs typeface="Helvetica Neue" charset="0"/>
              </a:rPr>
              <a:t>Our work – and our workplaces – are changing, consider:</a:t>
            </a:r>
            <a:endParaRPr lang="en-US" sz="800" b="1" dirty="0">
              <a:latin typeface="Century" panose="02040604050505020304" pitchFamily="18" charset="0"/>
              <a:ea typeface="Helvetica Neue" charset="0"/>
              <a:cs typeface="Helvetica Neue" charset="0"/>
            </a:endParaRPr>
          </a:p>
          <a:p>
            <a:pPr marL="0" lvl="0" indent="0">
              <a:buNone/>
            </a:pPr>
            <a:r>
              <a:rPr lang="en-US" sz="2600" dirty="0">
                <a:latin typeface="Century" panose="02040604050505020304" pitchFamily="18" charset="0"/>
                <a:ea typeface="Helvetica Neue" charset="0"/>
                <a:cs typeface="Helvetica Neue" charset="0"/>
              </a:rPr>
              <a:t>• the unexpected “social experiment” that is the coronavirus pandemic, with working from home &amp; virtual meetings – and also increased racial &amp; class disparities around healthcare, health outcomes, and job security; additional responsibilities for childcare, schooling, and care of family members falling disproportionately to women</a:t>
            </a:r>
          </a:p>
          <a:p>
            <a:pPr marL="0" lvl="0" indent="0">
              <a:buNone/>
            </a:pPr>
            <a:endParaRPr lang="en-US" sz="500" dirty="0">
              <a:latin typeface="Century" panose="02040604050505020304" pitchFamily="18" charset="0"/>
              <a:ea typeface="Helvetica Neue" charset="0"/>
              <a:cs typeface="Helvetica Neue" charset="0"/>
            </a:endParaRPr>
          </a:p>
          <a:p>
            <a:pPr marL="0" lvl="0" indent="0">
              <a:buNone/>
            </a:pPr>
            <a:r>
              <a:rPr lang="en-US" sz="2600" dirty="0">
                <a:latin typeface="Century" panose="02040604050505020304" pitchFamily="18" charset="0"/>
                <a:ea typeface="Helvetica Neue" charset="0"/>
                <a:cs typeface="Helvetica Neue" charset="0"/>
              </a:rPr>
              <a:t>• the racial reckoning/uprising that followed the murder of George Floyd, including a renewed call for antiracist action in all aspects of society</a:t>
            </a:r>
          </a:p>
          <a:p>
            <a:pPr marL="0" lvl="0" indent="0">
              <a:buNone/>
            </a:pPr>
            <a:endParaRPr lang="en-US" sz="500" dirty="0">
              <a:latin typeface="Century" panose="02040604050505020304" pitchFamily="18" charset="0"/>
              <a:ea typeface="Helvetica Neue" charset="0"/>
              <a:cs typeface="Helvetica Neue" charset="0"/>
            </a:endParaRPr>
          </a:p>
          <a:p>
            <a:pPr marL="0" lvl="0" indent="0">
              <a:buNone/>
            </a:pPr>
            <a:r>
              <a:rPr lang="en-US" sz="2600" dirty="0">
                <a:latin typeface="Century" panose="02040604050505020304" pitchFamily="18" charset="0"/>
                <a:ea typeface="Helvetica Neue" charset="0"/>
                <a:cs typeface="Helvetica Neue" charset="0"/>
              </a:rPr>
              <a:t>• increasing LGBTQ – and nonbinary – identification, particularly among those in Generation Z and millennials; and increasing attention to pronouns and gendered language</a:t>
            </a:r>
          </a:p>
          <a:p>
            <a:pPr marL="0" lvl="0" indent="0">
              <a:buNone/>
            </a:pPr>
            <a:endParaRPr lang="en-US" sz="500" dirty="0">
              <a:latin typeface="Century" panose="02040604050505020304" pitchFamily="18" charset="0"/>
              <a:ea typeface="Helvetica Neue" charset="0"/>
              <a:cs typeface="Helvetica Neue" charset="0"/>
            </a:endParaRPr>
          </a:p>
          <a:p>
            <a:pPr marL="0" lvl="0" indent="0">
              <a:buNone/>
            </a:pPr>
            <a:r>
              <a:rPr lang="en-US" sz="2600" dirty="0">
                <a:latin typeface="Century" panose="02040604050505020304" pitchFamily="18" charset="0"/>
                <a:ea typeface="Helvetica Neue" charset="0"/>
                <a:cs typeface="Helvetica Neue" charset="0"/>
              </a:rPr>
              <a:t>• an increase in conversations around mental health, mental illness, and self care (e.g., among elite athletes like Simone Biles &amp; Naomi Osaka)</a:t>
            </a:r>
            <a:endParaRPr lang="en-US" sz="500" dirty="0">
              <a:latin typeface="Century" panose="02040604050505020304" pitchFamily="18" charset="0"/>
              <a:ea typeface="Helvetica Neue" charset="0"/>
              <a:cs typeface="Helvetica Neue" charset="0"/>
            </a:endParaRPr>
          </a:p>
          <a:p>
            <a:pPr marL="0" lvl="0" indent="0">
              <a:buNone/>
            </a:pPr>
            <a:endParaRPr lang="en-US" sz="2600" dirty="0">
              <a:latin typeface="Century" panose="02040604050505020304" pitchFamily="18" charset="0"/>
              <a:ea typeface="Helvetica Neue" charset="0"/>
              <a:cs typeface="Helvetica Neue" charset="0"/>
            </a:endParaRPr>
          </a:p>
        </p:txBody>
      </p:sp>
      <p:pic>
        <p:nvPicPr>
          <p:cNvPr id="8" name="Picture 7" descr="Strategic Diversity Initiatives copyright teal footer.">
            <a:extLst>
              <a:ext uri="{FF2B5EF4-FFF2-40B4-BE49-F238E27FC236}">
                <a16:creationId xmlns:a16="http://schemas.microsoft.com/office/drawing/2014/main" id="{78BFB9A8-9410-BA41-8E9E-62405C975E15}"/>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25875799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150472" y="104172"/>
            <a:ext cx="11840900" cy="6155165"/>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sz="2600" b="1" dirty="0">
                <a:latin typeface="Century" panose="02040604050505020304" pitchFamily="18" charset="0"/>
                <a:ea typeface="Helvetica Neue" charset="0"/>
                <a:cs typeface="Helvetica Neue" charset="0"/>
              </a:rPr>
              <a:t>And our colleagues, clients, students, and community members are changing</a:t>
            </a:r>
            <a:endParaRPr lang="en-US" sz="800" b="1" dirty="0">
              <a:latin typeface="Century" panose="02040604050505020304" pitchFamily="18" charset="0"/>
              <a:ea typeface="Helvetica Neue" charset="0"/>
              <a:cs typeface="Helvetica Neue" charset="0"/>
            </a:endParaRPr>
          </a:p>
          <a:p>
            <a:pPr marL="0" lvl="0" indent="0">
              <a:buNone/>
            </a:pPr>
            <a:r>
              <a:rPr lang="en-US" sz="2500" dirty="0">
                <a:latin typeface="Century" panose="02040604050505020304" pitchFamily="18" charset="0"/>
                <a:ea typeface="Helvetica Neue" charset="0"/>
                <a:cs typeface="Helvetica Neue" charset="0"/>
              </a:rPr>
              <a:t>• in the U.S., the majority of our children are Black, Indigenous, and/or people of color (BIPOC); this will be true for all Americans by 2045 – yet many of our local, state, and national organizations and institutions remain predominantly white, especially at the leadership level</a:t>
            </a:r>
          </a:p>
          <a:p>
            <a:pPr marL="0" lvl="0" indent="0">
              <a:buNone/>
            </a:pPr>
            <a:endParaRPr lang="en-US" sz="800" dirty="0">
              <a:latin typeface="Century" panose="02040604050505020304" pitchFamily="18" charset="0"/>
              <a:ea typeface="Helvetica Neue" charset="0"/>
              <a:cs typeface="Helvetica Neue" charset="0"/>
            </a:endParaRPr>
          </a:p>
          <a:p>
            <a:pPr marL="0" lvl="0" indent="0">
              <a:buNone/>
            </a:pPr>
            <a:r>
              <a:rPr lang="en-US" sz="2500" dirty="0">
                <a:latin typeface="Century" panose="02040604050505020304" pitchFamily="18" charset="0"/>
                <a:ea typeface="Helvetica Neue" charset="0"/>
                <a:cs typeface="Helvetica Neue" charset="0"/>
              </a:rPr>
              <a:t>• organizations are being pushed – by current and potential employees, by donors, by foundations, by community members – to reflect the communities they serve and to function from values of equity and inclusion</a:t>
            </a:r>
          </a:p>
          <a:p>
            <a:pPr marL="0" lvl="0" indent="0">
              <a:buNone/>
            </a:pPr>
            <a:endParaRPr lang="en-US" sz="800" dirty="0">
              <a:latin typeface="Century" panose="02040604050505020304" pitchFamily="18" charset="0"/>
              <a:ea typeface="Helvetica Neue" charset="0"/>
              <a:cs typeface="Helvetica Neue" charset="0"/>
            </a:endParaRPr>
          </a:p>
          <a:p>
            <a:pPr marL="0" lvl="0" indent="0">
              <a:buNone/>
            </a:pPr>
            <a:r>
              <a:rPr lang="en-US" sz="2500" dirty="0">
                <a:latin typeface="Century" panose="02040604050505020304" pitchFamily="18" charset="0"/>
                <a:ea typeface="Helvetica Neue" charset="0"/>
                <a:cs typeface="Helvetica Neue" charset="0"/>
              </a:rPr>
              <a:t>• and institutions are rushing to catch up; to reflect this new reality – they are auditing and assessing themselves, creating committees and strategic plans, and hiring staff – all focused on diversity, equity, and inclusion (DEI)</a:t>
            </a:r>
          </a:p>
          <a:p>
            <a:pPr marL="0" lvl="0" indent="0">
              <a:buNone/>
            </a:pPr>
            <a:endParaRPr lang="en-US" sz="800" dirty="0">
              <a:latin typeface="Century" panose="02040604050505020304" pitchFamily="18" charset="0"/>
              <a:ea typeface="Helvetica Neue" charset="0"/>
              <a:cs typeface="Helvetica Neue" charset="0"/>
            </a:endParaRPr>
          </a:p>
          <a:p>
            <a:pPr marL="0" lvl="0" indent="0">
              <a:buNone/>
            </a:pPr>
            <a:r>
              <a:rPr lang="en-US" sz="2500" dirty="0">
                <a:latin typeface="Century" panose="02040604050505020304" pitchFamily="18" charset="0"/>
                <a:ea typeface="Helvetica Neue" charset="0"/>
                <a:cs typeface="Helvetica Neue" charset="0"/>
              </a:rPr>
              <a:t>• so leaders &amp; institutions are being held accountable for this challenging work</a:t>
            </a:r>
          </a:p>
          <a:p>
            <a:pPr marL="0" lvl="0" indent="0">
              <a:buNone/>
            </a:pPr>
            <a:endParaRPr lang="en-US" sz="2600" dirty="0">
              <a:latin typeface="Century" panose="02040604050505020304" pitchFamily="18" charset="0"/>
              <a:ea typeface="Helvetica Neue" charset="0"/>
              <a:cs typeface="Helvetica Neue" charset="0"/>
            </a:endParaRPr>
          </a:p>
        </p:txBody>
      </p:sp>
      <p:pic>
        <p:nvPicPr>
          <p:cNvPr id="8" name="Picture 7" descr="Strategic Diversity Initiatives copyright teal footer.">
            <a:extLst>
              <a:ext uri="{FF2B5EF4-FFF2-40B4-BE49-F238E27FC236}">
                <a16:creationId xmlns:a16="http://schemas.microsoft.com/office/drawing/2014/main" id="{78BFB9A8-9410-BA41-8E9E-62405C975E15}"/>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1338353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115747" y="-92596"/>
            <a:ext cx="11248895" cy="945522"/>
          </a:xfrm>
        </p:spPr>
        <p:txBody>
          <a:bodyPr>
            <a:normAutofit/>
          </a:bodyPr>
          <a:lstStyle/>
          <a:p>
            <a:r>
              <a:rPr lang="en-US" sz="3600" dirty="0">
                <a:solidFill>
                  <a:srgbClr val="674881"/>
                </a:solidFill>
                <a:latin typeface="Century" panose="02040604050505020304" pitchFamily="18" charset="0"/>
              </a:rPr>
              <a:t>Agenda</a:t>
            </a:r>
            <a:endParaRPr lang="en-US" sz="3600" dirty="0"/>
          </a:p>
        </p:txBody>
      </p:sp>
      <p:sp>
        <p:nvSpPr>
          <p:cNvPr id="12" name="Content Placeholder 11">
            <a:extLst>
              <a:ext uri="{FF2B5EF4-FFF2-40B4-BE49-F238E27FC236}">
                <a16:creationId xmlns:a16="http://schemas.microsoft.com/office/drawing/2014/main" id="{83883557-71E1-3E4A-B462-F1B7A8DECB0E}"/>
              </a:ext>
            </a:extLst>
          </p:cNvPr>
          <p:cNvSpPr>
            <a:spLocks noGrp="1"/>
          </p:cNvSpPr>
          <p:nvPr>
            <p:ph idx="1"/>
          </p:nvPr>
        </p:nvSpPr>
        <p:spPr>
          <a:xfrm>
            <a:off x="115747" y="682906"/>
            <a:ext cx="11885753" cy="5059133"/>
          </a:xfrm>
        </p:spPr>
        <p:txBody>
          <a:bodyPr numCol="1">
            <a:noAutofit/>
          </a:bodyPr>
          <a:lstStyle/>
          <a:p>
            <a:pPr marL="0" indent="0">
              <a:buClr>
                <a:schemeClr val="accent1"/>
              </a:buClr>
              <a:buSzPct val="150000"/>
              <a:buNone/>
            </a:pPr>
            <a:r>
              <a:rPr lang="en-US" dirty="0">
                <a:latin typeface="Century" panose="02040604050505020304" pitchFamily="18" charset="0"/>
                <a:cs typeface="Helvetica Neue"/>
              </a:rPr>
              <a:t>Framing:</a:t>
            </a:r>
          </a:p>
          <a:p>
            <a:pPr marL="0" indent="0">
              <a:buClr>
                <a:schemeClr val="accent1"/>
              </a:buClr>
              <a:buSzPct val="150000"/>
              <a:buNone/>
            </a:pPr>
            <a:r>
              <a:rPr lang="en-US" dirty="0">
                <a:latin typeface="Century" panose="02040604050505020304" pitchFamily="18" charset="0"/>
                <a:cs typeface="Helvetica Neue"/>
              </a:rPr>
              <a:t>Understanding &amp; Addressing Microaggressions &amp; Implicit Bias</a:t>
            </a:r>
          </a:p>
          <a:p>
            <a:pPr marL="0" indent="0">
              <a:buClr>
                <a:schemeClr val="accent1"/>
              </a:buClr>
              <a:buSzPct val="150000"/>
              <a:buNone/>
            </a:pPr>
            <a:r>
              <a:rPr lang="en-US" dirty="0">
                <a:latin typeface="Century" panose="02040604050505020304" pitchFamily="18" charset="0"/>
                <a:cs typeface="Helvetica Neue"/>
              </a:rPr>
              <a:t>with Small Group Discussion</a:t>
            </a:r>
          </a:p>
          <a:p>
            <a:pPr marL="0" indent="0">
              <a:buClr>
                <a:schemeClr val="accent1"/>
              </a:buClr>
              <a:buSzPct val="150000"/>
              <a:buNone/>
            </a:pPr>
            <a:endParaRPr lang="en-US" sz="1800" dirty="0">
              <a:latin typeface="Century" panose="02040604050505020304" pitchFamily="18" charset="0"/>
              <a:cs typeface="Helvetica Neue"/>
            </a:endParaRPr>
          </a:p>
          <a:p>
            <a:pPr marL="0" indent="0">
              <a:buClr>
                <a:schemeClr val="accent1"/>
              </a:buClr>
              <a:buSzPct val="150000"/>
              <a:buNone/>
            </a:pPr>
            <a:r>
              <a:rPr lang="en-US" dirty="0">
                <a:latin typeface="Century" panose="02040604050505020304" pitchFamily="18" charset="0"/>
                <a:cs typeface="Helvetica Neue"/>
              </a:rPr>
              <a:t>From Ally to Leader:</a:t>
            </a:r>
          </a:p>
          <a:p>
            <a:pPr marL="0" indent="0">
              <a:buClr>
                <a:schemeClr val="accent1"/>
              </a:buClr>
              <a:buSzPct val="150000"/>
              <a:buNone/>
            </a:pPr>
            <a:r>
              <a:rPr lang="en-US" dirty="0">
                <a:latin typeface="Century" panose="02040604050505020304" pitchFamily="18" charset="0"/>
                <a:cs typeface="Helvetica Neue"/>
              </a:rPr>
              <a:t>Agency, Accountability, and Emotional Intelligence (EQ)</a:t>
            </a:r>
          </a:p>
          <a:p>
            <a:pPr marL="0" indent="0">
              <a:buClr>
                <a:schemeClr val="accent1"/>
              </a:buClr>
              <a:buSzPct val="150000"/>
              <a:buNone/>
            </a:pPr>
            <a:endParaRPr lang="en-US" sz="1800" dirty="0">
              <a:latin typeface="Century" panose="02040604050505020304" pitchFamily="18" charset="0"/>
              <a:cs typeface="Helvetica Neue"/>
            </a:endParaRPr>
          </a:p>
          <a:p>
            <a:pPr marL="0" indent="0">
              <a:buClr>
                <a:schemeClr val="accent1"/>
              </a:buClr>
              <a:buSzPct val="150000"/>
              <a:buNone/>
            </a:pPr>
            <a:r>
              <a:rPr lang="en-US" dirty="0">
                <a:latin typeface="Century" panose="02040604050505020304" pitchFamily="18" charset="0"/>
                <a:cs typeface="Helvetica Neue"/>
              </a:rPr>
              <a:t>Scenarios</a:t>
            </a:r>
          </a:p>
          <a:p>
            <a:pPr marL="0" indent="0">
              <a:buClr>
                <a:schemeClr val="accent1"/>
              </a:buClr>
              <a:buSzPct val="150000"/>
              <a:buNone/>
            </a:pPr>
            <a:endParaRPr lang="en-US" sz="1800" dirty="0">
              <a:latin typeface="Century" panose="02040604050505020304" pitchFamily="18" charset="0"/>
              <a:cs typeface="Helvetica Neue"/>
            </a:endParaRPr>
          </a:p>
          <a:p>
            <a:pPr marL="0" indent="0">
              <a:buClr>
                <a:schemeClr val="accent1"/>
              </a:buClr>
              <a:buSzPct val="150000"/>
              <a:buNone/>
            </a:pPr>
            <a:r>
              <a:rPr lang="en-US" dirty="0">
                <a:latin typeface="Century" panose="02040604050505020304" pitchFamily="18" charset="0"/>
                <a:cs typeface="Helvetica Neue"/>
              </a:rPr>
              <a:t>Small Group Discussion: </a:t>
            </a:r>
          </a:p>
          <a:p>
            <a:pPr marL="0" indent="0">
              <a:buClr>
                <a:schemeClr val="accent1"/>
              </a:buClr>
              <a:buSzPct val="150000"/>
              <a:buNone/>
            </a:pPr>
            <a:r>
              <a:rPr lang="en-US" dirty="0">
                <a:latin typeface="Century" panose="02040604050505020304" pitchFamily="18" charset="0"/>
                <a:cs typeface="Helvetica Neue"/>
              </a:rPr>
              <a:t>Next Steps in my DEI Leadership Development</a:t>
            </a:r>
          </a:p>
        </p:txBody>
      </p:sp>
      <p:pic>
        <p:nvPicPr>
          <p:cNvPr id="19" name="Picture 18" descr="Strategic Diversity Initiatives copyright teal footer.">
            <a:extLst>
              <a:ext uri="{FF2B5EF4-FFF2-40B4-BE49-F238E27FC236}">
                <a16:creationId xmlns:a16="http://schemas.microsoft.com/office/drawing/2014/main" id="{91EBFF58-2607-2249-9923-AFB49E8AF666}"/>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29896634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150472" y="208345"/>
            <a:ext cx="11840900" cy="6050992"/>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sz="2600" b="1" dirty="0">
                <a:latin typeface="Century" panose="02040604050505020304" pitchFamily="18" charset="0"/>
                <a:ea typeface="Helvetica Neue" charset="0"/>
                <a:cs typeface="Helvetica Neue" charset="0"/>
              </a:rPr>
              <a:t>How is diversity, equity, and inclusion (DEI) work challenging?</a:t>
            </a:r>
          </a:p>
          <a:p>
            <a:pPr marL="0" lvl="0" indent="0">
              <a:buNone/>
            </a:pPr>
            <a:endParaRPr lang="en-US" sz="800" b="1" dirty="0">
              <a:latin typeface="Century" panose="02040604050505020304" pitchFamily="18" charset="0"/>
              <a:ea typeface="Helvetica Neue" charset="0"/>
              <a:cs typeface="Helvetica Neue" charset="0"/>
            </a:endParaRPr>
          </a:p>
          <a:p>
            <a:pPr marL="0" lvl="0" indent="0">
              <a:buNone/>
            </a:pPr>
            <a:r>
              <a:rPr lang="en-US" sz="2600" dirty="0">
                <a:latin typeface="Century" panose="02040604050505020304" pitchFamily="18" charset="0"/>
                <a:ea typeface="Helvetica Neue" charset="0"/>
                <a:cs typeface="Helvetica Neue" charset="0"/>
              </a:rPr>
              <a:t>• having limited time and limited resources (money, staffing, etc.)</a:t>
            </a:r>
          </a:p>
          <a:p>
            <a:pPr marL="0" lvl="0" indent="0">
              <a:buNone/>
            </a:pPr>
            <a:endParaRPr lang="en-US" sz="500" dirty="0">
              <a:latin typeface="Century" panose="02040604050505020304" pitchFamily="18" charset="0"/>
              <a:ea typeface="Helvetica Neue" charset="0"/>
              <a:cs typeface="Helvetica Neue" charset="0"/>
            </a:endParaRPr>
          </a:p>
          <a:p>
            <a:pPr marL="0" lvl="0" indent="0">
              <a:buNone/>
            </a:pPr>
            <a:r>
              <a:rPr lang="en-US" sz="2600" dirty="0">
                <a:latin typeface="Century" panose="02040604050505020304" pitchFamily="18" charset="0"/>
                <a:ea typeface="Helvetica Neue" charset="0"/>
                <a:cs typeface="Helvetica Neue" charset="0"/>
              </a:rPr>
              <a:t>• size and complexity of changes we want to make (e.g., policies)</a:t>
            </a:r>
          </a:p>
          <a:p>
            <a:pPr marL="0" lvl="0" indent="0">
              <a:buNone/>
            </a:pPr>
            <a:endParaRPr lang="en-US" sz="500" dirty="0">
              <a:latin typeface="Century" panose="02040604050505020304" pitchFamily="18" charset="0"/>
              <a:ea typeface="Helvetica Neue" charset="0"/>
              <a:cs typeface="Helvetica Neue" charset="0"/>
            </a:endParaRPr>
          </a:p>
          <a:p>
            <a:pPr marL="0" lvl="0" indent="0">
              <a:buNone/>
            </a:pPr>
            <a:r>
              <a:rPr lang="en-US" sz="2600" dirty="0">
                <a:latin typeface="Century" panose="02040604050505020304" pitchFamily="18" charset="0"/>
                <a:ea typeface="Helvetica Neue" charset="0"/>
                <a:cs typeface="Helvetica Neue" charset="0"/>
              </a:rPr>
              <a:t>• managing expectations of multiple stakeholders; dealing with pushback</a:t>
            </a:r>
          </a:p>
          <a:p>
            <a:pPr marL="0" lvl="0" indent="0">
              <a:buNone/>
            </a:pPr>
            <a:endParaRPr lang="en-US" sz="500" dirty="0">
              <a:latin typeface="Century" panose="02040604050505020304" pitchFamily="18" charset="0"/>
              <a:ea typeface="Helvetica Neue" charset="0"/>
              <a:cs typeface="Helvetica Neue" charset="0"/>
            </a:endParaRPr>
          </a:p>
          <a:p>
            <a:pPr marL="0" lvl="0" indent="0">
              <a:buNone/>
            </a:pPr>
            <a:r>
              <a:rPr lang="en-US" sz="2600" dirty="0">
                <a:latin typeface="Century" panose="02040604050505020304" pitchFamily="18" charset="0"/>
                <a:ea typeface="Helvetica Neue" charset="0"/>
                <a:cs typeface="Helvetica Neue" charset="0"/>
              </a:rPr>
              <a:t>• navigating internal and external barriers (e.g., “ways of doing things” in higher education; dealing with systemic racism, etc.)</a:t>
            </a:r>
          </a:p>
          <a:p>
            <a:pPr marL="0" lvl="0" indent="0">
              <a:buNone/>
            </a:pPr>
            <a:endParaRPr lang="en-US" sz="500" dirty="0">
              <a:latin typeface="Century" panose="02040604050505020304" pitchFamily="18" charset="0"/>
              <a:ea typeface="Helvetica Neue" charset="0"/>
              <a:cs typeface="Helvetica Neue" charset="0"/>
            </a:endParaRPr>
          </a:p>
          <a:p>
            <a:pPr marL="0" lvl="0" indent="0">
              <a:buNone/>
            </a:pPr>
            <a:r>
              <a:rPr lang="en-US" sz="2600" dirty="0">
                <a:latin typeface="Century" panose="02040604050505020304" pitchFamily="18" charset="0"/>
                <a:ea typeface="Helvetica Neue" charset="0"/>
                <a:cs typeface="Helvetica Neue" charset="0"/>
              </a:rPr>
              <a:t>• setting personal boundaries in order to avoid burnout</a:t>
            </a:r>
          </a:p>
          <a:p>
            <a:pPr marL="0" lvl="0" indent="0">
              <a:buNone/>
            </a:pPr>
            <a:endParaRPr lang="en-US" sz="500" dirty="0">
              <a:latin typeface="Century" panose="02040604050505020304" pitchFamily="18" charset="0"/>
              <a:ea typeface="Helvetica Neue" charset="0"/>
              <a:cs typeface="Helvetica Neue" charset="0"/>
            </a:endParaRPr>
          </a:p>
          <a:p>
            <a:pPr marL="0" lvl="0" indent="0">
              <a:buNone/>
            </a:pPr>
            <a:r>
              <a:rPr lang="en-US" sz="2600" dirty="0">
                <a:latin typeface="Century" panose="02040604050505020304" pitchFamily="18" charset="0"/>
                <a:ea typeface="Helvetica Neue" charset="0"/>
                <a:cs typeface="Helvetica Neue" charset="0"/>
              </a:rPr>
              <a:t>• managing bias, conflict, and challenging personalities on our teams </a:t>
            </a:r>
          </a:p>
          <a:p>
            <a:pPr marL="0" lvl="0" indent="0">
              <a:buNone/>
            </a:pPr>
            <a:endParaRPr lang="en-US" sz="500" dirty="0">
              <a:latin typeface="Century" panose="02040604050505020304" pitchFamily="18" charset="0"/>
              <a:ea typeface="Helvetica Neue" charset="0"/>
              <a:cs typeface="Helvetica Neue" charset="0"/>
            </a:endParaRPr>
          </a:p>
          <a:p>
            <a:pPr marL="0" lvl="0" indent="0">
              <a:buNone/>
            </a:pPr>
            <a:r>
              <a:rPr lang="en-US" sz="2600" dirty="0">
                <a:latin typeface="Century" panose="02040604050505020304" pitchFamily="18" charset="0"/>
                <a:ea typeface="Helvetica Neue" charset="0"/>
                <a:cs typeface="Helvetica Neue" charset="0"/>
              </a:rPr>
              <a:t>• building sustainability into our efforts and developing future leaders</a:t>
            </a:r>
          </a:p>
        </p:txBody>
      </p:sp>
      <p:pic>
        <p:nvPicPr>
          <p:cNvPr id="8" name="Picture 7" descr="Strategic Diversity Initiatives copyright teal footer.">
            <a:extLst>
              <a:ext uri="{FF2B5EF4-FFF2-40B4-BE49-F238E27FC236}">
                <a16:creationId xmlns:a16="http://schemas.microsoft.com/office/drawing/2014/main" id="{78BFB9A8-9410-BA41-8E9E-62405C975E15}"/>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34082232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838200" y="1018571"/>
            <a:ext cx="10515600" cy="3992813"/>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US" sz="900" b="1" dirty="0">
              <a:latin typeface="Century" panose="02040604050505020304" pitchFamily="18" charset="0"/>
              <a:ea typeface="Helvetica Neue" charset="0"/>
              <a:cs typeface="Helvetica Neue" charset="0"/>
            </a:endParaRPr>
          </a:p>
          <a:p>
            <a:pPr marL="0" indent="0" algn="ctr">
              <a:buNone/>
            </a:pPr>
            <a:r>
              <a:rPr lang="en-US" sz="4800" b="1" dirty="0">
                <a:latin typeface="Century" panose="02040604050505020304" pitchFamily="18" charset="0"/>
                <a:ea typeface="Helvetica Neue" charset="0"/>
                <a:cs typeface="Helvetica Neue" charset="0"/>
              </a:rPr>
              <a:t>DEI Leadership:</a:t>
            </a:r>
          </a:p>
          <a:p>
            <a:pPr marL="0" indent="0" algn="ctr">
              <a:buNone/>
            </a:pPr>
            <a:r>
              <a:rPr lang="en-US" sz="4800" b="1" dirty="0">
                <a:latin typeface="Century" panose="02040604050505020304" pitchFamily="18" charset="0"/>
                <a:ea typeface="Helvetica Neue" charset="0"/>
                <a:cs typeface="Helvetica Neue" charset="0"/>
              </a:rPr>
              <a:t>Encouraging Agency;</a:t>
            </a:r>
          </a:p>
          <a:p>
            <a:pPr marL="0" indent="0" algn="ctr">
              <a:buNone/>
            </a:pPr>
            <a:r>
              <a:rPr lang="en-US" sz="4800" b="1" dirty="0">
                <a:latin typeface="Century" panose="02040604050505020304" pitchFamily="18" charset="0"/>
                <a:ea typeface="Helvetica Neue" charset="0"/>
                <a:cs typeface="Helvetica Neue" charset="0"/>
              </a:rPr>
              <a:t>Expecting Accountability;</a:t>
            </a:r>
          </a:p>
          <a:p>
            <a:pPr marL="0" indent="0" algn="ctr">
              <a:buNone/>
            </a:pPr>
            <a:r>
              <a:rPr lang="en-US" sz="4800" b="1" dirty="0">
                <a:latin typeface="Century" panose="02040604050505020304" pitchFamily="18" charset="0"/>
                <a:ea typeface="Helvetica Neue" charset="0"/>
                <a:cs typeface="Helvetica Neue" charset="0"/>
              </a:rPr>
              <a:t>Developing Emotional Intelligence</a:t>
            </a:r>
          </a:p>
        </p:txBody>
      </p:sp>
      <p:pic>
        <p:nvPicPr>
          <p:cNvPr id="8" name="Picture 7" descr="Strategic Diversity Initiatives copyright teal footer.">
            <a:extLst>
              <a:ext uri="{FF2B5EF4-FFF2-40B4-BE49-F238E27FC236}">
                <a16:creationId xmlns:a16="http://schemas.microsoft.com/office/drawing/2014/main" id="{220F6740-91A9-F448-BD65-A8B4E06EEF02}"/>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13528940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92765" y="92597"/>
            <a:ext cx="11718234" cy="544011"/>
          </a:xfrm>
        </p:spPr>
        <p:txBody>
          <a:bodyPr>
            <a:normAutofit/>
          </a:bodyPr>
          <a:lstStyle/>
          <a:p>
            <a:r>
              <a:rPr lang="en-US" sz="2800" dirty="0">
                <a:solidFill>
                  <a:srgbClr val="674881"/>
                </a:solidFill>
                <a:latin typeface="Century" panose="02040604050505020304" pitchFamily="18" charset="0"/>
                <a:ea typeface="Helvetica Neue" charset="0"/>
                <a:cs typeface="Helvetica Neue" charset="0"/>
              </a:rPr>
              <a:t>Encouraging Agency</a:t>
            </a:r>
            <a:endParaRPr lang="en-US" sz="28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92765" y="636608"/>
            <a:ext cx="11894796" cy="5622729"/>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latin typeface="Century" panose="02040604050505020304" pitchFamily="18" charset="0"/>
              </a:rPr>
              <a:t>• </a:t>
            </a:r>
            <a:r>
              <a:rPr lang="en-US" sz="2400" b="1" dirty="0">
                <a:latin typeface="Century" panose="02040604050505020304" pitchFamily="18" charset="0"/>
              </a:rPr>
              <a:t>Creating a workplace/classroom that is open, inclusive, and equitable – that is free from bullying, microaggressions, and bias – is the responsibility of every person involved in an organization/institution.  </a:t>
            </a:r>
            <a:r>
              <a:rPr lang="en-US" sz="2400" dirty="0">
                <a:latin typeface="Century" panose="02040604050505020304" pitchFamily="18" charset="0"/>
              </a:rPr>
              <a:t>It is the responsibility of board members and trustees, of students, faculty, administrators, and of people in all job classifications and pay grades.</a:t>
            </a:r>
          </a:p>
          <a:p>
            <a:pPr marL="0" indent="0">
              <a:buNone/>
            </a:pPr>
            <a:endParaRPr lang="en-US" altLang="en-US" sz="1000" dirty="0">
              <a:latin typeface="Century" panose="02040604050505020304" pitchFamily="18" charset="0"/>
              <a:ea typeface="Helvetica Neue" charset="0"/>
              <a:cs typeface="Helvetica Neue" charset="0"/>
              <a:sym typeface="Wingdings" charset="2"/>
            </a:endParaRPr>
          </a:p>
          <a:p>
            <a:pPr marL="0" indent="0">
              <a:buNone/>
            </a:pPr>
            <a:r>
              <a:rPr lang="en-US" altLang="en-US" sz="2400" dirty="0">
                <a:latin typeface="Century" panose="02040604050505020304" pitchFamily="18" charset="0"/>
                <a:ea typeface="Helvetica Neue" charset="0"/>
                <a:cs typeface="Helvetica Neue" charset="0"/>
                <a:sym typeface="Wingdings" charset="2"/>
              </a:rPr>
              <a:t>• </a:t>
            </a:r>
            <a:r>
              <a:rPr lang="en-US" altLang="en-US" sz="2400" b="1" dirty="0">
                <a:latin typeface="Century" panose="02040604050505020304" pitchFamily="18" charset="0"/>
                <a:ea typeface="Helvetica Neue" charset="0"/>
                <a:cs typeface="Helvetica Neue" charset="0"/>
                <a:sym typeface="Wingdings" charset="2"/>
              </a:rPr>
              <a:t>Making substantive changes around diversity, equity, and inclusion requires identifying – and developing – DEI leaders in every part of the organization.  </a:t>
            </a:r>
            <a:r>
              <a:rPr lang="en-US" altLang="en-US" sz="2400" dirty="0">
                <a:latin typeface="Century" panose="02040604050505020304" pitchFamily="18" charset="0"/>
                <a:ea typeface="Helvetica Neue" charset="0"/>
                <a:cs typeface="Helvetica Neue" charset="0"/>
                <a:sym typeface="Wingdings" charset="2"/>
              </a:rPr>
              <a:t>It’s not about a top down vs. a grassroots approach.  It’s about educating and empowering everyone to see equity and inclusion as integral to their organizational role.</a:t>
            </a:r>
            <a:endParaRPr lang="en-US" altLang="en-US" sz="2400" b="1" dirty="0">
              <a:latin typeface="Century" panose="02040604050505020304" pitchFamily="18" charset="0"/>
              <a:ea typeface="Helvetica Neue" charset="0"/>
              <a:cs typeface="Helvetica Neue" charset="0"/>
              <a:sym typeface="Wingdings" charset="2"/>
            </a:endParaRPr>
          </a:p>
          <a:p>
            <a:pPr marL="0" indent="0">
              <a:buNone/>
            </a:pPr>
            <a:endParaRPr lang="en-US" altLang="en-US" sz="1000" dirty="0">
              <a:latin typeface="Century" panose="02040604050505020304" pitchFamily="18" charset="0"/>
              <a:ea typeface="Helvetica Neue" charset="0"/>
              <a:cs typeface="Helvetica Neue" charset="0"/>
              <a:sym typeface="Wingdings" charset="2"/>
            </a:endParaRPr>
          </a:p>
          <a:p>
            <a:pPr marL="0" indent="0">
              <a:buNone/>
            </a:pPr>
            <a:r>
              <a:rPr lang="en-US" altLang="en-US" sz="2400" dirty="0">
                <a:latin typeface="Century" panose="02040604050505020304" pitchFamily="18" charset="0"/>
                <a:ea typeface="Helvetica Neue" charset="0"/>
                <a:cs typeface="Helvetica Neue" charset="0"/>
                <a:sym typeface="Wingdings" charset="2"/>
              </a:rPr>
              <a:t>• Catherine </a:t>
            </a:r>
            <a:r>
              <a:rPr lang="en-US" altLang="en-US" sz="2400" dirty="0" err="1">
                <a:latin typeface="Century" panose="02040604050505020304" pitchFamily="18" charset="0"/>
                <a:ea typeface="Helvetica Neue" charset="0"/>
                <a:cs typeface="Helvetica Neue" charset="0"/>
                <a:sym typeface="Wingdings" charset="2"/>
              </a:rPr>
              <a:t>Mattice</a:t>
            </a:r>
            <a:r>
              <a:rPr lang="en-US" altLang="en-US" sz="2400" dirty="0">
                <a:latin typeface="Century" panose="02040604050505020304" pitchFamily="18" charset="0"/>
                <a:ea typeface="Helvetica Neue" charset="0"/>
                <a:cs typeface="Helvetica Neue" charset="0"/>
                <a:sym typeface="Wingdings" charset="2"/>
              </a:rPr>
              <a:t>, President of Civility Partners, suggests that “bystanders” to bullying and incivility should be renamed “reinforcers.”  </a:t>
            </a:r>
            <a:r>
              <a:rPr lang="en-US" altLang="en-US" sz="2400" b="1" dirty="0">
                <a:latin typeface="Century" panose="02040604050505020304" pitchFamily="18" charset="0"/>
                <a:ea typeface="Helvetica Neue" charset="0"/>
                <a:cs typeface="Helvetica Neue" charset="0"/>
                <a:sym typeface="Wingdings" charset="2"/>
              </a:rPr>
              <a:t>Organizations must ask:  how are we allowing our leaders, managers, staff, volunteers, board members, etc. to reinforce microaggressions, bias, and inequity?</a:t>
            </a:r>
          </a:p>
          <a:p>
            <a:pPr marL="0" indent="0">
              <a:buNone/>
            </a:pPr>
            <a:r>
              <a:rPr lang="en-US" sz="2000" dirty="0">
                <a:latin typeface="Century" panose="02040604050505020304" pitchFamily="18" charset="0"/>
              </a:rPr>
              <a:t>.</a:t>
            </a:r>
            <a:endParaRPr lang="en-US" altLang="en-US" sz="2000" dirty="0">
              <a:latin typeface="Century" panose="02040604050505020304" pitchFamily="18" charset="0"/>
              <a:ea typeface="Helvetica Neue" charset="0"/>
              <a:cs typeface="Helvetica Neue" charset="0"/>
              <a:sym typeface="Wingdings" charset="2"/>
            </a:endParaRPr>
          </a:p>
        </p:txBody>
      </p:sp>
      <p:pic>
        <p:nvPicPr>
          <p:cNvPr id="8" name="Picture 7" descr="Strategic Diversity Initiatives copyright teal footer.">
            <a:extLst>
              <a:ext uri="{FF2B5EF4-FFF2-40B4-BE49-F238E27FC236}">
                <a16:creationId xmlns:a16="http://schemas.microsoft.com/office/drawing/2014/main" id="{220F6740-91A9-F448-BD65-A8B4E06EEF02}"/>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27894998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92764" y="0"/>
            <a:ext cx="11718235" cy="556591"/>
          </a:xfrm>
        </p:spPr>
        <p:txBody>
          <a:bodyPr>
            <a:normAutofit/>
          </a:bodyPr>
          <a:lstStyle/>
          <a:p>
            <a:r>
              <a:rPr lang="en-US" sz="2800" dirty="0">
                <a:solidFill>
                  <a:srgbClr val="674881"/>
                </a:solidFill>
                <a:latin typeface="Century" panose="02040604050505020304" pitchFamily="18" charset="0"/>
                <a:ea typeface="Helvetica Neue" charset="0"/>
                <a:cs typeface="Helvetica Neue" charset="0"/>
              </a:rPr>
              <a:t>Expecting Accountability</a:t>
            </a:r>
            <a:endParaRPr lang="en-US" sz="28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92765" y="556591"/>
            <a:ext cx="11894795" cy="5702746"/>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Clr>
                <a:schemeClr val="accent1"/>
              </a:buClr>
              <a:buSzPct val="150000"/>
              <a:buNone/>
            </a:pPr>
            <a:r>
              <a:rPr lang="en-US" sz="2400" b="1">
                <a:latin typeface="Century" panose="02040604050505020304" pitchFamily="18" charset="0"/>
              </a:rPr>
              <a:t>From “</a:t>
            </a:r>
            <a:r>
              <a:rPr lang="en-US" sz="2400" b="1" err="1">
                <a:latin typeface="Century" panose="02040604050505020304" pitchFamily="18" charset="0"/>
              </a:rPr>
              <a:t>Brene</a:t>
            </a:r>
            <a:r>
              <a:rPr lang="en-US" sz="2400" b="1">
                <a:latin typeface="Century" panose="02040604050505020304" pitchFamily="18" charset="0"/>
              </a:rPr>
              <a:t> on Shame and Accountability,” </a:t>
            </a:r>
            <a:r>
              <a:rPr lang="en-US" sz="2400" b="1" i="1">
                <a:latin typeface="Century" panose="02040604050505020304" pitchFamily="18" charset="0"/>
              </a:rPr>
              <a:t>Unlocking Us Podcast</a:t>
            </a:r>
            <a:r>
              <a:rPr lang="en-US" sz="2400" b="1">
                <a:latin typeface="Century" panose="02040604050505020304" pitchFamily="18" charset="0"/>
              </a:rPr>
              <a:t>, </a:t>
            </a:r>
            <a:r>
              <a:rPr lang="en-US" sz="2400" b="1" err="1">
                <a:latin typeface="Century" panose="02040604050505020304" pitchFamily="18" charset="0"/>
              </a:rPr>
              <a:t>Brene</a:t>
            </a:r>
            <a:r>
              <a:rPr lang="en-US" sz="2400" b="1">
                <a:latin typeface="Century" panose="02040604050505020304" pitchFamily="18" charset="0"/>
              </a:rPr>
              <a:t> Brown, July 1, 2020</a:t>
            </a:r>
          </a:p>
          <a:p>
            <a:pPr marL="0" indent="0">
              <a:buClr>
                <a:schemeClr val="accent1"/>
              </a:buClr>
              <a:buSzPct val="150000"/>
              <a:buNone/>
            </a:pPr>
            <a:endParaRPr lang="en-US" sz="500" b="1">
              <a:latin typeface="Century" panose="02040604050505020304" pitchFamily="18" charset="0"/>
            </a:endParaRPr>
          </a:p>
          <a:p>
            <a:pPr marL="0" indent="0">
              <a:buClr>
                <a:schemeClr val="accent1"/>
              </a:buClr>
              <a:buSzPct val="150000"/>
              <a:buNone/>
            </a:pPr>
            <a:r>
              <a:rPr lang="en-US" b="1">
                <a:latin typeface="Century" panose="02040604050505020304" pitchFamily="18" charset="0"/>
              </a:rPr>
              <a:t>Accountability is not comfortable</a:t>
            </a:r>
            <a:r>
              <a:rPr lang="en-US">
                <a:latin typeface="Century" panose="02040604050505020304" pitchFamily="18" charset="0"/>
              </a:rPr>
              <a:t>…being held accountable [for racism] and feeling shame is not the same thing as being shamed.</a:t>
            </a:r>
          </a:p>
          <a:p>
            <a:pPr marL="0" indent="0">
              <a:buClr>
                <a:schemeClr val="accent1"/>
              </a:buClr>
              <a:buSzPct val="150000"/>
              <a:buNone/>
            </a:pPr>
            <a:r>
              <a:rPr lang="en-US">
                <a:latin typeface="Century" panose="02040604050505020304" pitchFamily="18" charset="0"/>
              </a:rPr>
              <a:t>“Shame is the intensely painful feeling or experience of believing that we are flawed and therefore unworthy of love, belonging, and connection.”  </a:t>
            </a:r>
            <a:r>
              <a:rPr lang="en-US" b="1">
                <a:latin typeface="Century" panose="02040604050505020304" pitchFamily="18" charset="0"/>
                <a:cs typeface="Helvetica Neue"/>
              </a:rPr>
              <a:t>Guilt is “I did something bad.”  Shame is “I am bad.”</a:t>
            </a:r>
          </a:p>
          <a:p>
            <a:pPr marL="0" indent="0">
              <a:buNone/>
            </a:pPr>
            <a:r>
              <a:rPr lang="en-US" b="1">
                <a:latin typeface="Century" panose="02040604050505020304" pitchFamily="18" charset="0"/>
              </a:rPr>
              <a:t>During every one of the many times that I have been held accountable for not recognizing my own privilege, or centering my story or my experience, every time, I’ve experienced shame. </a:t>
            </a:r>
            <a:r>
              <a:rPr lang="en-US">
                <a:latin typeface="Century" panose="02040604050505020304" pitchFamily="18" charset="0"/>
              </a:rPr>
              <a:t>Not guilt. I didn’t feel like, “Oh. I did something bad,” or “These actions are not aligning with my values.” My response, first response, has always been full-on shame.</a:t>
            </a:r>
          </a:p>
          <a:p>
            <a:pPr marL="0" indent="0">
              <a:buNone/>
            </a:pPr>
            <a:endParaRPr lang="en-US" sz="2400">
              <a:latin typeface="Century" panose="02040604050505020304" pitchFamily="18" charset="0"/>
            </a:endParaRPr>
          </a:p>
          <a:p>
            <a:pPr marL="0" indent="0">
              <a:buNone/>
            </a:pPr>
            <a:r>
              <a:rPr lang="en-US" sz="2000">
                <a:latin typeface="Century" panose="02040604050505020304" pitchFamily="18" charset="0"/>
              </a:rPr>
              <a:t>.</a:t>
            </a:r>
            <a:endParaRPr lang="en-US" altLang="en-US" sz="2000">
              <a:latin typeface="Century" panose="02040604050505020304" pitchFamily="18" charset="0"/>
              <a:ea typeface="Helvetica Neue" charset="0"/>
              <a:cs typeface="Helvetica Neue" charset="0"/>
              <a:sym typeface="Wingdings" charset="2"/>
            </a:endParaRPr>
          </a:p>
        </p:txBody>
      </p:sp>
      <p:pic>
        <p:nvPicPr>
          <p:cNvPr id="8" name="Picture 7" descr="Strategic Diversity Initiatives copyright teal footer.">
            <a:extLst>
              <a:ext uri="{FF2B5EF4-FFF2-40B4-BE49-F238E27FC236}">
                <a16:creationId xmlns:a16="http://schemas.microsoft.com/office/drawing/2014/main" id="{220F6740-91A9-F448-BD65-A8B4E06EEF02}"/>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31123586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92764" y="0"/>
            <a:ext cx="11718235" cy="901148"/>
          </a:xfrm>
        </p:spPr>
        <p:txBody>
          <a:bodyPr>
            <a:normAutofit/>
          </a:bodyPr>
          <a:lstStyle/>
          <a:p>
            <a:r>
              <a:rPr lang="en-US" sz="2800" dirty="0">
                <a:solidFill>
                  <a:srgbClr val="674881"/>
                </a:solidFill>
                <a:latin typeface="Century" panose="02040604050505020304" pitchFamily="18" charset="0"/>
                <a:ea typeface="Helvetica Neue" charset="0"/>
                <a:cs typeface="Helvetica Neue" charset="0"/>
              </a:rPr>
              <a:t>Expecting Accountability</a:t>
            </a:r>
            <a:endParaRPr lang="en-US" sz="28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92765" y="808383"/>
            <a:ext cx="11894795" cy="5450953"/>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b="1">
                <a:latin typeface="Century" panose="02040604050505020304" pitchFamily="18" charset="0"/>
              </a:rPr>
              <a:t>From “</a:t>
            </a:r>
            <a:r>
              <a:rPr lang="en-US" sz="2400" b="1" err="1">
                <a:latin typeface="Century" panose="02040604050505020304" pitchFamily="18" charset="0"/>
              </a:rPr>
              <a:t>Brene</a:t>
            </a:r>
            <a:r>
              <a:rPr lang="en-US" sz="2400" b="1">
                <a:latin typeface="Century" panose="02040604050505020304" pitchFamily="18" charset="0"/>
              </a:rPr>
              <a:t> on Shame and Accountability,” </a:t>
            </a:r>
            <a:r>
              <a:rPr lang="en-US" sz="2400" b="1" i="1">
                <a:latin typeface="Century" panose="02040604050505020304" pitchFamily="18" charset="0"/>
              </a:rPr>
              <a:t>Unlocking Us Podcast</a:t>
            </a:r>
            <a:r>
              <a:rPr lang="en-US" sz="2400" b="1">
                <a:latin typeface="Century" panose="02040604050505020304" pitchFamily="18" charset="0"/>
              </a:rPr>
              <a:t>, </a:t>
            </a:r>
            <a:r>
              <a:rPr lang="en-US" sz="2400" b="1" err="1">
                <a:latin typeface="Century" panose="02040604050505020304" pitchFamily="18" charset="0"/>
              </a:rPr>
              <a:t>Brene</a:t>
            </a:r>
            <a:r>
              <a:rPr lang="en-US" sz="2400" b="1">
                <a:latin typeface="Century" panose="02040604050505020304" pitchFamily="18" charset="0"/>
              </a:rPr>
              <a:t> Brown, July 1, 2020</a:t>
            </a:r>
          </a:p>
          <a:p>
            <a:pPr marL="0" indent="0">
              <a:buNone/>
            </a:pPr>
            <a:endParaRPr lang="en-US" sz="800" b="1">
              <a:latin typeface="Century" panose="02040604050505020304" pitchFamily="18" charset="0"/>
            </a:endParaRPr>
          </a:p>
          <a:p>
            <a:pPr marL="0" indent="0">
              <a:buNone/>
            </a:pPr>
            <a:r>
              <a:rPr lang="en-US">
                <a:latin typeface="Century" panose="02040604050505020304" pitchFamily="18" charset="0"/>
              </a:rPr>
              <a:t>And it’s our responsibility for experiencing and regulating our own emotions. </a:t>
            </a:r>
            <a:r>
              <a:rPr lang="en-US" b="1">
                <a:latin typeface="Century" panose="02040604050505020304" pitchFamily="18" charset="0"/>
              </a:rPr>
              <a:t>It’s my job to regulate my emotion, move through shame in a productive way, without defensiveness, without doubling down, without rationalizing</a:t>
            </a:r>
            <a:r>
              <a:rPr lang="en-US">
                <a:latin typeface="Century" panose="02040604050505020304" pitchFamily="18" charset="0"/>
              </a:rPr>
              <a:t>…</a:t>
            </a:r>
            <a:br>
              <a:rPr lang="en-US">
                <a:latin typeface="Century" panose="02040604050505020304" pitchFamily="18" charset="0"/>
              </a:rPr>
            </a:br>
            <a:endParaRPr lang="en-US" sz="800">
              <a:latin typeface="Century" panose="02040604050505020304" pitchFamily="18" charset="0"/>
              <a:cs typeface="Helvetica Neue"/>
            </a:endParaRPr>
          </a:p>
          <a:p>
            <a:pPr marL="0" indent="0">
              <a:buClr>
                <a:schemeClr val="accent1"/>
              </a:buClr>
              <a:buSzPct val="150000"/>
              <a:buNone/>
            </a:pPr>
            <a:r>
              <a:rPr lang="en-US">
                <a:latin typeface="Century" panose="02040604050505020304" pitchFamily="18" charset="0"/>
                <a:cs typeface="Helvetica Neue"/>
              </a:rPr>
              <a:t>…</a:t>
            </a:r>
            <a:r>
              <a:rPr lang="en-US" b="1">
                <a:latin typeface="Century" panose="02040604050505020304" pitchFamily="18" charset="0"/>
              </a:rPr>
              <a:t>we solve the problem of accountability with action…It’s “What am I going to do differently? How am I going to show up differently? What choices, different choices, am I going to make moving forward? </a:t>
            </a:r>
            <a:r>
              <a:rPr lang="en-US">
                <a:latin typeface="Century" panose="02040604050505020304" pitchFamily="18" charset="0"/>
              </a:rPr>
              <a:t>How am I going to think about the language that I’m using? And how am I going to think about how I’m showing up?” </a:t>
            </a:r>
            <a:r>
              <a:rPr lang="en-US" b="1">
                <a:latin typeface="Century" panose="02040604050505020304" pitchFamily="18" charset="0"/>
              </a:rPr>
              <a:t>Change, action, is probably the best cure for the shame we experience around accountability</a:t>
            </a:r>
            <a:r>
              <a:rPr lang="en-US">
                <a:latin typeface="Century" panose="02040604050505020304" pitchFamily="18" charset="0"/>
              </a:rPr>
              <a:t>.</a:t>
            </a:r>
            <a:endParaRPr lang="en-US" altLang="en-US">
              <a:latin typeface="Century" panose="02040604050505020304" pitchFamily="18" charset="0"/>
              <a:ea typeface="Helvetica Neue" charset="0"/>
              <a:cs typeface="Helvetica Neue" charset="0"/>
              <a:sym typeface="Wingdings" charset="2"/>
            </a:endParaRPr>
          </a:p>
        </p:txBody>
      </p:sp>
      <p:pic>
        <p:nvPicPr>
          <p:cNvPr id="8" name="Picture 7" descr="Strategic Diversity Initiatives copyright teal footer.">
            <a:extLst>
              <a:ext uri="{FF2B5EF4-FFF2-40B4-BE49-F238E27FC236}">
                <a16:creationId xmlns:a16="http://schemas.microsoft.com/office/drawing/2014/main" id="{220F6740-91A9-F448-BD65-A8B4E06EEF02}"/>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2625810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114300" y="-304800"/>
            <a:ext cx="11239500" cy="1364166"/>
          </a:xfrm>
        </p:spPr>
        <p:txBody>
          <a:bodyPr>
            <a:normAutofit/>
          </a:bodyPr>
          <a:lstStyle/>
          <a:p>
            <a:r>
              <a:rPr lang="en-US" sz="3600">
                <a:latin typeface="Century" panose="02040604050505020304" pitchFamily="18" charset="0"/>
              </a:rPr>
              <a:t>Have you ever...</a:t>
            </a:r>
            <a:endParaRPr lang="en-US" sz="3600"/>
          </a:p>
        </p:txBody>
      </p:sp>
      <p:sp>
        <p:nvSpPr>
          <p:cNvPr id="12" name="Content Placeholder 11">
            <a:extLst>
              <a:ext uri="{FF2B5EF4-FFF2-40B4-BE49-F238E27FC236}">
                <a16:creationId xmlns:a16="http://schemas.microsoft.com/office/drawing/2014/main" id="{83883557-71E1-3E4A-B462-F1B7A8DECB0E}"/>
              </a:ext>
            </a:extLst>
          </p:cNvPr>
          <p:cNvSpPr>
            <a:spLocks noGrp="1"/>
          </p:cNvSpPr>
          <p:nvPr>
            <p:ph idx="1"/>
          </p:nvPr>
        </p:nvSpPr>
        <p:spPr>
          <a:xfrm>
            <a:off x="114300" y="762000"/>
            <a:ext cx="11887200" cy="4952999"/>
          </a:xfrm>
        </p:spPr>
        <p:txBody>
          <a:bodyPr numCol="2" spcCol="228600">
            <a:noAutofit/>
          </a:bodyPr>
          <a:lstStyle/>
          <a:p>
            <a:pPr marL="0" indent="0">
              <a:buNone/>
            </a:pPr>
            <a:r>
              <a:rPr lang="en-US" sz="2700" b="1" i="1">
                <a:latin typeface="Century" panose="02040604050505020304" pitchFamily="18" charset="0"/>
                <a:ea typeface="Helvetica Neue" charset="0"/>
                <a:cs typeface="Helvetica Neue" charset="0"/>
              </a:rPr>
              <a:t>• </a:t>
            </a:r>
            <a:r>
              <a:rPr lang="en-US" sz="2700" b="1">
                <a:latin typeface="Century" panose="02040604050505020304" pitchFamily="18" charset="0"/>
                <a:ea typeface="Helvetica Neue" charset="0"/>
                <a:cs typeface="Helvetica Neue" charset="0"/>
              </a:rPr>
              <a:t>met someone who was interesting, but didn’t know when to stop talking &amp; never asked you a single question?</a:t>
            </a:r>
          </a:p>
          <a:p>
            <a:pPr marL="0" indent="0">
              <a:buNone/>
            </a:pPr>
            <a:endParaRPr lang="en-US" sz="800" b="1">
              <a:latin typeface="Century" panose="02040604050505020304" pitchFamily="18" charset="0"/>
              <a:ea typeface="Helvetica Neue" charset="0"/>
              <a:cs typeface="Helvetica Neue" charset="0"/>
            </a:endParaRPr>
          </a:p>
          <a:p>
            <a:pPr marL="0" indent="0">
              <a:buNone/>
            </a:pPr>
            <a:r>
              <a:rPr lang="en-US" sz="2700" b="1">
                <a:latin typeface="Century" panose="02040604050505020304" pitchFamily="18" charset="0"/>
                <a:ea typeface="Helvetica Neue" charset="0"/>
                <a:cs typeface="Helvetica Neue" charset="0"/>
              </a:rPr>
              <a:t>• worked with someone whose anger was always so close to the surface, you worried they might “go off” at any minute?</a:t>
            </a:r>
          </a:p>
          <a:p>
            <a:pPr marL="0" indent="0">
              <a:buNone/>
            </a:pPr>
            <a:endParaRPr lang="en-US" sz="800" b="1">
              <a:latin typeface="Century" panose="02040604050505020304" pitchFamily="18" charset="0"/>
              <a:ea typeface="Helvetica Neue" charset="0"/>
              <a:cs typeface="Helvetica Neue" charset="0"/>
            </a:endParaRPr>
          </a:p>
          <a:p>
            <a:pPr marL="0" indent="0">
              <a:buNone/>
            </a:pPr>
            <a:r>
              <a:rPr lang="en-US" sz="2700" b="1">
                <a:latin typeface="Century" panose="02040604050505020304" pitchFamily="18" charset="0"/>
                <a:ea typeface="Helvetica Neue" charset="0"/>
                <a:cs typeface="Helvetica Neue" charset="0"/>
              </a:rPr>
              <a:t>• been around someone who seemed to have very low self-esteem, such that they never stood up for themselves?</a:t>
            </a:r>
          </a:p>
          <a:p>
            <a:pPr marL="0" indent="0">
              <a:buNone/>
            </a:pPr>
            <a:endParaRPr lang="en-US" sz="2700" b="1">
              <a:latin typeface="Century" panose="02040604050505020304" pitchFamily="18" charset="0"/>
              <a:ea typeface="Helvetica Neue" charset="0"/>
              <a:cs typeface="Helvetica Neue" charset="0"/>
            </a:endParaRPr>
          </a:p>
          <a:p>
            <a:pPr marL="0" indent="0">
              <a:buNone/>
            </a:pPr>
            <a:r>
              <a:rPr lang="en-US" sz="2700" b="1">
                <a:latin typeface="Century" panose="02040604050505020304" pitchFamily="18" charset="0"/>
                <a:ea typeface="Helvetica Neue" charset="0"/>
                <a:cs typeface="Helvetica Neue" charset="0"/>
              </a:rPr>
              <a:t>• worked with someone who</a:t>
            </a:r>
          </a:p>
          <a:p>
            <a:pPr marL="0" indent="0">
              <a:buNone/>
            </a:pPr>
            <a:r>
              <a:rPr lang="en-US" sz="2700" b="1">
                <a:latin typeface="Century" panose="02040604050505020304" pitchFamily="18" charset="0"/>
                <a:ea typeface="Helvetica Neue" charset="0"/>
                <a:cs typeface="Helvetica Neue" charset="0"/>
              </a:rPr>
              <a:t>- took credit for other’s work</a:t>
            </a:r>
          </a:p>
          <a:p>
            <a:pPr marL="0" indent="0">
              <a:buNone/>
            </a:pPr>
            <a:r>
              <a:rPr lang="en-US" sz="2700" b="1">
                <a:latin typeface="Century" panose="02040604050505020304" pitchFamily="18" charset="0"/>
                <a:ea typeface="Helvetica Neue" charset="0"/>
                <a:cs typeface="Helvetica Neue" charset="0"/>
              </a:rPr>
              <a:t>- never apologized, even when    wrong</a:t>
            </a:r>
          </a:p>
          <a:p>
            <a:pPr marL="0" indent="0">
              <a:buNone/>
            </a:pPr>
            <a:r>
              <a:rPr lang="en-US" sz="2700" b="1">
                <a:latin typeface="Century" panose="02040604050505020304" pitchFamily="18" charset="0"/>
                <a:ea typeface="Helvetica Neue" charset="0"/>
                <a:cs typeface="Helvetica Neue" charset="0"/>
              </a:rPr>
              <a:t>- acted like a bully</a:t>
            </a:r>
          </a:p>
          <a:p>
            <a:pPr marL="0" indent="0">
              <a:buNone/>
            </a:pPr>
            <a:endParaRPr lang="en-US" sz="2700" b="1">
              <a:latin typeface="Century" panose="02040604050505020304" pitchFamily="18" charset="0"/>
              <a:ea typeface="Helvetica Neue" charset="0"/>
              <a:cs typeface="Helvetica Neue" charset="0"/>
            </a:endParaRPr>
          </a:p>
          <a:p>
            <a:pPr marL="0" indent="0">
              <a:buNone/>
            </a:pPr>
            <a:r>
              <a:rPr lang="en-US" sz="2700" b="1">
                <a:latin typeface="Century" panose="02040604050505020304" pitchFamily="18" charset="0"/>
                <a:ea typeface="Helvetica Neue" charset="0"/>
                <a:cs typeface="Helvetica Neue" charset="0"/>
              </a:rPr>
              <a:t>• interacted with someone who</a:t>
            </a:r>
          </a:p>
          <a:p>
            <a:pPr marL="0" indent="0">
              <a:buNone/>
            </a:pPr>
            <a:r>
              <a:rPr lang="en-US" sz="2700" b="1">
                <a:latin typeface="Century" panose="02040604050505020304" pitchFamily="18" charset="0"/>
                <a:ea typeface="Helvetica Neue" charset="0"/>
                <a:cs typeface="Helvetica Neue" charset="0"/>
              </a:rPr>
              <a:t>- made mountains out of mole hills</a:t>
            </a:r>
          </a:p>
          <a:p>
            <a:pPr marL="0" indent="0">
              <a:buNone/>
            </a:pPr>
            <a:r>
              <a:rPr lang="en-US" sz="2700" b="1">
                <a:latin typeface="Century" panose="02040604050505020304" pitchFamily="18" charset="0"/>
                <a:ea typeface="Helvetica Neue" charset="0"/>
                <a:cs typeface="Helvetica Neue" charset="0"/>
              </a:rPr>
              <a:t>- panicked at the slightest problem</a:t>
            </a:r>
          </a:p>
          <a:p>
            <a:pPr marL="0" indent="0">
              <a:buNone/>
            </a:pPr>
            <a:r>
              <a:rPr lang="en-US" sz="2700" b="1">
                <a:latin typeface="Century" panose="02040604050505020304" pitchFamily="18" charset="0"/>
                <a:ea typeface="Helvetica Neue" charset="0"/>
                <a:cs typeface="Helvetica Neue" charset="0"/>
              </a:rPr>
              <a:t>- had a negative attitude towards just about everything?</a:t>
            </a:r>
          </a:p>
        </p:txBody>
      </p:sp>
      <p:pic>
        <p:nvPicPr>
          <p:cNvPr id="9" name="Picture 8" descr="Strategic Diversity Initiatives copyright teal footer.">
            <a:extLst>
              <a:ext uri="{FF2B5EF4-FFF2-40B4-BE49-F238E27FC236}">
                <a16:creationId xmlns:a16="http://schemas.microsoft.com/office/drawing/2014/main" id="{F97AA600-1808-9A45-8988-C607AAE45A77}"/>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34867153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254643" y="0"/>
            <a:ext cx="11099157" cy="903120"/>
          </a:xfrm>
        </p:spPr>
        <p:txBody>
          <a:bodyPr>
            <a:normAutofit/>
          </a:bodyPr>
          <a:lstStyle/>
          <a:p>
            <a:r>
              <a:rPr lang="en-US" sz="3600" dirty="0">
                <a:solidFill>
                  <a:srgbClr val="674881"/>
                </a:solidFill>
                <a:latin typeface="Century" panose="02040604050505020304" pitchFamily="18" charset="0"/>
              </a:rPr>
              <a:t>Developing Emotional Intelligence (EQ) </a:t>
            </a: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393539" y="1064870"/>
            <a:ext cx="11331615" cy="4931503"/>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0">
                <a:latin typeface="Century" panose="02040604050505020304" pitchFamily="18" charset="0"/>
                <a:ea typeface="Helvetica Neue" charset="0"/>
                <a:cs typeface="Helvetica Neue" charset="0"/>
              </a:rPr>
              <a:t>Emotional Intelligence (EQ or EI) is a term created by two researchers – Peter </a:t>
            </a:r>
            <a:r>
              <a:rPr lang="en-US" sz="2200" err="1">
                <a:latin typeface="Century" panose="02040604050505020304" pitchFamily="18" charset="0"/>
                <a:ea typeface="Helvetica Neue" charset="0"/>
                <a:cs typeface="Helvetica Neue" charset="0"/>
              </a:rPr>
              <a:t>Salavoy</a:t>
            </a:r>
            <a:r>
              <a:rPr lang="en-US" sz="2200">
                <a:latin typeface="Century" panose="02040604050505020304" pitchFamily="18" charset="0"/>
                <a:ea typeface="Helvetica Neue" charset="0"/>
                <a:cs typeface="Helvetica Neue" charset="0"/>
              </a:rPr>
              <a:t> and John Mayer – and popularized by Dan Goleman.</a:t>
            </a:r>
          </a:p>
          <a:p>
            <a:pPr marL="0" indent="0">
              <a:buNone/>
            </a:pPr>
            <a:endParaRPr lang="en-US" sz="800">
              <a:latin typeface="Century" panose="02040604050505020304" pitchFamily="18" charset="0"/>
              <a:ea typeface="Helvetica Neue" charset="0"/>
              <a:cs typeface="Helvetica Neue" charset="0"/>
            </a:endParaRPr>
          </a:p>
          <a:p>
            <a:pPr marL="0" indent="0">
              <a:buNone/>
            </a:pPr>
            <a:r>
              <a:rPr lang="en-US" sz="2200">
                <a:latin typeface="Century" panose="02040604050505020304" pitchFamily="18" charset="0"/>
                <a:ea typeface="Helvetica Neue" charset="0"/>
                <a:cs typeface="Helvetica Neue" charset="0"/>
              </a:rPr>
              <a:t>Daniel Goleman is a psychologist and was a </a:t>
            </a:r>
            <a:r>
              <a:rPr lang="en-US" sz="2200" i="1">
                <a:latin typeface="Century" panose="02040604050505020304" pitchFamily="18" charset="0"/>
                <a:ea typeface="Helvetica Neue" charset="0"/>
                <a:cs typeface="Helvetica Neue" charset="0"/>
              </a:rPr>
              <a:t>New York Times </a:t>
            </a:r>
            <a:r>
              <a:rPr lang="en-US" sz="2200">
                <a:latin typeface="Century" panose="02040604050505020304" pitchFamily="18" charset="0"/>
                <a:ea typeface="Helvetica Neue" charset="0"/>
                <a:cs typeface="Helvetica Neue" charset="0"/>
              </a:rPr>
              <a:t>reporter focusing on the brain and behavioral sciences.  His 1995 book, </a:t>
            </a:r>
            <a:r>
              <a:rPr lang="en-US" sz="2200" i="1">
                <a:latin typeface="Century" panose="02040604050505020304" pitchFamily="18" charset="0"/>
                <a:ea typeface="Helvetica Neue" charset="0"/>
                <a:cs typeface="Helvetica Neue" charset="0"/>
              </a:rPr>
              <a:t>Emotional Intelligence,</a:t>
            </a:r>
            <a:r>
              <a:rPr lang="en-US" sz="2200">
                <a:latin typeface="Century" panose="02040604050505020304" pitchFamily="18" charset="0"/>
                <a:ea typeface="Helvetica Neue" charset="0"/>
                <a:cs typeface="Helvetica Neue" charset="0"/>
              </a:rPr>
              <a:t> was on </a:t>
            </a:r>
            <a:r>
              <a:rPr lang="en-US" sz="2200" i="1">
                <a:latin typeface="Century" panose="02040604050505020304" pitchFamily="18" charset="0"/>
                <a:ea typeface="Helvetica Neue" charset="0"/>
                <a:cs typeface="Helvetica Neue" charset="0"/>
              </a:rPr>
              <a:t>The New York Times</a:t>
            </a:r>
            <a:r>
              <a:rPr lang="en-US" sz="2200">
                <a:latin typeface="Century" panose="02040604050505020304" pitchFamily="18" charset="0"/>
                <a:ea typeface="Helvetica Neue" charset="0"/>
                <a:cs typeface="Helvetica Neue" charset="0"/>
              </a:rPr>
              <a:t> bestseller list for a year-and-a-half, with more than 5,000,000 copies in print worldwide in 40 languages.</a:t>
            </a:r>
          </a:p>
          <a:p>
            <a:pPr marL="0" indent="0">
              <a:buNone/>
            </a:pPr>
            <a:endParaRPr lang="en-US" sz="800">
              <a:latin typeface="Century" panose="02040604050505020304" pitchFamily="18" charset="0"/>
              <a:ea typeface="Helvetica Neue" charset="0"/>
              <a:cs typeface="Helvetica Neue" charset="0"/>
            </a:endParaRPr>
          </a:p>
          <a:p>
            <a:pPr marL="0" indent="0">
              <a:buNone/>
            </a:pPr>
            <a:r>
              <a:rPr lang="en-US">
                <a:latin typeface="Century" panose="02040604050505020304" pitchFamily="18" charset="0"/>
                <a:ea typeface="Helvetica Neue" charset="0"/>
                <a:cs typeface="Helvetica Neue" charset="0"/>
              </a:rPr>
              <a:t>They define EQ as the ability to:</a:t>
            </a:r>
          </a:p>
          <a:p>
            <a:pPr marL="0" indent="0">
              <a:spcBef>
                <a:spcPts val="0"/>
              </a:spcBef>
              <a:buNone/>
            </a:pPr>
            <a:endParaRPr lang="en-US">
              <a:latin typeface="Century" panose="02040604050505020304" pitchFamily="18" charset="0"/>
              <a:ea typeface="Helvetica Neue" charset="0"/>
              <a:cs typeface="Helvetica Neue" charset="0"/>
            </a:endParaRPr>
          </a:p>
          <a:p>
            <a:pPr marL="0" indent="0">
              <a:spcBef>
                <a:spcPts val="0"/>
              </a:spcBef>
              <a:buNone/>
            </a:pPr>
            <a:r>
              <a:rPr lang="en-US" b="1">
                <a:latin typeface="Century" panose="02040604050505020304" pitchFamily="18" charset="0"/>
                <a:ea typeface="Helvetica Neue" charset="0"/>
                <a:cs typeface="Helvetica Neue" charset="0"/>
              </a:rPr>
              <a:t>• Recognize, understand and manage our own emotions</a:t>
            </a:r>
          </a:p>
          <a:p>
            <a:pPr marL="0" indent="0">
              <a:spcBef>
                <a:spcPts val="0"/>
              </a:spcBef>
              <a:buNone/>
            </a:pPr>
            <a:endParaRPr lang="en-US" b="1">
              <a:latin typeface="Century" panose="02040604050505020304" pitchFamily="18" charset="0"/>
              <a:ea typeface="Helvetica Neue" charset="0"/>
              <a:cs typeface="Helvetica Neue" charset="0"/>
            </a:endParaRPr>
          </a:p>
          <a:p>
            <a:pPr marL="0" indent="0">
              <a:spcBef>
                <a:spcPts val="0"/>
              </a:spcBef>
              <a:buNone/>
            </a:pPr>
            <a:r>
              <a:rPr lang="en-US" b="1">
                <a:latin typeface="Century" panose="02040604050505020304" pitchFamily="18" charset="0"/>
                <a:ea typeface="Helvetica Neue" charset="0"/>
                <a:cs typeface="Helvetica Neue" charset="0"/>
              </a:rPr>
              <a:t>• Recognize, understand and influence the emotions of others</a:t>
            </a:r>
          </a:p>
        </p:txBody>
      </p:sp>
      <p:pic>
        <p:nvPicPr>
          <p:cNvPr id="8" name="Picture 7" descr="Strategic Diversity Initiatives copyright teal footer.">
            <a:extLst>
              <a:ext uri="{FF2B5EF4-FFF2-40B4-BE49-F238E27FC236}">
                <a16:creationId xmlns:a16="http://schemas.microsoft.com/office/drawing/2014/main" id="{220F6740-91A9-F448-BD65-A8B4E06EEF02}"/>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13588776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838200" y="365126"/>
            <a:ext cx="10515600" cy="782356"/>
          </a:xfrm>
        </p:spPr>
        <p:txBody>
          <a:bodyPr>
            <a:normAutofit/>
          </a:bodyPr>
          <a:lstStyle/>
          <a:p>
            <a:r>
              <a:rPr lang="en-US" sz="3600" dirty="0">
                <a:solidFill>
                  <a:srgbClr val="674881"/>
                </a:solidFill>
                <a:latin typeface="Century" panose="02040604050505020304" pitchFamily="18" charset="0"/>
              </a:rPr>
              <a:t>Emotional Intelligence (EQ) </a:t>
            </a:r>
          </a:p>
        </p:txBody>
      </p:sp>
      <p:pic>
        <p:nvPicPr>
          <p:cNvPr id="8" name="Picture 7" descr="Strategic Diversity Initiatives copyright teal footer.">
            <a:extLst>
              <a:ext uri="{FF2B5EF4-FFF2-40B4-BE49-F238E27FC236}">
                <a16:creationId xmlns:a16="http://schemas.microsoft.com/office/drawing/2014/main" id="{220F6740-91A9-F448-BD65-A8B4E06EEF02}"/>
              </a:ext>
            </a:extLst>
          </p:cNvPr>
          <p:cNvPicPr>
            <a:picLocks noChangeAspect="1"/>
          </p:cNvPicPr>
          <p:nvPr/>
        </p:nvPicPr>
        <p:blipFill>
          <a:blip r:embed="rId3"/>
          <a:stretch>
            <a:fillRect/>
          </a:stretch>
        </p:blipFill>
        <p:spPr>
          <a:xfrm>
            <a:off x="0" y="6182655"/>
            <a:ext cx="12192000" cy="812800"/>
          </a:xfrm>
          <a:prstGeom prst="rect">
            <a:avLst/>
          </a:prstGeom>
        </p:spPr>
      </p:pic>
      <p:pic>
        <p:nvPicPr>
          <p:cNvPr id="5" name="Content Placeholder 4" descr="Self-Awareness, Self Regulation, Social Skills, Empathy, and Motivation titled circles surrounding &quot;Emotional Intelligence.&quot;">
            <a:extLst>
              <a:ext uri="{FF2B5EF4-FFF2-40B4-BE49-F238E27FC236}">
                <a16:creationId xmlns:a16="http://schemas.microsoft.com/office/drawing/2014/main" id="{3481AB5D-72DD-1E46-8BAC-00648E3154DA}"/>
              </a:ext>
            </a:extLst>
          </p:cNvPr>
          <p:cNvPicPr>
            <a:picLocks noGrp="1" noChangeAspect="1"/>
          </p:cNvPicPr>
          <p:nvPr>
            <p:ph idx="1"/>
          </p:nvPr>
        </p:nvPicPr>
        <p:blipFill rotWithShape="1">
          <a:blip r:embed="rId4">
            <a:extLst>
              <a:ext uri="{28A0092B-C50C-407E-A947-70E740481C1C}">
                <a14:useLocalDpi xmlns:a14="http://schemas.microsoft.com/office/drawing/2010/main" val="0"/>
              </a:ext>
            </a:extLst>
          </a:blip>
          <a:srcRect b="5334"/>
          <a:stretch/>
        </p:blipFill>
        <p:spPr>
          <a:xfrm>
            <a:off x="3441699" y="1021979"/>
            <a:ext cx="5308601" cy="5025465"/>
          </a:xfrm>
        </p:spPr>
      </p:pic>
    </p:spTree>
    <p:extLst>
      <p:ext uri="{BB962C8B-B14F-4D97-AF65-F5344CB8AC3E}">
        <p14:creationId xmlns:p14="http://schemas.microsoft.com/office/powerpoint/2010/main" val="29037809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100361" y="150471"/>
            <a:ext cx="11972819" cy="6108866"/>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0" b="1">
                <a:latin typeface="Century" panose="02040604050505020304" pitchFamily="18" charset="0"/>
                <a:ea typeface="Helvetica Neue" charset="0"/>
                <a:cs typeface="Helvetica Neue" charset="0"/>
              </a:rPr>
              <a:t>From </a:t>
            </a:r>
            <a:r>
              <a:rPr lang="en-US" sz="2200" b="1" i="1">
                <a:latin typeface="Century" panose="02040604050505020304" pitchFamily="18" charset="0"/>
                <a:ea typeface="Helvetica Neue" charset="0"/>
                <a:cs typeface="Helvetica Neue" charset="0"/>
              </a:rPr>
              <a:t>Permission to Feel : Unlocking the Power of Emotions to Help Our Kids, Ourselves, and Our Society Thrive</a:t>
            </a:r>
            <a:r>
              <a:rPr lang="en-US" sz="2200" b="1">
                <a:latin typeface="Century" panose="02040604050505020304" pitchFamily="18" charset="0"/>
                <a:ea typeface="Helvetica Neue" charset="0"/>
                <a:cs typeface="Helvetica Neue" charset="0"/>
              </a:rPr>
              <a:t>, 2019, by Dr. Mark Brackett, Director, Yale Center for Emotional Intelligence.  Brackett identifies five skills necessary for becoming an “emotion scientist”</a:t>
            </a:r>
          </a:p>
          <a:p>
            <a:pPr marL="0" indent="0">
              <a:buNone/>
            </a:pPr>
            <a:r>
              <a:rPr lang="en-US" sz="2400">
                <a:latin typeface="Century" panose="02040604050505020304" pitchFamily="18" charset="0"/>
                <a:ea typeface="Helvetica Neue" charset="0"/>
                <a:cs typeface="Helvetica Neue" charset="0"/>
              </a:rPr>
              <a:t>• </a:t>
            </a:r>
            <a:r>
              <a:rPr lang="en-US" sz="2400" b="1">
                <a:latin typeface="Century" panose="02040604050505020304" pitchFamily="18" charset="0"/>
                <a:ea typeface="Helvetica Neue" charset="0"/>
                <a:cs typeface="Helvetica Neue" charset="0"/>
              </a:rPr>
              <a:t>Recognize</a:t>
            </a:r>
            <a:r>
              <a:rPr lang="en-US" sz="2400">
                <a:latin typeface="Century" panose="02040604050505020304" pitchFamily="18" charset="0"/>
                <a:ea typeface="Helvetica Neue" charset="0"/>
                <a:cs typeface="Helvetica Neue" charset="0"/>
              </a:rPr>
              <a:t> our own emotions and those of others, not just in the things we think, feel, and say but in facial expressions, body language, vocal tones and other nonverbal signals</a:t>
            </a:r>
          </a:p>
          <a:p>
            <a:pPr marL="0" indent="0">
              <a:buNone/>
            </a:pPr>
            <a:endParaRPr lang="en-US" sz="800">
              <a:latin typeface="Century" panose="02040604050505020304" pitchFamily="18" charset="0"/>
              <a:ea typeface="Helvetica Neue" charset="0"/>
              <a:cs typeface="Helvetica Neue" charset="0"/>
            </a:endParaRPr>
          </a:p>
          <a:p>
            <a:pPr marL="0" indent="0">
              <a:buNone/>
            </a:pPr>
            <a:r>
              <a:rPr lang="en-US" sz="2400">
                <a:latin typeface="Century" panose="02040604050505020304" pitchFamily="18" charset="0"/>
                <a:ea typeface="Helvetica Neue" charset="0"/>
                <a:cs typeface="Helvetica Neue" charset="0"/>
              </a:rPr>
              <a:t>•</a:t>
            </a:r>
            <a:r>
              <a:rPr lang="en-US" sz="2400" b="1">
                <a:latin typeface="Century" panose="02040604050505020304" pitchFamily="18" charset="0"/>
                <a:ea typeface="Helvetica Neue" charset="0"/>
                <a:cs typeface="Helvetica Neue" charset="0"/>
              </a:rPr>
              <a:t>Understand</a:t>
            </a:r>
            <a:r>
              <a:rPr lang="en-US" sz="2400">
                <a:latin typeface="Century" panose="02040604050505020304" pitchFamily="18" charset="0"/>
                <a:ea typeface="Helvetica Neue" charset="0"/>
                <a:cs typeface="Helvetica Neue" charset="0"/>
              </a:rPr>
              <a:t> those feelings and determine their source - what experiences actually caused them – and then see how they’ve influenced our behaviors</a:t>
            </a:r>
          </a:p>
          <a:p>
            <a:pPr marL="0" indent="0">
              <a:buNone/>
            </a:pPr>
            <a:endParaRPr lang="en-US" sz="800">
              <a:latin typeface="Century" panose="02040604050505020304" pitchFamily="18" charset="0"/>
              <a:ea typeface="Helvetica Neue" charset="0"/>
              <a:cs typeface="Helvetica Neue" charset="0"/>
            </a:endParaRPr>
          </a:p>
          <a:p>
            <a:pPr marL="0" indent="0">
              <a:buNone/>
            </a:pPr>
            <a:r>
              <a:rPr lang="en-US" sz="2400">
                <a:latin typeface="Century" panose="02040604050505020304" pitchFamily="18" charset="0"/>
                <a:ea typeface="Helvetica Neue" charset="0"/>
                <a:cs typeface="Helvetica Neue" charset="0"/>
              </a:rPr>
              <a:t>• </a:t>
            </a:r>
            <a:r>
              <a:rPr lang="en-US" sz="2400" b="1">
                <a:latin typeface="Century" panose="02040604050505020304" pitchFamily="18" charset="0"/>
                <a:ea typeface="Helvetica Neue" charset="0"/>
                <a:cs typeface="Helvetica Neue" charset="0"/>
              </a:rPr>
              <a:t>Label</a:t>
            </a:r>
            <a:r>
              <a:rPr lang="en-US" sz="2400">
                <a:latin typeface="Century" panose="02040604050505020304" pitchFamily="18" charset="0"/>
                <a:ea typeface="Helvetica Neue" charset="0"/>
                <a:cs typeface="Helvetica Neue" charset="0"/>
              </a:rPr>
              <a:t> emotions with a nuanced vocabulary</a:t>
            </a:r>
          </a:p>
          <a:p>
            <a:pPr marL="0" indent="0">
              <a:buNone/>
            </a:pPr>
            <a:endParaRPr lang="en-US" sz="800">
              <a:latin typeface="Century" panose="02040604050505020304" pitchFamily="18" charset="0"/>
              <a:ea typeface="Helvetica Neue" charset="0"/>
              <a:cs typeface="Helvetica Neue" charset="0"/>
            </a:endParaRPr>
          </a:p>
          <a:p>
            <a:pPr marL="0" indent="0">
              <a:buNone/>
            </a:pPr>
            <a:r>
              <a:rPr lang="en-US" sz="2400">
                <a:latin typeface="Century" panose="02040604050505020304" pitchFamily="18" charset="0"/>
                <a:ea typeface="Helvetica Neue" charset="0"/>
                <a:cs typeface="Helvetica Neue" charset="0"/>
              </a:rPr>
              <a:t>•</a:t>
            </a:r>
            <a:r>
              <a:rPr lang="en-US" sz="2400" b="1">
                <a:latin typeface="Century" panose="02040604050505020304" pitchFamily="18" charset="0"/>
                <a:ea typeface="Helvetica Neue" charset="0"/>
                <a:cs typeface="Helvetica Neue" charset="0"/>
              </a:rPr>
              <a:t>Express</a:t>
            </a:r>
            <a:r>
              <a:rPr lang="en-US" sz="2400">
                <a:latin typeface="Century" panose="02040604050505020304" pitchFamily="18" charset="0"/>
                <a:ea typeface="Helvetica Neue" charset="0"/>
                <a:cs typeface="Helvetica Neue" charset="0"/>
              </a:rPr>
              <a:t> our feelings in accordance with cultural norms and social contexts in a way that tries to inform and invites empathy from the listener</a:t>
            </a:r>
          </a:p>
          <a:p>
            <a:pPr marL="0" indent="0">
              <a:buNone/>
            </a:pPr>
            <a:endParaRPr lang="en-US" sz="800">
              <a:latin typeface="Century" panose="02040604050505020304" pitchFamily="18" charset="0"/>
              <a:ea typeface="Helvetica Neue" charset="0"/>
              <a:cs typeface="Helvetica Neue" charset="0"/>
            </a:endParaRPr>
          </a:p>
          <a:p>
            <a:pPr marL="0" indent="0">
              <a:buNone/>
            </a:pPr>
            <a:r>
              <a:rPr lang="en-US" sz="2400">
                <a:latin typeface="Century" panose="02040604050505020304" pitchFamily="18" charset="0"/>
                <a:ea typeface="Helvetica Neue" charset="0"/>
                <a:cs typeface="Helvetica Neue" charset="0"/>
              </a:rPr>
              <a:t>• </a:t>
            </a:r>
            <a:r>
              <a:rPr lang="en-US" sz="2400" b="1">
                <a:latin typeface="Century" panose="02040604050505020304" pitchFamily="18" charset="0"/>
                <a:ea typeface="Helvetica Neue" charset="0"/>
                <a:cs typeface="Helvetica Neue" charset="0"/>
              </a:rPr>
              <a:t>Regulate</a:t>
            </a:r>
            <a:r>
              <a:rPr lang="en-US" sz="2400">
                <a:latin typeface="Century" panose="02040604050505020304" pitchFamily="18" charset="0"/>
                <a:ea typeface="Helvetica Neue" charset="0"/>
                <a:cs typeface="Helvetica Neue" charset="0"/>
              </a:rPr>
              <a:t> emotions, rather than let them regulate us, by finding practical strategies for dealing with what we and others feel</a:t>
            </a:r>
          </a:p>
          <a:p>
            <a:pPr marL="0" lvl="0" indent="0">
              <a:buNone/>
            </a:pPr>
            <a:r>
              <a:rPr lang="en-US" sz="2400">
                <a:latin typeface="Century" panose="02040604050505020304" pitchFamily="18" charset="0"/>
              </a:rPr>
              <a:t> </a:t>
            </a:r>
            <a:endParaRPr lang="en-US">
              <a:latin typeface="Century" panose="02040604050505020304" pitchFamily="18" charset="0"/>
              <a:ea typeface="Helvetica Neue" charset="0"/>
              <a:cs typeface="Helvetica Neue" charset="0"/>
            </a:endParaRPr>
          </a:p>
        </p:txBody>
      </p:sp>
      <p:pic>
        <p:nvPicPr>
          <p:cNvPr id="8" name="Picture 7" descr="Strategic Diversity Initiatives copyright teal footer.">
            <a:extLst>
              <a:ext uri="{FF2B5EF4-FFF2-40B4-BE49-F238E27FC236}">
                <a16:creationId xmlns:a16="http://schemas.microsoft.com/office/drawing/2014/main" id="{63AD6F06-F2F2-784A-8C01-6E635BC2719C}"/>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33883399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1AA98BC-6291-E049-ACE0-D1C9F6BE4D6D}"/>
              </a:ext>
            </a:extLst>
          </p:cNvPr>
          <p:cNvSpPr>
            <a:spLocks noGrp="1"/>
          </p:cNvSpPr>
          <p:nvPr>
            <p:ph type="ctrTitle"/>
          </p:nvPr>
        </p:nvSpPr>
        <p:spPr>
          <a:xfrm>
            <a:off x="251012" y="728132"/>
            <a:ext cx="11602734" cy="3366500"/>
          </a:xfrm>
        </p:spPr>
        <p:txBody>
          <a:bodyPr>
            <a:noAutofit/>
          </a:bodyPr>
          <a:lstStyle/>
          <a:p>
            <a:r>
              <a:rPr lang="en-US" b="1">
                <a:latin typeface="Century" panose="02040604050505020304" pitchFamily="18" charset="0"/>
              </a:rPr>
              <a:t/>
            </a:r>
            <a:br>
              <a:rPr lang="en-US" b="1">
                <a:latin typeface="Century" panose="02040604050505020304" pitchFamily="18" charset="0"/>
              </a:rPr>
            </a:br>
            <a:r>
              <a:rPr lang="en-US" b="1" i="1" err="1">
                <a:latin typeface="Century" panose="02040604050505020304" pitchFamily="18" charset="0"/>
                <a:ea typeface="Helvetica Neue" charset="0"/>
                <a:cs typeface="Helvetica Neue" charset="0"/>
              </a:rPr>
              <a:t>Brene</a:t>
            </a:r>
            <a:r>
              <a:rPr lang="en-US" b="1" i="1">
                <a:latin typeface="Century" panose="02040604050505020304" pitchFamily="18" charset="0"/>
                <a:ea typeface="Helvetica Neue" charset="0"/>
                <a:cs typeface="Helvetica Neue" charset="0"/>
              </a:rPr>
              <a:t> Brown on Empathy</a:t>
            </a:r>
            <a:br>
              <a:rPr lang="en-US" b="1" i="1">
                <a:latin typeface="Century" panose="02040604050505020304" pitchFamily="18" charset="0"/>
                <a:ea typeface="Helvetica Neue" charset="0"/>
                <a:cs typeface="Helvetica Neue" charset="0"/>
              </a:rPr>
            </a:br>
            <a:r>
              <a:rPr lang="en-US" b="1" i="1">
                <a:latin typeface="Century" panose="02040604050505020304" pitchFamily="18" charset="0"/>
                <a:ea typeface="Helvetica Neue" charset="0"/>
                <a:cs typeface="Helvetica Neue" charset="0"/>
              </a:rPr>
              <a:t>(RSA, 2013)</a:t>
            </a:r>
            <a:br>
              <a:rPr lang="en-US" b="1" i="1">
                <a:latin typeface="Century" panose="02040604050505020304" pitchFamily="18" charset="0"/>
                <a:ea typeface="Helvetica Neue" charset="0"/>
                <a:cs typeface="Helvetica Neue" charset="0"/>
              </a:rPr>
            </a:br>
            <a:r>
              <a:rPr lang="en-US" b="1" i="1" err="1">
                <a:latin typeface="Century" panose="02040604050505020304" pitchFamily="18" charset="0"/>
                <a:ea typeface="Helvetica Neue" charset="0"/>
                <a:cs typeface="Helvetica Neue" charset="0"/>
              </a:rPr>
              <a:t>Brene</a:t>
            </a:r>
            <a:r>
              <a:rPr lang="en-US" b="1" i="1">
                <a:latin typeface="Century" panose="02040604050505020304" pitchFamily="18" charset="0"/>
                <a:ea typeface="Helvetica Neue" charset="0"/>
                <a:cs typeface="Helvetica Neue" charset="0"/>
              </a:rPr>
              <a:t> Brown on Blame</a:t>
            </a:r>
            <a:br>
              <a:rPr lang="en-US" b="1" i="1">
                <a:latin typeface="Century" panose="02040604050505020304" pitchFamily="18" charset="0"/>
                <a:ea typeface="Helvetica Neue" charset="0"/>
                <a:cs typeface="Helvetica Neue" charset="0"/>
              </a:rPr>
            </a:br>
            <a:r>
              <a:rPr lang="en-US" b="1" i="1">
                <a:latin typeface="Century" panose="02040604050505020304" pitchFamily="18" charset="0"/>
                <a:ea typeface="Helvetica Neue" charset="0"/>
                <a:cs typeface="Helvetica Neue" charset="0"/>
              </a:rPr>
              <a:t>(RSA, 2015)</a:t>
            </a:r>
          </a:p>
        </p:txBody>
      </p:sp>
      <p:sp>
        <p:nvSpPr>
          <p:cNvPr id="13" name="Subtitle 12">
            <a:extLst>
              <a:ext uri="{FF2B5EF4-FFF2-40B4-BE49-F238E27FC236}">
                <a16:creationId xmlns:a16="http://schemas.microsoft.com/office/drawing/2014/main" id="{787A22FA-ED64-B84C-A6BF-1681054B9182}"/>
              </a:ext>
            </a:extLst>
          </p:cNvPr>
          <p:cNvSpPr>
            <a:spLocks noGrp="1"/>
          </p:cNvSpPr>
          <p:nvPr>
            <p:ph type="subTitle" idx="1"/>
          </p:nvPr>
        </p:nvSpPr>
        <p:spPr>
          <a:xfrm>
            <a:off x="1524000" y="4581494"/>
            <a:ext cx="9144000" cy="1108105"/>
          </a:xfrm>
        </p:spPr>
        <p:txBody>
          <a:bodyPr>
            <a:normAutofit/>
          </a:bodyPr>
          <a:lstStyle/>
          <a:p>
            <a:pPr fontAlgn="base"/>
            <a:r>
              <a:rPr lang="en-US" i="1">
                <a:latin typeface="Helvetica Neue" charset="0"/>
                <a:ea typeface="Helvetica Neue" charset="0"/>
                <a:cs typeface="Helvetica Neue" charset="0"/>
              </a:rPr>
              <a:t>The mission of the RSA (Royal Society for the encouragement of Arts, Manufactures and Commerce) is to enrich society through ideas and action.</a:t>
            </a:r>
          </a:p>
        </p:txBody>
      </p:sp>
      <p:pic>
        <p:nvPicPr>
          <p:cNvPr id="7" name="Picture 6" descr="Strategic Diversity Initiatives copyright teal footer.">
            <a:extLst>
              <a:ext uri="{FF2B5EF4-FFF2-40B4-BE49-F238E27FC236}">
                <a16:creationId xmlns:a16="http://schemas.microsoft.com/office/drawing/2014/main" id="{DA2614D5-7B14-BE44-810E-B9787D7EC5DA}"/>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1160358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157655" y="-147144"/>
            <a:ext cx="11196145" cy="1030548"/>
          </a:xfrm>
        </p:spPr>
        <p:txBody>
          <a:bodyPr>
            <a:normAutofit/>
          </a:bodyPr>
          <a:lstStyle/>
          <a:p>
            <a:r>
              <a:rPr lang="en-US" sz="3600" dirty="0">
                <a:solidFill>
                  <a:srgbClr val="674881"/>
                </a:solidFill>
                <a:latin typeface="Century" panose="02040604050505020304" pitchFamily="18" charset="0"/>
                <a:ea typeface="Helvetica Neue" charset="0"/>
                <a:cs typeface="Helvetica Neue" charset="0"/>
              </a:rPr>
              <a:t>Micro-inequities or Microaggressions</a:t>
            </a:r>
            <a:endParaRPr lang="en-US" sz="36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157655" y="1523052"/>
            <a:ext cx="11196145" cy="4769736"/>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b="1" dirty="0">
                <a:latin typeface="Century" panose="02040604050505020304" pitchFamily="18" charset="0"/>
                <a:ea typeface="Helvetica Neue" charset="0"/>
                <a:cs typeface="Helvetica Neue" charset="0"/>
              </a:rPr>
              <a:t>This blog seeks to provide a visual representation of the everyday of “microaggressions.”</a:t>
            </a:r>
            <a:r>
              <a:rPr lang="en-US" sz="3200" dirty="0">
                <a:latin typeface="Century" panose="02040604050505020304" pitchFamily="18" charset="0"/>
                <a:ea typeface="Helvetica Neue" charset="0"/>
                <a:cs typeface="Helvetica Neue" charset="0"/>
              </a:rPr>
              <a:t> Each event, observation and experience posted is not necessarily particularly striking in and of themselves. Often, they are never meant to hurt - acts done with little conscious awareness of their meanings and effects. Instead, </a:t>
            </a:r>
            <a:r>
              <a:rPr lang="en-US" sz="3200" b="1" dirty="0">
                <a:latin typeface="Century" panose="02040604050505020304" pitchFamily="18" charset="0"/>
                <a:ea typeface="Helvetica Neue" charset="0"/>
                <a:cs typeface="Helvetica Neue" charset="0"/>
              </a:rPr>
              <a:t>their slow accumulation during a childhood and over a lifetime is in part what defines a marginalized experience</a:t>
            </a:r>
            <a:r>
              <a:rPr lang="en-US" sz="3200" dirty="0">
                <a:latin typeface="Century" panose="02040604050505020304" pitchFamily="18" charset="0"/>
                <a:ea typeface="Helvetica Neue" charset="0"/>
                <a:cs typeface="Helvetica Neue" charset="0"/>
              </a:rPr>
              <a:t>, making explanation and communication with someone who does not share this identity particularly difficult.</a:t>
            </a:r>
          </a:p>
          <a:p>
            <a:pPr marL="0" indent="0">
              <a:buNone/>
            </a:pPr>
            <a:endParaRPr lang="en-US" sz="2400" dirty="0">
              <a:latin typeface="Century" panose="02040604050505020304" pitchFamily="18" charset="0"/>
              <a:ea typeface="Helvetica Neue" charset="0"/>
              <a:cs typeface="Helvetica Neue" charset="0"/>
            </a:endParaRPr>
          </a:p>
        </p:txBody>
      </p:sp>
      <p:pic>
        <p:nvPicPr>
          <p:cNvPr id="9" name="Picture 8" descr="Strategic Diversity Initiatives copyright teal footer.">
            <a:extLst>
              <a:ext uri="{FF2B5EF4-FFF2-40B4-BE49-F238E27FC236}">
                <a16:creationId xmlns:a16="http://schemas.microsoft.com/office/drawing/2014/main" id="{BCE1A31F-C75D-1C4A-91A2-4658BCB4FCFF}"/>
              </a:ext>
            </a:extLst>
          </p:cNvPr>
          <p:cNvPicPr>
            <a:picLocks noChangeAspect="1"/>
          </p:cNvPicPr>
          <p:nvPr/>
        </p:nvPicPr>
        <p:blipFill>
          <a:blip r:embed="rId3"/>
          <a:stretch>
            <a:fillRect/>
          </a:stretch>
        </p:blipFill>
        <p:spPr>
          <a:xfrm>
            <a:off x="0" y="6182655"/>
            <a:ext cx="12192000" cy="812800"/>
          </a:xfrm>
          <a:prstGeom prst="rect">
            <a:avLst/>
          </a:prstGeom>
        </p:spPr>
      </p:pic>
      <p:sp>
        <p:nvSpPr>
          <p:cNvPr id="6" name="Content Placeholder 11">
            <a:extLst>
              <a:ext uri="{FF2B5EF4-FFF2-40B4-BE49-F238E27FC236}">
                <a16:creationId xmlns:a16="http://schemas.microsoft.com/office/drawing/2014/main" id="{C86FD1E1-371F-ED4F-A0C7-313504A83FA9}"/>
              </a:ext>
            </a:extLst>
          </p:cNvPr>
          <p:cNvSpPr txBox="1">
            <a:spLocks/>
          </p:cNvSpPr>
          <p:nvPr/>
        </p:nvSpPr>
        <p:spPr>
          <a:xfrm>
            <a:off x="157655" y="672662"/>
            <a:ext cx="11834648" cy="850390"/>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2400" b="1" dirty="0">
                <a:latin typeface="Century" panose="02040604050505020304" pitchFamily="18" charset="0"/>
                <a:ea typeface="Helvetica Neue" charset="0"/>
                <a:cs typeface="Arial" panose="020B0604020202020204" pitchFamily="34" charset="0"/>
              </a:rPr>
              <a:t>From Microaggressions:  Power, Privilege and Everyday Life</a:t>
            </a:r>
          </a:p>
          <a:p>
            <a:pPr marL="0" indent="0">
              <a:spcBef>
                <a:spcPts val="0"/>
              </a:spcBef>
              <a:buNone/>
            </a:pPr>
            <a:r>
              <a:rPr lang="en-US" sz="2400" b="1" dirty="0" err="1">
                <a:latin typeface="Century" panose="02040604050505020304" pitchFamily="18" charset="0"/>
                <a:ea typeface="Helvetica Neue" charset="0"/>
                <a:cs typeface="Arial" panose="020B0604020202020204" pitchFamily="34" charset="0"/>
              </a:rPr>
              <a:t>microaggressions.com</a:t>
            </a:r>
            <a:endParaRPr lang="en-US" sz="2400" dirty="0">
              <a:latin typeface="Century" panose="02040604050505020304" pitchFamily="18" charset="0"/>
              <a:ea typeface="Helvetica Neue" charset="0"/>
              <a:cs typeface="Arial" panose="020B0604020202020204" pitchFamily="34" charset="0"/>
            </a:endParaRPr>
          </a:p>
        </p:txBody>
      </p:sp>
    </p:spTree>
    <p:extLst>
      <p:ext uri="{BB962C8B-B14F-4D97-AF65-F5344CB8AC3E}">
        <p14:creationId xmlns:p14="http://schemas.microsoft.com/office/powerpoint/2010/main" val="26818655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838200" y="365126"/>
            <a:ext cx="10515600" cy="782356"/>
          </a:xfrm>
        </p:spPr>
        <p:txBody>
          <a:bodyPr>
            <a:normAutofit/>
          </a:bodyPr>
          <a:lstStyle/>
          <a:p>
            <a:r>
              <a:rPr lang="en-US" sz="3600">
                <a:solidFill>
                  <a:srgbClr val="674881"/>
                </a:solidFill>
                <a:latin typeface="Century" panose="02040604050505020304" pitchFamily="18" charset="0"/>
              </a:rPr>
              <a:t>Emotional Intelligence (EQ)</a:t>
            </a:r>
          </a:p>
        </p:txBody>
      </p:sp>
      <p:pic>
        <p:nvPicPr>
          <p:cNvPr id="8" name="Picture 7" descr="Strategic Diversity Initiatives copyright teal footer.">
            <a:extLst>
              <a:ext uri="{FF2B5EF4-FFF2-40B4-BE49-F238E27FC236}">
                <a16:creationId xmlns:a16="http://schemas.microsoft.com/office/drawing/2014/main" id="{220F6740-91A9-F448-BD65-A8B4E06EEF02}"/>
              </a:ext>
            </a:extLst>
          </p:cNvPr>
          <p:cNvPicPr>
            <a:picLocks noChangeAspect="1"/>
          </p:cNvPicPr>
          <p:nvPr/>
        </p:nvPicPr>
        <p:blipFill>
          <a:blip r:embed="rId3"/>
          <a:stretch>
            <a:fillRect/>
          </a:stretch>
        </p:blipFill>
        <p:spPr>
          <a:xfrm>
            <a:off x="0" y="6182655"/>
            <a:ext cx="12192000" cy="812800"/>
          </a:xfrm>
          <a:prstGeom prst="rect">
            <a:avLst/>
          </a:prstGeom>
        </p:spPr>
      </p:pic>
      <p:pic>
        <p:nvPicPr>
          <p:cNvPr id="5" name="Content Placeholder 10" descr="A diagram of the EQ-I 2.0 model from Multi-Health Systems Inc. Depicts a outer wheel of performance on on the horizontal axis and emotional &amp; social functioning on the vertical axis, within the outer wheel are the five core elements of emotional intelligence along with short examples, and in the center of the wheel is emotional intelligence.">
            <a:extLst>
              <a:ext uri="{FF2B5EF4-FFF2-40B4-BE49-F238E27FC236}">
                <a16:creationId xmlns:a16="http://schemas.microsoft.com/office/drawing/2014/main" id="{6AC93B99-5081-BC46-8B2C-BE130831765A}"/>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3835356" y="1046488"/>
            <a:ext cx="4521287" cy="5237162"/>
          </a:xfrm>
        </p:spPr>
      </p:pic>
    </p:spTree>
    <p:extLst>
      <p:ext uri="{BB962C8B-B14F-4D97-AF65-F5344CB8AC3E}">
        <p14:creationId xmlns:p14="http://schemas.microsoft.com/office/powerpoint/2010/main" val="20560165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094E74B7-C9CF-46C5-BF19-536311E0B3C0}"/>
              </a:ext>
            </a:extLst>
          </p:cNvPr>
          <p:cNvGraphicFramePr/>
          <p:nvPr/>
        </p:nvGraphicFramePr>
        <p:xfrm>
          <a:off x="956840" y="613816"/>
          <a:ext cx="10278320" cy="54283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9">
            <a:extLst>
              <a:ext uri="{FF2B5EF4-FFF2-40B4-BE49-F238E27FC236}">
                <a16:creationId xmlns:a16="http://schemas.microsoft.com/office/drawing/2014/main" id="{1FD8B362-5555-3C48-9372-D84ECB8AB6B7}"/>
              </a:ext>
            </a:extLst>
          </p:cNvPr>
          <p:cNvSpPr txBox="1">
            <a:spLocks/>
          </p:cNvSpPr>
          <p:nvPr/>
        </p:nvSpPr>
        <p:spPr>
          <a:xfrm>
            <a:off x="216061" y="-220098"/>
            <a:ext cx="10515600" cy="833735"/>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dirty="0">
                <a:solidFill>
                  <a:srgbClr val="674881"/>
                </a:solidFill>
                <a:latin typeface="Century" panose="02040604050505020304" pitchFamily="18" charset="0"/>
              </a:rPr>
              <a:t>Emotional Intelligence (EQ)</a:t>
            </a:r>
          </a:p>
        </p:txBody>
      </p:sp>
      <p:pic>
        <p:nvPicPr>
          <p:cNvPr id="5" name="Picture 4" descr="Strategic Diversity Initiatives copyright teal footer.">
            <a:extLst>
              <a:ext uri="{FF2B5EF4-FFF2-40B4-BE49-F238E27FC236}">
                <a16:creationId xmlns:a16="http://schemas.microsoft.com/office/drawing/2014/main" id="{EE060607-F0C7-0247-891A-0224E845ABFE}"/>
              </a:ext>
            </a:extLst>
          </p:cNvPr>
          <p:cNvPicPr>
            <a:picLocks noChangeAspect="1"/>
          </p:cNvPicPr>
          <p:nvPr/>
        </p:nvPicPr>
        <p:blipFill>
          <a:blip r:embed="rId7"/>
          <a:stretch>
            <a:fillRect/>
          </a:stretch>
        </p:blipFill>
        <p:spPr>
          <a:xfrm>
            <a:off x="0" y="6182655"/>
            <a:ext cx="12192000" cy="812800"/>
          </a:xfrm>
          <a:prstGeom prst="rect">
            <a:avLst/>
          </a:prstGeom>
        </p:spPr>
      </p:pic>
    </p:spTree>
    <p:extLst>
      <p:ext uri="{BB962C8B-B14F-4D97-AF65-F5344CB8AC3E}">
        <p14:creationId xmlns:p14="http://schemas.microsoft.com/office/powerpoint/2010/main" val="11826275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139701" y="-633190"/>
            <a:ext cx="11288170" cy="2068983"/>
          </a:xfrm>
        </p:spPr>
        <p:txBody>
          <a:bodyPr>
            <a:normAutofit/>
          </a:bodyPr>
          <a:lstStyle/>
          <a:p>
            <a:r>
              <a:rPr lang="en-US" sz="3600" dirty="0" err="1">
                <a:solidFill>
                  <a:srgbClr val="674881"/>
                </a:solidFill>
                <a:latin typeface="Century" panose="02040604050505020304" pitchFamily="18" charset="0"/>
                <a:ea typeface="Helvetica Neue" charset="0"/>
                <a:cs typeface="Helvetica Neue" charset="0"/>
              </a:rPr>
              <a:t>Brene</a:t>
            </a:r>
            <a:r>
              <a:rPr lang="en-US" sz="3600" dirty="0">
                <a:solidFill>
                  <a:srgbClr val="674881"/>
                </a:solidFill>
                <a:latin typeface="Century" panose="02040604050505020304" pitchFamily="18" charset="0"/>
                <a:ea typeface="Helvetica Neue" charset="0"/>
                <a:cs typeface="Helvetica Neue" charset="0"/>
              </a:rPr>
              <a:t> Brown: The Power of Vulnerability, 2012</a:t>
            </a:r>
            <a:endParaRPr lang="en-US" sz="36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139701" y="814039"/>
            <a:ext cx="11953976" cy="5445295"/>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dirty="0">
                <a:latin typeface="Century" panose="02040604050505020304" pitchFamily="18" charset="0"/>
                <a:ea typeface="Helvetica Neue" charset="0"/>
                <a:cs typeface="Helvetica Neue" charset="0"/>
              </a:rPr>
              <a:t>In this TED Talk, Brown talks about people who are “whole-hearted” – who have a sense of worthiness and love &amp; belonging.  In her research, she found whole-hearted people shared these traits:</a:t>
            </a:r>
          </a:p>
          <a:p>
            <a:pPr marL="0" indent="0">
              <a:buNone/>
            </a:pPr>
            <a:r>
              <a:rPr lang="en-US" dirty="0">
                <a:latin typeface="Century" panose="02040604050505020304" pitchFamily="18" charset="0"/>
                <a:ea typeface="Helvetica Neue" charset="0"/>
                <a:cs typeface="Helvetica Neue" charset="0"/>
              </a:rPr>
              <a:t>      • </a:t>
            </a:r>
            <a:r>
              <a:rPr lang="en-US" b="1" dirty="0">
                <a:latin typeface="Century" panose="02040604050505020304" pitchFamily="18" charset="0"/>
                <a:ea typeface="Helvetica Neue" charset="0"/>
                <a:cs typeface="Helvetica Neue" charset="0"/>
              </a:rPr>
              <a:t>Courage</a:t>
            </a:r>
            <a:r>
              <a:rPr lang="en-US" dirty="0">
                <a:latin typeface="Century" panose="02040604050505020304" pitchFamily="18" charset="0"/>
                <a:ea typeface="Helvetica Neue" charset="0"/>
                <a:cs typeface="Helvetica Neue" charset="0"/>
              </a:rPr>
              <a:t> -  to be imperfect</a:t>
            </a:r>
          </a:p>
          <a:p>
            <a:pPr marL="0" indent="0">
              <a:buNone/>
            </a:pPr>
            <a:r>
              <a:rPr lang="en-US" dirty="0">
                <a:latin typeface="Century" panose="02040604050505020304" pitchFamily="18" charset="0"/>
                <a:ea typeface="Helvetica Neue" charset="0"/>
                <a:cs typeface="Helvetica Neue" charset="0"/>
              </a:rPr>
              <a:t>      • </a:t>
            </a:r>
            <a:r>
              <a:rPr lang="en-US" b="1" dirty="0">
                <a:latin typeface="Century" panose="02040604050505020304" pitchFamily="18" charset="0"/>
                <a:ea typeface="Helvetica Neue" charset="0"/>
                <a:cs typeface="Helvetica Neue" charset="0"/>
              </a:rPr>
              <a:t>Compassion</a:t>
            </a:r>
            <a:r>
              <a:rPr lang="en-US" dirty="0">
                <a:latin typeface="Century" panose="02040604050505020304" pitchFamily="18" charset="0"/>
                <a:ea typeface="Helvetica Neue" charset="0"/>
                <a:cs typeface="Helvetica Neue" charset="0"/>
              </a:rPr>
              <a:t> – towards themselves and toward others</a:t>
            </a:r>
          </a:p>
          <a:p>
            <a:pPr marL="0" indent="0">
              <a:buNone/>
            </a:pPr>
            <a:r>
              <a:rPr lang="en-US" dirty="0">
                <a:latin typeface="Century" panose="02040604050505020304" pitchFamily="18" charset="0"/>
                <a:ea typeface="Helvetica Neue" charset="0"/>
                <a:cs typeface="Helvetica Neue" charset="0"/>
              </a:rPr>
              <a:t>      • </a:t>
            </a:r>
            <a:r>
              <a:rPr lang="en-US" b="1" dirty="0">
                <a:latin typeface="Century" panose="02040604050505020304" pitchFamily="18" charset="0"/>
                <a:ea typeface="Helvetica Neue" charset="0"/>
                <a:cs typeface="Helvetica Neue" charset="0"/>
              </a:rPr>
              <a:t>Connection</a:t>
            </a:r>
            <a:r>
              <a:rPr lang="en-US" dirty="0">
                <a:latin typeface="Century" panose="02040604050505020304" pitchFamily="18" charset="0"/>
                <a:ea typeface="Helvetica Neue" charset="0"/>
                <a:cs typeface="Helvetica Neue" charset="0"/>
              </a:rPr>
              <a:t> – willingness to be authentic &amp; real, not perfect</a:t>
            </a:r>
          </a:p>
          <a:p>
            <a:pPr marL="0" indent="0">
              <a:buNone/>
            </a:pPr>
            <a:r>
              <a:rPr lang="en-US" dirty="0">
                <a:latin typeface="Century" panose="02040604050505020304" pitchFamily="18" charset="0"/>
                <a:ea typeface="Helvetica Neue" charset="0"/>
                <a:cs typeface="Helvetica Neue" charset="0"/>
              </a:rPr>
              <a:t>      • </a:t>
            </a:r>
            <a:r>
              <a:rPr lang="en-US" b="1" dirty="0">
                <a:latin typeface="Century" panose="02040604050505020304" pitchFamily="18" charset="0"/>
                <a:ea typeface="Helvetica Neue" charset="0"/>
                <a:cs typeface="Helvetica Neue" charset="0"/>
              </a:rPr>
              <a:t>Vulnerability</a:t>
            </a:r>
            <a:r>
              <a:rPr lang="en-US" dirty="0">
                <a:latin typeface="Century" panose="02040604050505020304" pitchFamily="18" charset="0"/>
                <a:ea typeface="Helvetica Neue" charset="0"/>
                <a:cs typeface="Helvetica Neue" charset="0"/>
              </a:rPr>
              <a:t> – fully embracing our own and others’</a:t>
            </a:r>
          </a:p>
          <a:p>
            <a:pPr marL="0" indent="0">
              <a:buNone/>
            </a:pPr>
            <a:endParaRPr lang="en-US" sz="500" dirty="0">
              <a:latin typeface="Century" panose="02040604050505020304" pitchFamily="18" charset="0"/>
              <a:ea typeface="Helvetica Neue" charset="0"/>
              <a:cs typeface="Helvetica Neue" charset="0"/>
            </a:endParaRPr>
          </a:p>
          <a:p>
            <a:pPr marL="0" indent="0">
              <a:buNone/>
            </a:pPr>
            <a:r>
              <a:rPr lang="en-US" b="1" dirty="0">
                <a:latin typeface="Century" panose="02040604050505020304" pitchFamily="18" charset="0"/>
                <a:ea typeface="Helvetica Neue" panose="02000503000000020004" pitchFamily="2" charset="0"/>
                <a:cs typeface="Helvetica Neue" panose="02000503000000020004" pitchFamily="2" charset="0"/>
              </a:rPr>
              <a:t>• As we consider what it means to use emotional intelligence (EQ) in DEI work, consider these traits.  Do you think they are useful to your DEI work?  Do they show up in your work – if so, how?  If not, why not?</a:t>
            </a:r>
          </a:p>
          <a:p>
            <a:pPr marL="0" lvl="0" indent="0">
              <a:buNone/>
            </a:pPr>
            <a:endParaRPr lang="en-US" dirty="0">
              <a:latin typeface="Century" panose="02040604050505020304" pitchFamily="18" charset="0"/>
            </a:endParaRPr>
          </a:p>
        </p:txBody>
      </p:sp>
      <p:pic>
        <p:nvPicPr>
          <p:cNvPr id="8" name="Picture 7" descr="Strategic Diversity Initiatives copyright teal footer.">
            <a:extLst>
              <a:ext uri="{FF2B5EF4-FFF2-40B4-BE49-F238E27FC236}">
                <a16:creationId xmlns:a16="http://schemas.microsoft.com/office/drawing/2014/main" id="{78BFB9A8-9410-BA41-8E9E-62405C975E15}"/>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29512980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29495" y="-196770"/>
            <a:ext cx="11324305" cy="2118559"/>
          </a:xfrm>
        </p:spPr>
        <p:txBody>
          <a:bodyPr>
            <a:normAutofit/>
          </a:bodyPr>
          <a:lstStyle/>
          <a:p>
            <a:r>
              <a:rPr lang="en-US" sz="3200" dirty="0">
                <a:solidFill>
                  <a:srgbClr val="674881"/>
                </a:solidFill>
                <a:latin typeface="Century" panose="02040604050505020304" pitchFamily="18" charset="0"/>
                <a:ea typeface="Helvetica Neue" charset="0"/>
                <a:cs typeface="Helvetica Neue" charset="0"/>
              </a:rPr>
              <a:t>Thoughts on EQ, Agency, Accountability, and Leadership</a:t>
            </a:r>
            <a:r>
              <a:rPr lang="en-US" sz="3600" dirty="0">
                <a:solidFill>
                  <a:srgbClr val="674881"/>
                </a:solidFill>
                <a:latin typeface="Century" panose="02040604050505020304" pitchFamily="18" charset="0"/>
                <a:ea typeface="Helvetica Neue" charset="0"/>
                <a:cs typeface="Helvetica Neue" charset="0"/>
              </a:rPr>
              <a:t/>
            </a:r>
            <a:br>
              <a:rPr lang="en-US" sz="3600" dirty="0">
                <a:solidFill>
                  <a:srgbClr val="674881"/>
                </a:solidFill>
                <a:latin typeface="Century" panose="02040604050505020304" pitchFamily="18" charset="0"/>
                <a:ea typeface="Helvetica Neue" charset="0"/>
                <a:cs typeface="Helvetica Neue" charset="0"/>
              </a:rPr>
            </a:br>
            <a:r>
              <a:rPr lang="en-US" sz="3600" dirty="0">
                <a:latin typeface="Century" panose="02040604050505020304" pitchFamily="18" charset="0"/>
                <a:cs typeface="Helvetica Neue"/>
              </a:rPr>
              <a:t/>
            </a:r>
            <a:br>
              <a:rPr lang="en-US" sz="3600" dirty="0">
                <a:latin typeface="Century" panose="02040604050505020304" pitchFamily="18" charset="0"/>
                <a:cs typeface="Helvetica Neue"/>
              </a:rPr>
            </a:br>
            <a:endParaRPr lang="en-US" sz="36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127819" y="688258"/>
            <a:ext cx="11965858" cy="5571077"/>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buNone/>
            </a:pPr>
            <a:r>
              <a:rPr lang="en-US" sz="2400" dirty="0">
                <a:latin typeface="Century" panose="02040604050505020304" pitchFamily="18" charset="0"/>
              </a:rPr>
              <a:t>• </a:t>
            </a:r>
            <a:r>
              <a:rPr lang="en-US" sz="2400" b="1" dirty="0">
                <a:latin typeface="Century" panose="02040604050505020304" pitchFamily="18" charset="0"/>
              </a:rPr>
              <a:t>DEI work is never just intellectual; it involves emotions, identity, and relationships.  </a:t>
            </a:r>
            <a:r>
              <a:rPr lang="en-US" sz="2400" dirty="0">
                <a:latin typeface="Century" panose="02040604050505020304" pitchFamily="18" charset="0"/>
              </a:rPr>
              <a:t>For this reason, having the best analysis or being the smartest person in the room won’t be enough for leading people in DEI efforts.</a:t>
            </a:r>
          </a:p>
          <a:p>
            <a:pPr marL="0" lvl="0" indent="0">
              <a:buNone/>
            </a:pPr>
            <a:r>
              <a:rPr lang="en-US" sz="2400" dirty="0">
                <a:latin typeface="Century" panose="02040604050505020304" pitchFamily="18" charset="0"/>
              </a:rPr>
              <a:t>• </a:t>
            </a:r>
            <a:r>
              <a:rPr lang="en-US" sz="2400" b="1" dirty="0">
                <a:latin typeface="Century" panose="02040604050505020304" pitchFamily="18" charset="0"/>
              </a:rPr>
              <a:t>This work is about challenging – and changing – oppressive structures and systems that have been in place for centuries.  DEI leaders will always deal with pushback and resistance.  </a:t>
            </a:r>
            <a:r>
              <a:rPr lang="en-US" sz="2400" dirty="0">
                <a:latin typeface="Century" panose="02040604050505020304" pitchFamily="18" charset="0"/>
              </a:rPr>
              <a:t>Leaders model how to find agency and power – and how to think and act strategically – even in the face of racism, misogyny, ableism, homo-bi-transphobia, xenophobia, ageism, elitism, islamophobia &amp; anti-Semitism, etc.</a:t>
            </a:r>
          </a:p>
          <a:p>
            <a:pPr marL="0" lvl="0" indent="0">
              <a:buNone/>
            </a:pPr>
            <a:r>
              <a:rPr lang="en-US" sz="2400" dirty="0">
                <a:latin typeface="Century" panose="02040604050505020304" pitchFamily="18" charset="0"/>
              </a:rPr>
              <a:t>• </a:t>
            </a:r>
            <a:r>
              <a:rPr lang="en-US" sz="2400" b="1" dirty="0">
                <a:latin typeface="Century" panose="02040604050505020304" pitchFamily="18" charset="0"/>
              </a:rPr>
              <a:t>DEI work will often be slow, overwhelming, and traumatic.  </a:t>
            </a:r>
            <a:r>
              <a:rPr lang="en-US" sz="2400" dirty="0">
                <a:latin typeface="Century" panose="02040604050505020304" pitchFamily="18" charset="0"/>
              </a:rPr>
              <a:t>A DEI leader models how to take care of themselves by being realistic and setting limits, respecting their own – and others’ – boundaries, and leaving room for emotional work.</a:t>
            </a:r>
          </a:p>
          <a:p>
            <a:pPr marL="0" lvl="0" indent="0">
              <a:buNone/>
            </a:pPr>
            <a:r>
              <a:rPr lang="en-US" sz="2400" dirty="0">
                <a:latin typeface="Century" panose="02040604050505020304" pitchFamily="18" charset="0"/>
              </a:rPr>
              <a:t>• </a:t>
            </a:r>
            <a:r>
              <a:rPr lang="en-US" sz="2400" b="1" dirty="0">
                <a:latin typeface="Century" panose="02040604050505020304" pitchFamily="18" charset="0"/>
              </a:rPr>
              <a:t>DEI leaders model how to hold each other accountable; leaders admit their own biases and mistakes; leaders make amends; and leaders model how to do better.  </a:t>
            </a:r>
            <a:r>
              <a:rPr lang="en-US" sz="2400" dirty="0">
                <a:latin typeface="Century" panose="02040604050505020304" pitchFamily="18" charset="0"/>
              </a:rPr>
              <a:t>DEI leaders work to acknowledge and recognize their own privilege and actively use it in the service of equity and inclusion.</a:t>
            </a:r>
            <a:endParaRPr lang="en-US" dirty="0">
              <a:latin typeface="Century" panose="02040604050505020304" pitchFamily="18" charset="0"/>
            </a:endParaRPr>
          </a:p>
        </p:txBody>
      </p:sp>
      <p:pic>
        <p:nvPicPr>
          <p:cNvPr id="8" name="Picture 7" descr="Strategic Diversity Initiatives copyright teal footer.">
            <a:extLst>
              <a:ext uri="{FF2B5EF4-FFF2-40B4-BE49-F238E27FC236}">
                <a16:creationId xmlns:a16="http://schemas.microsoft.com/office/drawing/2014/main" id="{78BFB9A8-9410-BA41-8E9E-62405C975E15}"/>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835392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1AA98BC-6291-E049-ACE0-D1C9F6BE4D6D}"/>
              </a:ext>
            </a:extLst>
          </p:cNvPr>
          <p:cNvSpPr>
            <a:spLocks noGrp="1"/>
          </p:cNvSpPr>
          <p:nvPr>
            <p:ph type="ctrTitle"/>
          </p:nvPr>
        </p:nvSpPr>
        <p:spPr>
          <a:xfrm>
            <a:off x="251012" y="728132"/>
            <a:ext cx="11602734" cy="2700868"/>
          </a:xfrm>
        </p:spPr>
        <p:txBody>
          <a:bodyPr>
            <a:noAutofit/>
          </a:bodyPr>
          <a:lstStyle/>
          <a:p>
            <a:r>
              <a:rPr lang="en-US" b="1" dirty="0">
                <a:latin typeface="Century" panose="02040604050505020304" pitchFamily="18" charset="0"/>
              </a:rPr>
              <a:t/>
            </a:r>
            <a:br>
              <a:rPr lang="en-US" b="1" dirty="0">
                <a:latin typeface="Century" panose="02040604050505020304" pitchFamily="18" charset="0"/>
              </a:rPr>
            </a:br>
            <a:r>
              <a:rPr lang="en-US" sz="8800" b="1" dirty="0">
                <a:latin typeface="Century" panose="02040604050505020304" pitchFamily="18" charset="0"/>
                <a:ea typeface="Helvetica Neue" charset="0"/>
                <a:cs typeface="Helvetica Neue" charset="0"/>
              </a:rPr>
              <a:t>Scenarios</a:t>
            </a:r>
          </a:p>
        </p:txBody>
      </p:sp>
      <p:pic>
        <p:nvPicPr>
          <p:cNvPr id="7" name="Picture 6" descr="Strategic Diversity Initiatives copyright teal footer.">
            <a:extLst>
              <a:ext uri="{FF2B5EF4-FFF2-40B4-BE49-F238E27FC236}">
                <a16:creationId xmlns:a16="http://schemas.microsoft.com/office/drawing/2014/main" id="{DA2614D5-7B14-BE44-810E-B9787D7EC5DA}"/>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28891197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285136" y="-138896"/>
            <a:ext cx="11818374" cy="1122123"/>
          </a:xfrm>
        </p:spPr>
        <p:txBody>
          <a:bodyPr>
            <a:normAutofit fontScale="90000"/>
          </a:bodyPr>
          <a:lstStyle/>
          <a:p>
            <a:r>
              <a:rPr lang="en-US" sz="3200" dirty="0">
                <a:solidFill>
                  <a:srgbClr val="674881"/>
                </a:solidFill>
                <a:latin typeface="Century" panose="02040604050505020304" pitchFamily="18" charset="0"/>
                <a:ea typeface="Helvetica Neue" charset="0"/>
                <a:cs typeface="Helvetica"/>
              </a:rPr>
              <a:t/>
            </a:r>
            <a:br>
              <a:rPr lang="en-US" sz="3200" dirty="0">
                <a:solidFill>
                  <a:srgbClr val="674881"/>
                </a:solidFill>
                <a:latin typeface="Century" panose="02040604050505020304" pitchFamily="18" charset="0"/>
                <a:ea typeface="Helvetica Neue" charset="0"/>
                <a:cs typeface="Helvetica"/>
              </a:rPr>
            </a:br>
            <a:r>
              <a:rPr lang="en-US" sz="3100" dirty="0">
                <a:solidFill>
                  <a:srgbClr val="674881"/>
                </a:solidFill>
                <a:latin typeface="Century" panose="02040604050505020304" pitchFamily="18" charset="0"/>
                <a:ea typeface="Helvetica Neue" charset="0"/>
                <a:cs typeface="Helvetica"/>
              </a:rPr>
              <a:t>Small Group Discussion: </a:t>
            </a:r>
            <a:br>
              <a:rPr lang="en-US" sz="3100" dirty="0">
                <a:solidFill>
                  <a:srgbClr val="674881"/>
                </a:solidFill>
                <a:latin typeface="Century" panose="02040604050505020304" pitchFamily="18" charset="0"/>
                <a:ea typeface="Helvetica Neue" charset="0"/>
                <a:cs typeface="Helvetica"/>
              </a:rPr>
            </a:br>
            <a:r>
              <a:rPr lang="en-US" sz="3100" dirty="0">
                <a:solidFill>
                  <a:srgbClr val="674881"/>
                </a:solidFill>
                <a:latin typeface="Century" panose="02040604050505020304" pitchFamily="18" charset="0"/>
                <a:ea typeface="Helvetica Neue" charset="0"/>
                <a:cs typeface="Helvetica"/>
              </a:rPr>
              <a:t>Next Steps in my Leadership Development</a:t>
            </a:r>
            <a:endParaRPr lang="en-US" sz="3100" dirty="0">
              <a:solidFill>
                <a:srgbClr val="674881"/>
              </a:solidFill>
              <a:latin typeface="Century" panose="02040604050505020304" pitchFamily="18" charset="0"/>
              <a:cs typeface="Helvetica"/>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285136" y="1238865"/>
            <a:ext cx="11623580" cy="4763901"/>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altLang="en-US" sz="2200" b="1" dirty="0">
              <a:latin typeface="Helvetica"/>
              <a:ea typeface="Helvetica Neue" charset="0"/>
              <a:cs typeface="Helvetica"/>
              <a:sym typeface="Wingdings" charset="2"/>
            </a:endParaRPr>
          </a:p>
        </p:txBody>
      </p:sp>
      <p:pic>
        <p:nvPicPr>
          <p:cNvPr id="8" name="Picture 7" descr="Strategic Diversity Initiatives copyright teal footer.">
            <a:extLst>
              <a:ext uri="{FF2B5EF4-FFF2-40B4-BE49-F238E27FC236}">
                <a16:creationId xmlns:a16="http://schemas.microsoft.com/office/drawing/2014/main" id="{220F6740-91A9-F448-BD65-A8B4E06EEF02}"/>
              </a:ext>
            </a:extLst>
          </p:cNvPr>
          <p:cNvPicPr>
            <a:picLocks noChangeAspect="1"/>
          </p:cNvPicPr>
          <p:nvPr/>
        </p:nvPicPr>
        <p:blipFill>
          <a:blip r:embed="rId3"/>
          <a:stretch>
            <a:fillRect/>
          </a:stretch>
        </p:blipFill>
        <p:spPr>
          <a:xfrm>
            <a:off x="15081" y="6182655"/>
            <a:ext cx="12161838" cy="812800"/>
          </a:xfrm>
          <a:prstGeom prst="rect">
            <a:avLst/>
          </a:prstGeom>
        </p:spPr>
      </p:pic>
      <p:sp>
        <p:nvSpPr>
          <p:cNvPr id="2" name="Rectangle 1">
            <a:extLst>
              <a:ext uri="{FF2B5EF4-FFF2-40B4-BE49-F238E27FC236}">
                <a16:creationId xmlns:a16="http://schemas.microsoft.com/office/drawing/2014/main" id="{8D63B39C-58E3-1546-A761-926C3DE36593}"/>
              </a:ext>
            </a:extLst>
          </p:cNvPr>
          <p:cNvSpPr/>
          <p:nvPr/>
        </p:nvSpPr>
        <p:spPr>
          <a:xfrm>
            <a:off x="285136" y="799921"/>
            <a:ext cx="11623580" cy="5093702"/>
          </a:xfrm>
          <a:prstGeom prst="rect">
            <a:avLst/>
          </a:prstGeom>
        </p:spPr>
        <p:txBody>
          <a:bodyPr wrap="square">
            <a:spAutoFit/>
          </a:bodyPr>
          <a:lstStyle/>
          <a:p>
            <a:endParaRPr lang="en-US" sz="900" b="1" dirty="0">
              <a:latin typeface="Century" panose="02040604050505020304" pitchFamily="18" charset="0"/>
              <a:ea typeface="Helvetica Neue" charset="0"/>
              <a:cs typeface="Helvetica Neue" charset="0"/>
            </a:endParaRPr>
          </a:p>
          <a:p>
            <a:endParaRPr lang="en-US" sz="800" b="1" dirty="0">
              <a:latin typeface="Century" panose="02040604050505020304" pitchFamily="18" charset="0"/>
              <a:ea typeface="Helvetica Neue" charset="0"/>
              <a:cs typeface="Helvetica Neue" charset="0"/>
            </a:endParaRPr>
          </a:p>
          <a:p>
            <a:endParaRPr lang="en-US" sz="2800" dirty="0">
              <a:latin typeface="Century" panose="02040604050505020304" pitchFamily="18" charset="0"/>
              <a:ea typeface="Helvetica Neue" charset="0"/>
              <a:cs typeface="Helvetica Neue" charset="0"/>
            </a:endParaRPr>
          </a:p>
          <a:p>
            <a:r>
              <a:rPr lang="en-US" sz="2800" b="1" dirty="0">
                <a:latin typeface="Century" panose="02040604050505020304" pitchFamily="18" charset="0"/>
                <a:ea typeface="Helvetica Neue" charset="0"/>
                <a:cs typeface="Helvetica Neue" charset="0"/>
              </a:rPr>
              <a:t>• What part of today’s workshop has resonated for you?  Why do you think that is?</a:t>
            </a:r>
          </a:p>
          <a:p>
            <a:endParaRPr lang="en-US" sz="2800" b="1" dirty="0">
              <a:latin typeface="Century" panose="02040604050505020304" pitchFamily="18" charset="0"/>
              <a:ea typeface="Helvetica Neue" charset="0"/>
              <a:cs typeface="Helvetica Neue" charset="0"/>
            </a:endParaRPr>
          </a:p>
          <a:p>
            <a:r>
              <a:rPr lang="en-US" sz="2800" b="1" dirty="0">
                <a:latin typeface="Century" panose="02040604050505020304" pitchFamily="18" charset="0"/>
                <a:ea typeface="Helvetica Neue" charset="0"/>
                <a:cs typeface="Helvetica Neue" charset="0"/>
              </a:rPr>
              <a:t>• Consider concrete next steps you can take in your own development as a leader on diversity, equity, and inclusion (DEI).</a:t>
            </a:r>
          </a:p>
          <a:p>
            <a:endParaRPr lang="en-US" sz="2800" b="1" dirty="0">
              <a:latin typeface="Century" panose="02040604050505020304" pitchFamily="18" charset="0"/>
              <a:ea typeface="Helvetica Neue" charset="0"/>
              <a:cs typeface="Helvetica Neue" charset="0"/>
            </a:endParaRPr>
          </a:p>
          <a:p>
            <a:pPr marL="457200" indent="-457200">
              <a:buFont typeface="Courier New" panose="02070309020205020404" pitchFamily="49" charset="0"/>
              <a:buChar char="o"/>
            </a:pPr>
            <a:r>
              <a:rPr lang="en-US" sz="2800" b="1" dirty="0">
                <a:latin typeface="Century" panose="02040604050505020304" pitchFamily="18" charset="0"/>
                <a:ea typeface="Helvetica Neue" charset="0"/>
                <a:cs typeface="Helvetica Neue" charset="0"/>
              </a:rPr>
              <a:t>What can you do in one week? next month? the coming year?</a:t>
            </a:r>
          </a:p>
          <a:p>
            <a:pPr marL="457200" indent="-457200">
              <a:buFont typeface="Courier New" panose="02070309020205020404" pitchFamily="49" charset="0"/>
              <a:buChar char="o"/>
            </a:pPr>
            <a:endParaRPr lang="en-US" sz="2800" b="1" dirty="0">
              <a:latin typeface="Century" panose="02040604050505020304" pitchFamily="18" charset="0"/>
              <a:ea typeface="Helvetica Neue" charset="0"/>
              <a:cs typeface="Helvetica Neue" charset="0"/>
            </a:endParaRPr>
          </a:p>
          <a:p>
            <a:pPr marL="457200" indent="-457200">
              <a:buFont typeface="Courier New" panose="02070309020205020404" pitchFamily="49" charset="0"/>
              <a:buChar char="o"/>
            </a:pPr>
            <a:r>
              <a:rPr lang="en-US" sz="2800" b="1" dirty="0">
                <a:latin typeface="Century" panose="02040604050505020304" pitchFamily="18" charset="0"/>
                <a:ea typeface="Helvetica Neue" charset="0"/>
                <a:cs typeface="Helvetica Neue" charset="0"/>
              </a:rPr>
              <a:t>How can you hold yourself accountable for taking these next steps?</a:t>
            </a:r>
          </a:p>
        </p:txBody>
      </p:sp>
    </p:spTree>
    <p:extLst>
      <p:ext uri="{BB962C8B-B14F-4D97-AF65-F5344CB8AC3E}">
        <p14:creationId xmlns:p14="http://schemas.microsoft.com/office/powerpoint/2010/main" val="22156328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F6F2FF">
            <a:alpha val="68000"/>
          </a:srgbClr>
        </a:solidFill>
        <a:effectLst/>
      </p:bgPr>
    </p:bg>
    <p:spTree>
      <p:nvGrpSpPr>
        <p:cNvPr id="1" name=""/>
        <p:cNvGrpSpPr/>
        <p:nvPr/>
      </p:nvGrpSpPr>
      <p:grpSpPr>
        <a:xfrm>
          <a:off x="0" y="0"/>
          <a:ext cx="0" cy="0"/>
          <a:chOff x="0" y="0"/>
          <a:chExt cx="0" cy="0"/>
        </a:xfrm>
      </p:grpSpPr>
      <p:sp>
        <p:nvSpPr>
          <p:cNvPr id="6" name="Title 3">
            <a:extLst>
              <a:ext uri="{FF2B5EF4-FFF2-40B4-BE49-F238E27FC236}">
                <a16:creationId xmlns:a16="http://schemas.microsoft.com/office/drawing/2014/main" id="{67376FEB-04FE-904B-B222-F420C768F20F}"/>
              </a:ext>
            </a:extLst>
          </p:cNvPr>
          <p:cNvSpPr>
            <a:spLocks noGrp="1"/>
          </p:cNvSpPr>
          <p:nvPr>
            <p:ph type="ctrTitle"/>
          </p:nvPr>
        </p:nvSpPr>
        <p:spPr>
          <a:xfrm>
            <a:off x="1434353" y="1750916"/>
            <a:ext cx="9323294" cy="1771774"/>
          </a:xfrm>
        </p:spPr>
        <p:txBody>
          <a:bodyPr>
            <a:normAutofit/>
          </a:bodyPr>
          <a:lstStyle/>
          <a:p>
            <a:r>
              <a:rPr lang="en-US" sz="7200" dirty="0">
                <a:solidFill>
                  <a:schemeClr val="tx1">
                    <a:lumMod val="85000"/>
                    <a:lumOff val="15000"/>
                  </a:schemeClr>
                </a:solidFill>
                <a:latin typeface="Century" panose="02040604050505020304" pitchFamily="18" charset="0"/>
              </a:rPr>
              <a:t>Thank you!</a:t>
            </a:r>
            <a:endParaRPr lang="en-US" sz="7200" dirty="0">
              <a:solidFill>
                <a:schemeClr val="tx1">
                  <a:lumMod val="85000"/>
                  <a:lumOff val="15000"/>
                </a:schemeClr>
              </a:solidFill>
            </a:endParaRPr>
          </a:p>
        </p:txBody>
      </p:sp>
      <p:sp>
        <p:nvSpPr>
          <p:cNvPr id="8" name="Subtitle 4">
            <a:extLst>
              <a:ext uri="{FF2B5EF4-FFF2-40B4-BE49-F238E27FC236}">
                <a16:creationId xmlns:a16="http://schemas.microsoft.com/office/drawing/2014/main" id="{E4A9A8B5-D61B-D540-ABBE-4805C4177CB9}"/>
              </a:ext>
            </a:extLst>
          </p:cNvPr>
          <p:cNvSpPr>
            <a:spLocks noGrp="1"/>
          </p:cNvSpPr>
          <p:nvPr>
            <p:ph type="subTitle" idx="1"/>
          </p:nvPr>
        </p:nvSpPr>
        <p:spPr>
          <a:xfrm>
            <a:off x="742278" y="4035287"/>
            <a:ext cx="10768404" cy="1832114"/>
          </a:xfrm>
        </p:spPr>
        <p:txBody>
          <a:bodyPr>
            <a:normAutofit fontScale="32500" lnSpcReduction="20000"/>
          </a:bodyPr>
          <a:lstStyle/>
          <a:p>
            <a:r>
              <a:rPr lang="en-US" sz="12800" b="1" dirty="0">
                <a:latin typeface="Century" panose="02040604050505020304" pitchFamily="18" charset="0"/>
                <a:cs typeface="Arial" panose="020B0604020202020204" pitchFamily="34" charset="0"/>
              </a:rPr>
              <a:t>Anne Phibbs</a:t>
            </a:r>
          </a:p>
          <a:p>
            <a:r>
              <a:rPr lang="en-US" sz="12800" b="1" dirty="0" err="1">
                <a:latin typeface="Century" panose="02040604050505020304" pitchFamily="18" charset="0"/>
                <a:cs typeface="Arial" panose="020B0604020202020204" pitchFamily="34" charset="0"/>
              </a:rPr>
              <a:t>anne.phibbs@strategicdi.com</a:t>
            </a:r>
            <a:endParaRPr lang="en-US" sz="12800" b="1" dirty="0">
              <a:latin typeface="Century" panose="02040604050505020304" pitchFamily="18" charset="0"/>
              <a:cs typeface="Arial" panose="020B0604020202020204" pitchFamily="34" charset="0"/>
            </a:endParaRPr>
          </a:p>
          <a:p>
            <a:r>
              <a:rPr lang="en-US" sz="12800" b="1" i="1" dirty="0" err="1">
                <a:latin typeface="Century" panose="02040604050505020304" pitchFamily="18" charset="0"/>
                <a:cs typeface="Arial" panose="020B0604020202020204" pitchFamily="34" charset="0"/>
              </a:rPr>
              <a:t>strategicdi.com</a:t>
            </a:r>
            <a:endParaRPr lang="en-US" sz="12800" b="1" i="1" dirty="0">
              <a:latin typeface="Century" panose="02040604050505020304" pitchFamily="18" charset="0"/>
              <a:cs typeface="Arial" panose="020B0604020202020204" pitchFamily="34" charset="0"/>
            </a:endParaRPr>
          </a:p>
          <a:p>
            <a:endParaRPr lang="en-US" dirty="0">
              <a:solidFill>
                <a:schemeClr val="tx1">
                  <a:lumMod val="85000"/>
                  <a:lumOff val="15000"/>
                </a:schemeClr>
              </a:solidFill>
              <a:latin typeface="Josefin Sans" pitchFamily="2" charset="77"/>
            </a:endParaRPr>
          </a:p>
          <a:p>
            <a:endParaRPr lang="en-US" dirty="0">
              <a:solidFill>
                <a:schemeClr val="tx1">
                  <a:lumMod val="85000"/>
                  <a:lumOff val="15000"/>
                </a:schemeClr>
              </a:solidFill>
            </a:endParaRPr>
          </a:p>
        </p:txBody>
      </p:sp>
      <p:pic>
        <p:nvPicPr>
          <p:cNvPr id="2" name="Picture 1" descr="Strategic Diversity Initiatives Inc Copyright.">
            <a:extLst>
              <a:ext uri="{FF2B5EF4-FFF2-40B4-BE49-F238E27FC236}">
                <a16:creationId xmlns:a16="http://schemas.microsoft.com/office/drawing/2014/main" id="{836EAA5E-D68D-3345-AB20-6382A8397412}"/>
              </a:ext>
            </a:extLst>
          </p:cNvPr>
          <p:cNvPicPr>
            <a:picLocks noChangeAspect="1"/>
          </p:cNvPicPr>
          <p:nvPr/>
        </p:nvPicPr>
        <p:blipFill>
          <a:blip r:embed="rId2"/>
          <a:stretch>
            <a:fillRect/>
          </a:stretch>
        </p:blipFill>
        <p:spPr>
          <a:xfrm>
            <a:off x="176034" y="6427815"/>
            <a:ext cx="2671550" cy="386629"/>
          </a:xfrm>
          <a:prstGeom prst="rect">
            <a:avLst/>
          </a:prstGeom>
        </p:spPr>
      </p:pic>
      <p:pic>
        <p:nvPicPr>
          <p:cNvPr id="10" name="Google Shape;189;p16" descr="Strategic Diversity Initiatives logo.">
            <a:extLst>
              <a:ext uri="{FF2B5EF4-FFF2-40B4-BE49-F238E27FC236}">
                <a16:creationId xmlns:a16="http://schemas.microsoft.com/office/drawing/2014/main" id="{92980045-98D6-314A-89D0-51CE4B478809}"/>
              </a:ext>
            </a:extLst>
          </p:cNvPr>
          <p:cNvPicPr preferRelativeResize="0"/>
          <p:nvPr/>
        </p:nvPicPr>
        <p:blipFill rotWithShape="1">
          <a:blip r:embed="rId3">
            <a:alphaModFix/>
          </a:blip>
          <a:srcRect l="12359" t="43010" r="18764" b="40248"/>
          <a:stretch/>
        </p:blipFill>
        <p:spPr>
          <a:xfrm>
            <a:off x="2881847" y="903374"/>
            <a:ext cx="6428305" cy="1171882"/>
          </a:xfrm>
          <a:prstGeom prst="rect">
            <a:avLst/>
          </a:prstGeom>
          <a:noFill/>
          <a:ln>
            <a:noFill/>
          </a:ln>
        </p:spPr>
      </p:pic>
    </p:spTree>
    <p:extLst>
      <p:ext uri="{BB962C8B-B14F-4D97-AF65-F5344CB8AC3E}">
        <p14:creationId xmlns:p14="http://schemas.microsoft.com/office/powerpoint/2010/main" val="17462892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137787" y="0"/>
            <a:ext cx="11216014" cy="789140"/>
          </a:xfrm>
        </p:spPr>
        <p:txBody>
          <a:bodyPr>
            <a:normAutofit/>
          </a:bodyPr>
          <a:lstStyle/>
          <a:p>
            <a:r>
              <a:rPr lang="en-US" sz="3600" dirty="0">
                <a:solidFill>
                  <a:srgbClr val="674881"/>
                </a:solidFill>
                <a:latin typeface="Century" panose="02040604050505020304" pitchFamily="18" charset="0"/>
                <a:ea typeface="Helvetica Neue" charset="0"/>
                <a:cs typeface="Helvetica Neue" charset="0"/>
              </a:rPr>
              <a:t>Examples of Micro-inequities </a:t>
            </a:r>
            <a:endParaRPr lang="en-US" sz="36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137787" y="789140"/>
            <a:ext cx="11930035" cy="5470196"/>
          </a:xfrm>
          <a:prstGeom prst="rect">
            <a:avLst/>
          </a:prstGeom>
        </p:spPr>
        <p:txBody>
          <a:bodyPr vert="horz" lIns="91440" tIns="45720" rIns="91440" bIns="45720" numCol="2"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en-US" sz="2400" b="1" dirty="0">
                <a:latin typeface="Century" panose="02040604050505020304" pitchFamily="18" charset="0"/>
                <a:ea typeface="Helvetica Neue" charset="0"/>
                <a:cs typeface="Helvetica Neue" charset="0"/>
              </a:rPr>
              <a:t>“</a:t>
            </a:r>
            <a:r>
              <a:rPr lang="en-US" sz="2400" dirty="0">
                <a:latin typeface="Century" panose="02040604050505020304" pitchFamily="18" charset="0"/>
                <a:ea typeface="Helvetica Neue" panose="02000503000000020004" pitchFamily="2" charset="0"/>
                <a:cs typeface="Helvetica Neue" panose="02000503000000020004" pitchFamily="2" charset="0"/>
              </a:rPr>
              <a:t>A security guard approaches me at an upscale shopping district.  I am the only black person sitting in the waiting area.  I am waiting for a friend and have been sitting for two minutes.  </a:t>
            </a:r>
            <a:r>
              <a:rPr lang="en-US" sz="2400" b="1" dirty="0">
                <a:latin typeface="Century" panose="02040604050505020304" pitchFamily="18" charset="0"/>
                <a:ea typeface="Helvetica Neue" panose="02000503000000020004" pitchFamily="2" charset="0"/>
                <a:cs typeface="Helvetica Neue" panose="02000503000000020004" pitchFamily="2" charset="0"/>
              </a:rPr>
              <a:t>The security guard ignores the throng of people around me, comes to me and asks “What is your business here?”  I am 31 &amp; in Chicago &amp; it made me feel like I was…nothing.</a:t>
            </a:r>
          </a:p>
          <a:p>
            <a:pPr fontAlgn="base"/>
            <a:endParaRPr lang="en-US" sz="2400" b="1" dirty="0">
              <a:latin typeface="Century" panose="02040604050505020304" pitchFamily="18" charset="0"/>
              <a:ea typeface="Helvetica Neue" panose="02000503000000020004" pitchFamily="2" charset="0"/>
              <a:cs typeface="Helvetica Neue" panose="02000503000000020004" pitchFamily="2" charset="0"/>
            </a:endParaRPr>
          </a:p>
          <a:p>
            <a:pPr fontAlgn="base"/>
            <a:r>
              <a:rPr lang="en-US" sz="2400" b="1" dirty="0">
                <a:latin typeface="Century" panose="02040604050505020304" pitchFamily="18" charset="0"/>
                <a:ea typeface="Helvetica Neue" panose="02000503000000020004" pitchFamily="2" charset="0"/>
                <a:cs typeface="Helvetica Neue" panose="02000503000000020004" pitchFamily="2" charset="0"/>
              </a:rPr>
              <a:t>Are you a man or a woman?”  </a:t>
            </a:r>
            <a:r>
              <a:rPr lang="en-US" sz="2400" dirty="0">
                <a:latin typeface="Century" panose="02040604050505020304" pitchFamily="18" charset="0"/>
                <a:ea typeface="Helvetica Neue" panose="02000503000000020004" pitchFamily="2" charset="0"/>
                <a:cs typeface="Helvetica Neue" panose="02000503000000020004" pitchFamily="2" charset="0"/>
              </a:rPr>
              <a:t>Repeatedly, everywhere.</a:t>
            </a:r>
          </a:p>
          <a:p>
            <a:pPr marL="0" indent="0" fontAlgn="base">
              <a:buNone/>
            </a:pPr>
            <a:endParaRPr lang="en-US" sz="2400" dirty="0">
              <a:latin typeface="Century" panose="02040604050505020304" pitchFamily="18" charset="0"/>
              <a:ea typeface="Helvetica Neue" panose="02000503000000020004" pitchFamily="2" charset="0"/>
              <a:cs typeface="Helvetica Neue" panose="02000503000000020004" pitchFamily="2" charset="0"/>
            </a:endParaRPr>
          </a:p>
          <a:p>
            <a:pPr marL="0" indent="0" fontAlgn="base">
              <a:buNone/>
            </a:pPr>
            <a:endParaRPr lang="en-US" sz="2400" dirty="0">
              <a:latin typeface="Century" panose="02040604050505020304" pitchFamily="18" charset="0"/>
              <a:ea typeface="Helvetica Neue" panose="02000503000000020004" pitchFamily="2" charset="0"/>
              <a:cs typeface="Helvetica Neue" panose="02000503000000020004" pitchFamily="2" charset="0"/>
            </a:endParaRPr>
          </a:p>
          <a:p>
            <a:pPr marL="0" indent="0" fontAlgn="base">
              <a:buNone/>
            </a:pPr>
            <a:endParaRPr lang="en-US" sz="2400" dirty="0">
              <a:latin typeface="Century" panose="02040604050505020304" pitchFamily="18" charset="0"/>
              <a:ea typeface="Helvetica Neue" panose="02000503000000020004" pitchFamily="2" charset="0"/>
              <a:cs typeface="Helvetica Neue" panose="02000503000000020004" pitchFamily="2" charset="0"/>
            </a:endParaRPr>
          </a:p>
          <a:p>
            <a:pPr marL="0" indent="0" fontAlgn="base">
              <a:buNone/>
            </a:pPr>
            <a:endParaRPr lang="en-US" sz="2400" dirty="0">
              <a:latin typeface="Century" panose="02040604050505020304" pitchFamily="18" charset="0"/>
              <a:ea typeface="Helvetica Neue" panose="02000503000000020004" pitchFamily="2" charset="0"/>
              <a:cs typeface="Helvetica Neue" panose="02000503000000020004" pitchFamily="2" charset="0"/>
            </a:endParaRPr>
          </a:p>
          <a:p>
            <a:pPr marL="0" indent="0" fontAlgn="base">
              <a:buNone/>
            </a:pPr>
            <a:endParaRPr lang="en-US" sz="2400" dirty="0">
              <a:latin typeface="Century" panose="02040604050505020304" pitchFamily="18" charset="0"/>
              <a:ea typeface="Helvetica Neue" panose="02000503000000020004" pitchFamily="2" charset="0"/>
              <a:cs typeface="Helvetica Neue" panose="02000503000000020004" pitchFamily="2" charset="0"/>
            </a:endParaRPr>
          </a:p>
          <a:p>
            <a:pPr marL="0" indent="0" fontAlgn="base">
              <a:buNone/>
            </a:pPr>
            <a:endParaRPr lang="en-US" sz="2400" dirty="0">
              <a:latin typeface="Century" panose="02040604050505020304" pitchFamily="18" charset="0"/>
              <a:ea typeface="Helvetica Neue" panose="02000503000000020004" pitchFamily="2" charset="0"/>
              <a:cs typeface="Helvetica Neue" panose="02000503000000020004" pitchFamily="2" charset="0"/>
            </a:endParaRPr>
          </a:p>
          <a:p>
            <a:pPr fontAlgn="base"/>
            <a:r>
              <a:rPr lang="en-US" sz="2400" dirty="0">
                <a:latin typeface="Century" panose="02040604050505020304" pitchFamily="18" charset="0"/>
              </a:rPr>
              <a:t>I patiently waited after class to ask my professor a question. </a:t>
            </a:r>
            <a:r>
              <a:rPr lang="en-US" sz="2400" b="1" dirty="0">
                <a:latin typeface="Century" panose="02040604050505020304" pitchFamily="18" charset="0"/>
              </a:rPr>
              <a:t>He then began making sexual comments such as that I made him aware of his age because he could never get with me because I was out of his league. </a:t>
            </a:r>
            <a:r>
              <a:rPr lang="en-US" sz="2400" dirty="0">
                <a:latin typeface="Century" panose="02040604050505020304" pitchFamily="18" charset="0"/>
              </a:rPr>
              <a:t>I felt uncomfortable so I left, with my question unanswered.  </a:t>
            </a:r>
            <a:r>
              <a:rPr lang="en-US" sz="2400" b="1" dirty="0">
                <a:latin typeface="Century" panose="02040604050505020304" pitchFamily="18" charset="0"/>
              </a:rPr>
              <a:t>I could not believe that my college professor prioritized his inappropriate comment over my question and ultimately the quality of my education, </a:t>
            </a:r>
            <a:r>
              <a:rPr lang="en-US" sz="2400" dirty="0">
                <a:latin typeface="Century" panose="02040604050505020304" pitchFamily="18" charset="0"/>
              </a:rPr>
              <a:t>as I am no longer comfortable going to him for questions.</a:t>
            </a:r>
          </a:p>
          <a:p>
            <a:pPr fontAlgn="base"/>
            <a:endParaRPr lang="en-US" sz="2600" b="1" dirty="0">
              <a:latin typeface="Century" panose="02040604050505020304" pitchFamily="18" charset="0"/>
              <a:ea typeface="Helvetica Neue" panose="02000503000000020004" pitchFamily="2" charset="0"/>
              <a:cs typeface="Helvetica Neue" panose="02000503000000020004" pitchFamily="2" charset="0"/>
            </a:endParaRPr>
          </a:p>
          <a:p>
            <a:pPr fontAlgn="base"/>
            <a:endParaRPr lang="en-US" sz="2600" b="1" dirty="0">
              <a:latin typeface="Century" panose="02040604050505020304" pitchFamily="18" charset="0"/>
              <a:ea typeface="Helvetica Neue" panose="02000503000000020004" pitchFamily="2" charset="0"/>
              <a:cs typeface="Helvetica Neue" panose="02000503000000020004" pitchFamily="2" charset="0"/>
            </a:endParaRPr>
          </a:p>
          <a:p>
            <a:pPr marL="0" indent="0" fontAlgn="base">
              <a:buNone/>
            </a:pPr>
            <a:endParaRPr lang="en-US" sz="1200" dirty="0">
              <a:latin typeface="Century" panose="02040604050505020304" pitchFamily="18" charset="0"/>
              <a:ea typeface="Helvetica Neue" panose="02000503000000020004" pitchFamily="2" charset="0"/>
              <a:cs typeface="Helvetica Neue" panose="02000503000000020004" pitchFamily="2" charset="0"/>
            </a:endParaRPr>
          </a:p>
          <a:p>
            <a:pPr fontAlgn="base"/>
            <a:endParaRPr lang="en-US" sz="2200" b="1" dirty="0">
              <a:latin typeface="Century" panose="02040604050505020304" pitchFamily="18" charset="0"/>
              <a:ea typeface="Helvetica Neue" panose="02000503000000020004" pitchFamily="2" charset="0"/>
              <a:cs typeface="Helvetica Neue" panose="02000503000000020004" pitchFamily="2" charset="0"/>
            </a:endParaRPr>
          </a:p>
          <a:p>
            <a:pPr fontAlgn="base"/>
            <a:endParaRPr lang="en-US" sz="2400" b="1" dirty="0">
              <a:latin typeface="Century" panose="02040604050505020304" pitchFamily="18" charset="0"/>
              <a:ea typeface="Helvetica Neue" panose="02000503000000020004" pitchFamily="2" charset="0"/>
              <a:cs typeface="Helvetica Neue" panose="02000503000000020004" pitchFamily="2" charset="0"/>
            </a:endParaRPr>
          </a:p>
        </p:txBody>
      </p:sp>
      <p:pic>
        <p:nvPicPr>
          <p:cNvPr id="8" name="Picture 7" descr="Strategic Diversity Initiatives copyright teal footer.">
            <a:extLst>
              <a:ext uri="{FF2B5EF4-FFF2-40B4-BE49-F238E27FC236}">
                <a16:creationId xmlns:a16="http://schemas.microsoft.com/office/drawing/2014/main" id="{78BFB9A8-9410-BA41-8E9E-62405C975E15}"/>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40658352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125261" y="0"/>
            <a:ext cx="11228539" cy="829340"/>
          </a:xfrm>
        </p:spPr>
        <p:txBody>
          <a:bodyPr>
            <a:normAutofit/>
          </a:bodyPr>
          <a:lstStyle/>
          <a:p>
            <a:r>
              <a:rPr lang="en-US" sz="3600" dirty="0">
                <a:solidFill>
                  <a:srgbClr val="674881"/>
                </a:solidFill>
                <a:latin typeface="Century" panose="02040604050505020304" pitchFamily="18" charset="0"/>
                <a:ea typeface="Helvetica Neue" charset="0"/>
                <a:cs typeface="Helvetica Neue" charset="0"/>
              </a:rPr>
              <a:t>Examples of Micro-inequities </a:t>
            </a:r>
            <a:endParaRPr lang="en-US" sz="36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241737" y="829340"/>
            <a:ext cx="11750565" cy="5429995"/>
          </a:xfrm>
          <a:prstGeom prst="rect">
            <a:avLst/>
          </a:prstGeom>
        </p:spPr>
        <p:txBody>
          <a:bodyPr vert="horz" lIns="91440" tIns="45720" rIns="91440" bIns="45720" numCol="2"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en-US" sz="2100" dirty="0">
                <a:latin typeface="Century" panose="02040604050505020304" pitchFamily="18" charset="0"/>
              </a:rPr>
              <a:t>I had an English teacher who loved to talk, and </a:t>
            </a:r>
            <a:r>
              <a:rPr lang="en-US" sz="2100" b="1" dirty="0">
                <a:latin typeface="Century" panose="02040604050505020304" pitchFamily="18" charset="0"/>
              </a:rPr>
              <a:t>whenever she’d say anything about race or black culture, she’d turn to me (the only black kid in the room) </a:t>
            </a:r>
            <a:r>
              <a:rPr lang="en-US" sz="2100" dirty="0">
                <a:latin typeface="Century" panose="02040604050505020304" pitchFamily="18" charset="0"/>
              </a:rPr>
              <a:t>as if to validate/confirm the statement.</a:t>
            </a:r>
          </a:p>
          <a:p>
            <a:pPr marL="0" indent="0" fontAlgn="base">
              <a:buNone/>
            </a:pPr>
            <a:endParaRPr lang="en-US" sz="2100" dirty="0">
              <a:latin typeface="Century" panose="02040604050505020304" pitchFamily="18" charset="0"/>
            </a:endParaRPr>
          </a:p>
          <a:p>
            <a:pPr fontAlgn="base"/>
            <a:r>
              <a:rPr lang="en-US" sz="2100" b="1" dirty="0">
                <a:latin typeface="Century" panose="02040604050505020304" pitchFamily="18" charset="0"/>
              </a:rPr>
              <a:t>I’m an Asian woman. Whenever there is another Asian woman in my workplace, I inevitably get called by her name, multiple times a day. </a:t>
            </a:r>
            <a:r>
              <a:rPr lang="en-US" sz="2100" dirty="0">
                <a:latin typeface="Century" panose="02040604050505020304" pitchFamily="18" charset="0"/>
              </a:rPr>
              <a:t>One day, my white colleague told me “You should realize how hard this is for me and stop caring so much!” after calling me the other Asian girl’s name. Saying “I’m trying!” or “you know it’s not racist” doesn’t help when you’re not trying and it IS racist. </a:t>
            </a:r>
          </a:p>
          <a:p>
            <a:pPr fontAlgn="base"/>
            <a:endParaRPr lang="en-US" sz="2100" dirty="0">
              <a:latin typeface="Century" panose="02040604050505020304" pitchFamily="18" charset="0"/>
            </a:endParaRPr>
          </a:p>
          <a:p>
            <a:pPr fontAlgn="base"/>
            <a:endParaRPr lang="en-US" sz="2100" dirty="0">
              <a:latin typeface="Century" panose="02040604050505020304" pitchFamily="18" charset="0"/>
            </a:endParaRPr>
          </a:p>
          <a:p>
            <a:pPr fontAlgn="base"/>
            <a:endParaRPr lang="en-US" sz="2100" dirty="0">
              <a:latin typeface="Century" panose="02040604050505020304" pitchFamily="18" charset="0"/>
            </a:endParaRPr>
          </a:p>
          <a:p>
            <a:pPr fontAlgn="base"/>
            <a:endParaRPr lang="en-US" sz="2100" dirty="0">
              <a:latin typeface="Century" panose="02040604050505020304" pitchFamily="18" charset="0"/>
            </a:endParaRPr>
          </a:p>
          <a:p>
            <a:pPr fontAlgn="base"/>
            <a:endParaRPr lang="en-US" sz="2100" dirty="0">
              <a:latin typeface="Century" panose="02040604050505020304" pitchFamily="18" charset="0"/>
            </a:endParaRPr>
          </a:p>
          <a:p>
            <a:pPr marL="0" indent="0" fontAlgn="base">
              <a:buNone/>
            </a:pPr>
            <a:endParaRPr lang="en-US" sz="2100" dirty="0">
              <a:latin typeface="Century" panose="02040604050505020304" pitchFamily="18" charset="0"/>
            </a:endParaRPr>
          </a:p>
          <a:p>
            <a:pPr marL="0" indent="0" fontAlgn="base">
              <a:buNone/>
            </a:pPr>
            <a:r>
              <a:rPr lang="en-US" sz="2100" b="1" dirty="0">
                <a:latin typeface="Century" panose="02040604050505020304" pitchFamily="18" charset="0"/>
              </a:rPr>
              <a:t>• “What if you accidentally slept with a schizophrenic guy and had a </a:t>
            </a:r>
            <a:r>
              <a:rPr lang="en-US" sz="2100" b="1" dirty="0" err="1">
                <a:latin typeface="Century" panose="02040604050505020304" pitchFamily="18" charset="0"/>
              </a:rPr>
              <a:t>nutter</a:t>
            </a:r>
            <a:r>
              <a:rPr lang="en-US" sz="2100" b="1" dirty="0">
                <a:latin typeface="Century" panose="02040604050505020304" pitchFamily="18" charset="0"/>
              </a:rPr>
              <a:t> baby?”  </a:t>
            </a:r>
            <a:r>
              <a:rPr lang="en-US" sz="2100" dirty="0">
                <a:latin typeface="Century" panose="02040604050505020304" pitchFamily="18" charset="0"/>
              </a:rPr>
              <a:t>Said by a girl at work. I have a relative with schizophrenia and have struggled with depression in the past. </a:t>
            </a:r>
            <a:r>
              <a:rPr lang="en-US" sz="2100" b="1" dirty="0">
                <a:latin typeface="Century" panose="02040604050505020304" pitchFamily="18" charset="0"/>
              </a:rPr>
              <a:t>Made me feel sad, angry and like people are always going to judge you and define you by your mental illness.</a:t>
            </a:r>
          </a:p>
          <a:p>
            <a:pPr marL="0" indent="0" fontAlgn="base">
              <a:buNone/>
            </a:pPr>
            <a:endParaRPr lang="en-US" sz="500" b="1" dirty="0">
              <a:latin typeface="Century" panose="02040604050505020304" pitchFamily="18" charset="0"/>
              <a:ea typeface="Helvetica Neue" panose="02000503000000020004" pitchFamily="2" charset="0"/>
              <a:cs typeface="Helvetica Neue" panose="02000503000000020004" pitchFamily="2" charset="0"/>
            </a:endParaRPr>
          </a:p>
          <a:p>
            <a:pPr fontAlgn="base"/>
            <a:r>
              <a:rPr lang="en-US" sz="2100" b="1" dirty="0">
                <a:latin typeface="Century" panose="02040604050505020304" pitchFamily="18" charset="0"/>
              </a:rPr>
              <a:t>When I asked for a promotion my colleagues assert that the graduate students are “afraid of me.” </a:t>
            </a:r>
            <a:r>
              <a:rPr lang="en-US" sz="2100" dirty="0">
                <a:latin typeface="Century" panose="02040604050505020304" pitchFamily="18" charset="0"/>
              </a:rPr>
              <a:t>This is not reflected in my teaching reviews or conversations with the many great graduate students in the department. It is enough for them to just say this, with no evidence, to deny promotion. </a:t>
            </a:r>
            <a:r>
              <a:rPr lang="en-US" sz="2100" b="1" dirty="0">
                <a:latin typeface="Century" panose="02040604050505020304" pitchFamily="18" charset="0"/>
              </a:rPr>
              <a:t>They are straight and white. I am not.</a:t>
            </a:r>
            <a:endParaRPr lang="en-US" sz="2100" b="1" dirty="0">
              <a:latin typeface="Century" panose="02040604050505020304" pitchFamily="18" charset="0"/>
              <a:ea typeface="Helvetica Neue" panose="02000503000000020004" pitchFamily="2" charset="0"/>
              <a:cs typeface="Helvetica Neue" panose="02000503000000020004" pitchFamily="2" charset="0"/>
            </a:endParaRPr>
          </a:p>
          <a:p>
            <a:pPr fontAlgn="base"/>
            <a:endParaRPr lang="en-US" sz="2000" b="1" dirty="0">
              <a:latin typeface="Century" panose="02040604050505020304" pitchFamily="18" charset="0"/>
              <a:ea typeface="Helvetica Neue" panose="02000503000000020004" pitchFamily="2" charset="0"/>
              <a:cs typeface="Helvetica Neue" panose="02000503000000020004" pitchFamily="2" charset="0"/>
            </a:endParaRPr>
          </a:p>
          <a:p>
            <a:pPr marL="0" indent="0" fontAlgn="base">
              <a:buNone/>
            </a:pPr>
            <a:endParaRPr lang="en-US" sz="2000" dirty="0">
              <a:latin typeface="Century" panose="02040604050505020304" pitchFamily="18" charset="0"/>
            </a:endParaRPr>
          </a:p>
          <a:p>
            <a:pPr marL="0" indent="0" fontAlgn="base">
              <a:buNone/>
            </a:pPr>
            <a:endParaRPr lang="en-US" sz="2600" dirty="0">
              <a:latin typeface="Century" panose="02040604050505020304" pitchFamily="18" charset="0"/>
            </a:endParaRPr>
          </a:p>
          <a:p>
            <a:pPr marL="0" indent="0" fontAlgn="base">
              <a:buNone/>
            </a:pPr>
            <a:endParaRPr lang="en-US" dirty="0">
              <a:latin typeface="Century" panose="02040604050505020304" pitchFamily="18" charset="0"/>
            </a:endParaRPr>
          </a:p>
        </p:txBody>
      </p:sp>
      <p:pic>
        <p:nvPicPr>
          <p:cNvPr id="8" name="Picture 7" descr="Strategic Diversity Initiatives copyright teal footer.">
            <a:extLst>
              <a:ext uri="{FF2B5EF4-FFF2-40B4-BE49-F238E27FC236}">
                <a16:creationId xmlns:a16="http://schemas.microsoft.com/office/drawing/2014/main" id="{78BFB9A8-9410-BA41-8E9E-62405C975E15}"/>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5485259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1" y="0"/>
            <a:ext cx="11353800" cy="976045"/>
          </a:xfrm>
        </p:spPr>
        <p:txBody>
          <a:bodyPr>
            <a:normAutofit/>
          </a:bodyPr>
          <a:lstStyle/>
          <a:p>
            <a:r>
              <a:rPr lang="en-US" sz="3600" dirty="0">
                <a:solidFill>
                  <a:srgbClr val="674881"/>
                </a:solidFill>
                <a:latin typeface="Century" panose="02040604050505020304" pitchFamily="18" charset="0"/>
                <a:ea typeface="Helvetica Neue" charset="0"/>
                <a:cs typeface="Helvetica Neue" charset="0"/>
              </a:rPr>
              <a:t>Examples of Micro-inequities </a:t>
            </a:r>
            <a:endParaRPr lang="en-US" sz="36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139485" y="976045"/>
            <a:ext cx="11922376" cy="5283291"/>
          </a:xfrm>
          <a:prstGeom prst="rect">
            <a:avLst/>
          </a:prstGeom>
        </p:spPr>
        <p:txBody>
          <a:bodyPr vert="horz" lIns="91440" tIns="45720" rIns="91440" bIns="45720" numCol="2"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r>
              <a:rPr lang="en-US" sz="2200" b="1" dirty="0">
                <a:latin typeface="Century" panose="02040604050505020304" pitchFamily="18" charset="0"/>
              </a:rPr>
              <a:t>I mention to a co-worker that I grew up in a trailer park, and she says, “But you’re so smart!</a:t>
            </a:r>
          </a:p>
          <a:p>
            <a:pPr marL="0" indent="0" fontAlgn="base">
              <a:buNone/>
            </a:pPr>
            <a:endParaRPr lang="en-US" sz="500" dirty="0">
              <a:latin typeface="Century" panose="02040604050505020304" pitchFamily="18" charset="0"/>
              <a:ea typeface="Helvetica Neue" panose="02000503000000020004" pitchFamily="2" charset="0"/>
              <a:cs typeface="Helvetica Neue" panose="02000503000000020004" pitchFamily="2" charset="0"/>
            </a:endParaRPr>
          </a:p>
          <a:p>
            <a:pPr fontAlgn="base"/>
            <a:r>
              <a:rPr lang="en-US" sz="2200" b="1" dirty="0">
                <a:latin typeface="Century" panose="02040604050505020304" pitchFamily="18" charset="0"/>
              </a:rPr>
              <a:t>My classmate makes a joke about Jews running the media. </a:t>
            </a:r>
            <a:r>
              <a:rPr lang="en-US" sz="2200" dirty="0">
                <a:latin typeface="Century" panose="02040604050505020304" pitchFamily="18" charset="0"/>
              </a:rPr>
              <a:t>We all laugh, including me, because they think there are no Jews around to hear it. Made me feel humiliated.</a:t>
            </a:r>
          </a:p>
          <a:p>
            <a:pPr marL="0" indent="0" fontAlgn="base">
              <a:buNone/>
            </a:pPr>
            <a:endParaRPr lang="en-US" sz="500" dirty="0">
              <a:latin typeface="Century" panose="02040604050505020304" pitchFamily="18" charset="0"/>
            </a:endParaRPr>
          </a:p>
          <a:p>
            <a:pPr fontAlgn="base"/>
            <a:r>
              <a:rPr lang="en-US" sz="2200" dirty="0">
                <a:latin typeface="Century" panose="02040604050505020304" pitchFamily="18" charset="0"/>
              </a:rPr>
              <a:t>I have no idea how to come out to my colleagues as transgender after </a:t>
            </a:r>
            <a:r>
              <a:rPr lang="en-US" sz="2200" b="1" dirty="0">
                <a:latin typeface="Century" panose="02040604050505020304" pitchFamily="18" charset="0"/>
              </a:rPr>
              <a:t>I overheard them using transphobic slurs and calling another transgender person an “it.”</a:t>
            </a:r>
            <a:r>
              <a:rPr lang="en-US" sz="2200" b="1" cap="all" dirty="0">
                <a:latin typeface="Century" panose="02040604050505020304" pitchFamily="18" charset="0"/>
              </a:rPr>
              <a:t>  </a:t>
            </a:r>
            <a:r>
              <a:rPr lang="en-US" sz="2200" b="1" dirty="0">
                <a:latin typeface="Century" panose="02040604050505020304" pitchFamily="18" charset="0"/>
              </a:rPr>
              <a:t>I’m a young teacher in a rural area. </a:t>
            </a:r>
            <a:r>
              <a:rPr lang="en-US" sz="2200" dirty="0">
                <a:latin typeface="Century" panose="02040604050505020304" pitchFamily="18" charset="0"/>
              </a:rPr>
              <a:t>I felt invisible, humiliated, and hopeless.</a:t>
            </a:r>
          </a:p>
          <a:p>
            <a:pPr marL="0" indent="0" fontAlgn="base">
              <a:buNone/>
            </a:pPr>
            <a:endParaRPr lang="en-US" sz="2200" b="1" dirty="0">
              <a:latin typeface="Century" panose="02040604050505020304" pitchFamily="18" charset="0"/>
              <a:ea typeface="Helvetica Neue" panose="02000503000000020004" pitchFamily="2" charset="0"/>
              <a:cs typeface="Helvetica Neue" panose="02000503000000020004" pitchFamily="2" charset="0"/>
            </a:endParaRPr>
          </a:p>
          <a:p>
            <a:pPr marL="0" indent="0" fontAlgn="base">
              <a:buNone/>
            </a:pPr>
            <a:endParaRPr lang="en-US" sz="2200" b="1" dirty="0">
              <a:latin typeface="Century" panose="02040604050505020304" pitchFamily="18" charset="0"/>
              <a:ea typeface="Helvetica Neue" panose="02000503000000020004" pitchFamily="2" charset="0"/>
              <a:cs typeface="Helvetica Neue" panose="02000503000000020004" pitchFamily="2" charset="0"/>
            </a:endParaRPr>
          </a:p>
          <a:p>
            <a:pPr marL="0" indent="0" fontAlgn="base">
              <a:buNone/>
            </a:pPr>
            <a:endParaRPr lang="en-US" sz="2200" b="1" dirty="0">
              <a:latin typeface="Century" panose="02040604050505020304" pitchFamily="18" charset="0"/>
              <a:ea typeface="Helvetica Neue" panose="02000503000000020004" pitchFamily="2" charset="0"/>
              <a:cs typeface="Helvetica Neue" panose="02000503000000020004" pitchFamily="2" charset="0"/>
            </a:endParaRPr>
          </a:p>
          <a:p>
            <a:pPr marL="0" indent="0" fontAlgn="base">
              <a:buNone/>
            </a:pPr>
            <a:r>
              <a:rPr lang="en-US" sz="2200" b="1" dirty="0">
                <a:latin typeface="Century" panose="02040604050505020304" pitchFamily="18" charset="0"/>
                <a:ea typeface="Helvetica Neue" panose="02000503000000020004" pitchFamily="2" charset="0"/>
                <a:cs typeface="Helvetica Neue" panose="02000503000000020004" pitchFamily="2" charset="0"/>
              </a:rPr>
              <a:t>• </a:t>
            </a:r>
            <a:r>
              <a:rPr lang="en-US" sz="2200" dirty="0">
                <a:latin typeface="Century" panose="02040604050505020304" pitchFamily="18" charset="0"/>
                <a:ea typeface="Helvetica Neue" panose="02000503000000020004" pitchFamily="2" charset="0"/>
                <a:cs typeface="Helvetica Neue" panose="02000503000000020004" pitchFamily="2" charset="0"/>
              </a:rPr>
              <a:t>Pretty much any time I leave the house in my wheelchair and go to a public place, people feel entitled to come up and ask me the most intrusive personal questions. </a:t>
            </a:r>
            <a:r>
              <a:rPr lang="en-US" sz="2200" b="1" dirty="0">
                <a:latin typeface="Century" panose="02040604050505020304" pitchFamily="18" charset="0"/>
                <a:ea typeface="Helvetica Neue" panose="02000503000000020004" pitchFamily="2" charset="0"/>
                <a:cs typeface="Helvetica Neue" panose="02000503000000020004" pitchFamily="2" charset="0"/>
              </a:rPr>
              <a:t>On a weekly basis, someone asks me: “What’s wrong with you?” People frequently talk over my head to my friends or family members like I am mentally impaired. </a:t>
            </a:r>
            <a:r>
              <a:rPr lang="en-US" sz="2200" dirty="0">
                <a:latin typeface="Century" panose="02040604050505020304" pitchFamily="18" charset="0"/>
                <a:ea typeface="Helvetica Neue" panose="02000503000000020004" pitchFamily="2" charset="0"/>
                <a:cs typeface="Helvetica Neue" panose="02000503000000020004" pitchFamily="2" charset="0"/>
              </a:rPr>
              <a:t>Many people have told me that they can relate to my disability because they were on crutches for several weeks with a sprained ankle or broken leg</a:t>
            </a:r>
            <a:r>
              <a:rPr lang="en-US" sz="2200" b="1" dirty="0">
                <a:latin typeface="Century" panose="02040604050505020304" pitchFamily="18" charset="0"/>
                <a:ea typeface="Helvetica Neue" panose="02000503000000020004" pitchFamily="2" charset="0"/>
                <a:cs typeface="Helvetica Neue" panose="02000503000000020004" pitchFamily="2" charset="0"/>
              </a:rPr>
              <a:t>.  I’m 27 years-old and the comments are always the worst in big cities and on public </a:t>
            </a:r>
            <a:r>
              <a:rPr lang="en-US" sz="2300" b="1" dirty="0">
                <a:latin typeface="Century" panose="02040604050505020304" pitchFamily="18" charset="0"/>
                <a:ea typeface="Helvetica Neue" panose="02000503000000020004" pitchFamily="2" charset="0"/>
                <a:cs typeface="Helvetica Neue" panose="02000503000000020004" pitchFamily="2" charset="0"/>
              </a:rPr>
              <a:t>transportation.  Makes me feel anxious, frustrated, angry, and sad.</a:t>
            </a:r>
          </a:p>
          <a:p>
            <a:pPr marL="0" indent="0" fontAlgn="base">
              <a:buNone/>
            </a:pPr>
            <a:endParaRPr lang="en-US" sz="2200" dirty="0">
              <a:latin typeface="Century" panose="02040604050505020304" pitchFamily="18" charset="0"/>
              <a:ea typeface="Helvetica Neue" panose="02000503000000020004" pitchFamily="2" charset="0"/>
              <a:cs typeface="Helvetica Neue" panose="02000503000000020004" pitchFamily="2" charset="0"/>
            </a:endParaRPr>
          </a:p>
          <a:p>
            <a:pPr fontAlgn="base"/>
            <a:endParaRPr lang="en-US" sz="2400" dirty="0">
              <a:latin typeface="Century" panose="02040604050505020304" pitchFamily="18" charset="0"/>
              <a:ea typeface="Helvetica Neue" panose="02000503000000020004" pitchFamily="2" charset="0"/>
              <a:cs typeface="Helvetica Neue" panose="02000503000000020004" pitchFamily="2" charset="0"/>
            </a:endParaRPr>
          </a:p>
        </p:txBody>
      </p:sp>
      <p:pic>
        <p:nvPicPr>
          <p:cNvPr id="8" name="Picture 7" descr="Strategic Diversity Initiatives copyright teal footer.">
            <a:extLst>
              <a:ext uri="{FF2B5EF4-FFF2-40B4-BE49-F238E27FC236}">
                <a16:creationId xmlns:a16="http://schemas.microsoft.com/office/drawing/2014/main" id="{78BFB9A8-9410-BA41-8E9E-62405C975E15}"/>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2673739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92764" y="-1"/>
            <a:ext cx="11718235" cy="638827"/>
          </a:xfrm>
        </p:spPr>
        <p:txBody>
          <a:bodyPr>
            <a:normAutofit/>
          </a:bodyPr>
          <a:lstStyle/>
          <a:p>
            <a:r>
              <a:rPr lang="en-US" sz="2800" dirty="0">
                <a:solidFill>
                  <a:srgbClr val="674881"/>
                </a:solidFill>
                <a:latin typeface="Century" panose="02040604050505020304" pitchFamily="18" charset="0"/>
                <a:ea typeface="Helvetica Neue" charset="0"/>
                <a:cs typeface="Helvetica Neue" charset="0"/>
              </a:rPr>
              <a:t>Tips for Taking Action</a:t>
            </a:r>
            <a:endParaRPr lang="en-US" sz="28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92765" y="638826"/>
            <a:ext cx="11953461" cy="5620511"/>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None/>
            </a:pPr>
            <a:r>
              <a:rPr lang="en-US" sz="2600" b="1" dirty="0">
                <a:latin typeface="Century" panose="02040604050505020304" pitchFamily="18" charset="0"/>
              </a:rPr>
              <a:t>5 questions to ask yourself when weighing the consequences of responding to a microaggression (and other disrespectful behavior):</a:t>
            </a:r>
          </a:p>
          <a:p>
            <a:pPr marL="514350" indent="-514350" fontAlgn="base">
              <a:buFont typeface="+mj-lt"/>
              <a:buAutoNum type="arabicPeriod"/>
            </a:pPr>
            <a:r>
              <a:rPr lang="en-US" sz="2600" dirty="0">
                <a:latin typeface="Century" panose="02040604050505020304" pitchFamily="18" charset="0"/>
              </a:rPr>
              <a:t>If I respond, could my physical safety be in danger?</a:t>
            </a:r>
          </a:p>
          <a:p>
            <a:pPr fontAlgn="base">
              <a:buFont typeface="+mj-lt"/>
              <a:buAutoNum type="arabicPeriod"/>
            </a:pPr>
            <a:endParaRPr lang="en-US" sz="500" dirty="0">
              <a:latin typeface="Century" panose="02040604050505020304" pitchFamily="18" charset="0"/>
            </a:endParaRPr>
          </a:p>
          <a:p>
            <a:pPr marL="514350" indent="-514350" fontAlgn="base">
              <a:buFont typeface="+mj-lt"/>
              <a:buAutoNum type="arabicPeriod"/>
            </a:pPr>
            <a:r>
              <a:rPr lang="en-US" sz="2600" dirty="0">
                <a:latin typeface="Century" panose="02040604050505020304" pitchFamily="18" charset="0"/>
              </a:rPr>
              <a:t>If I respond, will the person become defensive and will this lead to an argument?</a:t>
            </a:r>
          </a:p>
          <a:p>
            <a:pPr fontAlgn="base">
              <a:buFont typeface="+mj-lt"/>
              <a:buAutoNum type="arabicPeriod"/>
            </a:pPr>
            <a:endParaRPr lang="en-US" sz="500" dirty="0">
              <a:latin typeface="Century" panose="02040604050505020304" pitchFamily="18" charset="0"/>
            </a:endParaRPr>
          </a:p>
          <a:p>
            <a:pPr marL="514350" indent="-514350" fontAlgn="base">
              <a:buFont typeface="+mj-lt"/>
              <a:buAutoNum type="arabicPeriod"/>
            </a:pPr>
            <a:r>
              <a:rPr lang="en-US" sz="2600" dirty="0">
                <a:latin typeface="Century" panose="02040604050505020304" pitchFamily="18" charset="0"/>
              </a:rPr>
              <a:t>If I respond, how will this affect my relationship with this person (e.g., co-worker, family member, etc.)</a:t>
            </a:r>
          </a:p>
          <a:p>
            <a:pPr fontAlgn="base">
              <a:buFont typeface="+mj-lt"/>
              <a:buAutoNum type="arabicPeriod"/>
            </a:pPr>
            <a:endParaRPr lang="en-US" sz="500" dirty="0">
              <a:latin typeface="Century" panose="02040604050505020304" pitchFamily="18" charset="0"/>
            </a:endParaRPr>
          </a:p>
          <a:p>
            <a:pPr marL="514350" indent="-514350" fontAlgn="base">
              <a:buFont typeface="+mj-lt"/>
              <a:buAutoNum type="arabicPeriod"/>
            </a:pPr>
            <a:r>
              <a:rPr lang="en-US" sz="2600" dirty="0">
                <a:latin typeface="Century" panose="02040604050505020304" pitchFamily="18" charset="0"/>
              </a:rPr>
              <a:t>If I don’t respond, will I regret not saying something?</a:t>
            </a:r>
          </a:p>
          <a:p>
            <a:pPr fontAlgn="base">
              <a:buFont typeface="+mj-lt"/>
              <a:buAutoNum type="arabicPeriod"/>
            </a:pPr>
            <a:endParaRPr lang="en-US" sz="500" dirty="0">
              <a:latin typeface="Century" panose="02040604050505020304" pitchFamily="18" charset="0"/>
            </a:endParaRPr>
          </a:p>
          <a:p>
            <a:pPr marL="514350" indent="-514350" fontAlgn="base">
              <a:buFont typeface="+mj-lt"/>
              <a:buAutoNum type="arabicPeriod"/>
            </a:pPr>
            <a:r>
              <a:rPr lang="en-US" sz="2600" dirty="0">
                <a:latin typeface="Century" panose="02040604050505020304" pitchFamily="18" charset="0"/>
              </a:rPr>
              <a:t>If I don’t respond, does that convey that I accept the behavior or statement?</a:t>
            </a:r>
            <a:endParaRPr lang="en-US" sz="800" b="1" dirty="0">
              <a:latin typeface="Century" panose="02040604050505020304" pitchFamily="18" charset="0"/>
            </a:endParaRPr>
          </a:p>
          <a:p>
            <a:pPr marL="0" indent="0" fontAlgn="base">
              <a:buNone/>
            </a:pPr>
            <a:r>
              <a:rPr lang="en-US" sz="2400" dirty="0">
                <a:latin typeface="Century" panose="02040604050505020304" pitchFamily="18" charset="0"/>
              </a:rPr>
              <a:t>“How to Respond to Microaggressions,” </a:t>
            </a:r>
            <a:r>
              <a:rPr lang="en-US" sz="2400" dirty="0" err="1">
                <a:latin typeface="Century" panose="02040604050505020304" pitchFamily="18" charset="0"/>
              </a:rPr>
              <a:t>Hahna</a:t>
            </a:r>
            <a:r>
              <a:rPr lang="en-US" sz="2400" dirty="0">
                <a:latin typeface="Century" panose="02040604050505020304" pitchFamily="18" charset="0"/>
              </a:rPr>
              <a:t> Yoon, </a:t>
            </a:r>
            <a:r>
              <a:rPr lang="en-US" sz="2400" i="1" dirty="0">
                <a:latin typeface="Century" panose="02040604050505020304" pitchFamily="18" charset="0"/>
              </a:rPr>
              <a:t>New York Times</a:t>
            </a:r>
            <a:r>
              <a:rPr lang="en-US" sz="2400" dirty="0">
                <a:latin typeface="Century" panose="02040604050505020304" pitchFamily="18" charset="0"/>
              </a:rPr>
              <a:t>, 3/3/20</a:t>
            </a:r>
          </a:p>
        </p:txBody>
      </p:sp>
      <p:pic>
        <p:nvPicPr>
          <p:cNvPr id="8" name="Picture 7" descr="Strategic Diversity Initiatives copyright teal footer.">
            <a:extLst>
              <a:ext uri="{FF2B5EF4-FFF2-40B4-BE49-F238E27FC236}">
                <a16:creationId xmlns:a16="http://schemas.microsoft.com/office/drawing/2014/main" id="{220F6740-91A9-F448-BD65-A8B4E06EEF02}"/>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273827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7564E603-FA8D-FC41-983E-DF2A7B955D45}"/>
              </a:ext>
            </a:extLst>
          </p:cNvPr>
          <p:cNvSpPr>
            <a:spLocks noGrp="1"/>
          </p:cNvSpPr>
          <p:nvPr>
            <p:ph type="title"/>
          </p:nvPr>
        </p:nvSpPr>
        <p:spPr>
          <a:xfrm>
            <a:off x="92764" y="-1"/>
            <a:ext cx="11718235" cy="638827"/>
          </a:xfrm>
        </p:spPr>
        <p:txBody>
          <a:bodyPr>
            <a:normAutofit/>
          </a:bodyPr>
          <a:lstStyle/>
          <a:p>
            <a:r>
              <a:rPr lang="en-US" sz="2800" dirty="0">
                <a:solidFill>
                  <a:srgbClr val="674881"/>
                </a:solidFill>
                <a:latin typeface="Century" panose="02040604050505020304" pitchFamily="18" charset="0"/>
                <a:ea typeface="Helvetica Neue" charset="0"/>
                <a:cs typeface="Helvetica Neue" charset="0"/>
              </a:rPr>
              <a:t>Tips for Taking Action</a:t>
            </a:r>
            <a:endParaRPr lang="en-US" sz="2800" dirty="0">
              <a:solidFill>
                <a:srgbClr val="674881"/>
              </a:solidFill>
              <a:latin typeface="Century" panose="02040604050505020304" pitchFamily="18" charset="0"/>
            </a:endParaRPr>
          </a:p>
        </p:txBody>
      </p:sp>
      <p:sp>
        <p:nvSpPr>
          <p:cNvPr id="13" name="Content Placeholder 11">
            <a:extLst>
              <a:ext uri="{FF2B5EF4-FFF2-40B4-BE49-F238E27FC236}">
                <a16:creationId xmlns:a16="http://schemas.microsoft.com/office/drawing/2014/main" id="{F6A4700E-1BD2-A349-9949-145E59082500}"/>
              </a:ext>
            </a:extLst>
          </p:cNvPr>
          <p:cNvSpPr txBox="1">
            <a:spLocks/>
          </p:cNvSpPr>
          <p:nvPr/>
        </p:nvSpPr>
        <p:spPr>
          <a:xfrm>
            <a:off x="92765" y="638826"/>
            <a:ext cx="11953461" cy="5620511"/>
          </a:xfrm>
          <a:prstGeom prst="rect">
            <a:avLst/>
          </a:prstGeom>
        </p:spPr>
        <p:txBody>
          <a:bodyPr vert="horz" lIns="91440" tIns="45720" rIns="91440" bIns="45720" numCol="1" spcCol="22860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buNone/>
            </a:pPr>
            <a:r>
              <a:rPr lang="en-US" b="1" dirty="0">
                <a:latin typeface="Century" panose="02040604050505020304" pitchFamily="18" charset="0"/>
              </a:rPr>
              <a:t>Suggestions from diversity consultant Dr. Diane Goodman:</a:t>
            </a:r>
            <a:endParaRPr lang="en-US" sz="400" b="1" dirty="0">
              <a:latin typeface="Century" panose="02040604050505020304" pitchFamily="18" charset="0"/>
            </a:endParaRPr>
          </a:p>
          <a:p>
            <a:pPr fontAlgn="base"/>
            <a:r>
              <a:rPr lang="en-US" b="1" dirty="0">
                <a:latin typeface="Century" panose="02040604050505020304" pitchFamily="18" charset="0"/>
              </a:rPr>
              <a:t>Ask for more clarification</a:t>
            </a:r>
            <a:r>
              <a:rPr lang="en-US" dirty="0">
                <a:latin typeface="Century" panose="02040604050505020304" pitchFamily="18" charset="0"/>
              </a:rPr>
              <a:t>: “Could you say more about what you mean by that?” “How have you come to think that?”</a:t>
            </a:r>
          </a:p>
          <a:p>
            <a:pPr marL="0" indent="0" fontAlgn="base">
              <a:buNone/>
            </a:pPr>
            <a:endParaRPr lang="en-US" sz="800" dirty="0">
              <a:latin typeface="Century" panose="02040604050505020304" pitchFamily="18" charset="0"/>
            </a:endParaRPr>
          </a:p>
          <a:p>
            <a:pPr fontAlgn="base"/>
            <a:r>
              <a:rPr lang="en-US" b="1" dirty="0">
                <a:latin typeface="Century" panose="02040604050505020304" pitchFamily="18" charset="0"/>
              </a:rPr>
              <a:t>Separate intent from impact</a:t>
            </a:r>
            <a:r>
              <a:rPr lang="en-US" dirty="0">
                <a:latin typeface="Century" panose="02040604050505020304" pitchFamily="18" charset="0"/>
              </a:rPr>
              <a:t>: “I know you didn’t realize this, but when you __________ (comment/behavior), it was hurtful/offensive because___________. Instead you could___________ (different language or behavior.)”</a:t>
            </a:r>
          </a:p>
          <a:p>
            <a:pPr fontAlgn="base"/>
            <a:endParaRPr lang="en-US" sz="800" dirty="0">
              <a:latin typeface="Century" panose="02040604050505020304" pitchFamily="18" charset="0"/>
            </a:endParaRPr>
          </a:p>
          <a:p>
            <a:pPr fontAlgn="base"/>
            <a:r>
              <a:rPr lang="en-US" b="1" dirty="0">
                <a:latin typeface="Century" panose="02040604050505020304" pitchFamily="18" charset="0"/>
              </a:rPr>
              <a:t>Share your own process</a:t>
            </a:r>
            <a:r>
              <a:rPr lang="en-US" dirty="0">
                <a:latin typeface="Century" panose="02040604050505020304" pitchFamily="18" charset="0"/>
              </a:rPr>
              <a:t>: “I noticed that you ___________ (comment/behavior). I used to do/say that, too, but then I learned____________.”</a:t>
            </a:r>
          </a:p>
          <a:p>
            <a:pPr marL="0" indent="0" fontAlgn="base">
              <a:buNone/>
            </a:pPr>
            <a:endParaRPr lang="en-US" sz="600" dirty="0">
              <a:latin typeface="Helvetica" pitchFamily="2" charset="0"/>
            </a:endParaRPr>
          </a:p>
          <a:p>
            <a:pPr marL="0" indent="0" fontAlgn="base">
              <a:buNone/>
            </a:pPr>
            <a:r>
              <a:rPr lang="en-US" sz="2400" dirty="0">
                <a:latin typeface="Century" panose="02040604050505020304" pitchFamily="18" charset="0"/>
              </a:rPr>
              <a:t>“How to Respond to Microaggressions,” </a:t>
            </a:r>
            <a:r>
              <a:rPr lang="en-US" sz="2400" dirty="0" err="1">
                <a:latin typeface="Century" panose="02040604050505020304" pitchFamily="18" charset="0"/>
              </a:rPr>
              <a:t>Hahna</a:t>
            </a:r>
            <a:r>
              <a:rPr lang="en-US" sz="2400" dirty="0">
                <a:latin typeface="Century" panose="02040604050505020304" pitchFamily="18" charset="0"/>
              </a:rPr>
              <a:t> Yoon, </a:t>
            </a:r>
            <a:r>
              <a:rPr lang="en-US" sz="2400" i="1" dirty="0">
                <a:latin typeface="Century" panose="02040604050505020304" pitchFamily="18" charset="0"/>
              </a:rPr>
              <a:t>New York Times</a:t>
            </a:r>
            <a:r>
              <a:rPr lang="en-US" sz="2400" dirty="0">
                <a:latin typeface="Century" panose="02040604050505020304" pitchFamily="18" charset="0"/>
              </a:rPr>
              <a:t>, 3/3/20</a:t>
            </a:r>
          </a:p>
        </p:txBody>
      </p:sp>
      <p:pic>
        <p:nvPicPr>
          <p:cNvPr id="8" name="Picture 7" descr="Strategic Diversity Initiatives copyright teal footer.">
            <a:extLst>
              <a:ext uri="{FF2B5EF4-FFF2-40B4-BE49-F238E27FC236}">
                <a16:creationId xmlns:a16="http://schemas.microsoft.com/office/drawing/2014/main" id="{220F6740-91A9-F448-BD65-A8B4E06EEF02}"/>
              </a:ext>
            </a:extLst>
          </p:cNvPr>
          <p:cNvPicPr>
            <a:picLocks noChangeAspect="1"/>
          </p:cNvPicPr>
          <p:nvPr/>
        </p:nvPicPr>
        <p:blipFill>
          <a:blip r:embed="rId3"/>
          <a:stretch>
            <a:fillRect/>
          </a:stretch>
        </p:blipFill>
        <p:spPr>
          <a:xfrm>
            <a:off x="0" y="6182655"/>
            <a:ext cx="12192000" cy="812800"/>
          </a:xfrm>
          <a:prstGeom prst="rect">
            <a:avLst/>
          </a:prstGeom>
        </p:spPr>
      </p:pic>
    </p:spTree>
    <p:extLst>
      <p:ext uri="{BB962C8B-B14F-4D97-AF65-F5344CB8AC3E}">
        <p14:creationId xmlns:p14="http://schemas.microsoft.com/office/powerpoint/2010/main" val="2696291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1AA98BC-6291-E049-ACE0-D1C9F6BE4D6D}"/>
              </a:ext>
            </a:extLst>
          </p:cNvPr>
          <p:cNvSpPr>
            <a:spLocks noGrp="1"/>
          </p:cNvSpPr>
          <p:nvPr>
            <p:ph type="ctrTitle"/>
          </p:nvPr>
        </p:nvSpPr>
        <p:spPr>
          <a:xfrm>
            <a:off x="838200" y="1587457"/>
            <a:ext cx="10515600" cy="3571988"/>
          </a:xfrm>
        </p:spPr>
        <p:txBody>
          <a:bodyPr>
            <a:noAutofit/>
          </a:bodyPr>
          <a:lstStyle/>
          <a:p>
            <a:r>
              <a:rPr lang="en-US" sz="3600" dirty="0">
                <a:latin typeface="Century" panose="02040604050505020304" pitchFamily="18" charset="0"/>
                <a:ea typeface="Helvetica Neue" charset="0"/>
                <a:cs typeface="Helvetica Neue" charset="0"/>
              </a:rPr>
              <a:t>“Unexamined bias is a form of stereotyping that is often </a:t>
            </a:r>
            <a:r>
              <a:rPr lang="en-US" sz="3600" b="1" dirty="0">
                <a:latin typeface="Century" panose="02040604050505020304" pitchFamily="18" charset="0"/>
                <a:ea typeface="Helvetica Neue" charset="0"/>
                <a:cs typeface="Helvetica Neue" charset="0"/>
              </a:rPr>
              <a:t>unintentional, automatic, and outside of our awareness.  </a:t>
            </a:r>
            <a:r>
              <a:rPr lang="en-US" sz="3600" dirty="0">
                <a:latin typeface="Century" panose="02040604050505020304" pitchFamily="18" charset="0"/>
                <a:ea typeface="Helvetica Neue" charset="0"/>
                <a:cs typeface="Helvetica Neue" charset="0"/>
              </a:rPr>
              <a:t>Often contradicting to our conscious beliefs.  Also called subtle or implicit bias.  Framing it specifically as “unexamined” puts onus for change on the person who harbors or acts on bias, holding them accountable.”</a:t>
            </a:r>
          </a:p>
        </p:txBody>
      </p:sp>
      <p:sp>
        <p:nvSpPr>
          <p:cNvPr id="13" name="Subtitle 12">
            <a:extLst>
              <a:ext uri="{FF2B5EF4-FFF2-40B4-BE49-F238E27FC236}">
                <a16:creationId xmlns:a16="http://schemas.microsoft.com/office/drawing/2014/main" id="{787A22FA-ED64-B84C-A6BF-1681054B9182}"/>
              </a:ext>
            </a:extLst>
          </p:cNvPr>
          <p:cNvSpPr>
            <a:spLocks noGrp="1"/>
          </p:cNvSpPr>
          <p:nvPr>
            <p:ph type="subTitle" idx="1"/>
          </p:nvPr>
        </p:nvSpPr>
        <p:spPr>
          <a:xfrm>
            <a:off x="1524000" y="5371100"/>
            <a:ext cx="9144000" cy="388245"/>
          </a:xfrm>
        </p:spPr>
        <p:txBody>
          <a:bodyPr>
            <a:normAutofit lnSpcReduction="10000"/>
          </a:bodyPr>
          <a:lstStyle/>
          <a:p>
            <a:r>
              <a:rPr lang="en-US" b="1" dirty="0">
                <a:latin typeface="Century" panose="02040604050505020304" pitchFamily="18" charset="0"/>
                <a:ea typeface="Helvetica Neue" charset="0"/>
                <a:cs typeface="Helvetica Neue" charset="0"/>
              </a:rPr>
              <a:t>Center for Institutional Change, University of Washington</a:t>
            </a:r>
          </a:p>
        </p:txBody>
      </p:sp>
      <p:pic>
        <p:nvPicPr>
          <p:cNvPr id="7" name="Picture 6" descr="Strategic Diversity Initiatives copyright teal footer.">
            <a:extLst>
              <a:ext uri="{FF2B5EF4-FFF2-40B4-BE49-F238E27FC236}">
                <a16:creationId xmlns:a16="http://schemas.microsoft.com/office/drawing/2014/main" id="{DA2614D5-7B14-BE44-810E-B9787D7EC5DA}"/>
              </a:ext>
            </a:extLst>
          </p:cNvPr>
          <p:cNvPicPr>
            <a:picLocks noChangeAspect="1"/>
          </p:cNvPicPr>
          <p:nvPr/>
        </p:nvPicPr>
        <p:blipFill>
          <a:blip r:embed="rId3"/>
          <a:stretch>
            <a:fillRect/>
          </a:stretch>
        </p:blipFill>
        <p:spPr>
          <a:xfrm>
            <a:off x="0" y="6182655"/>
            <a:ext cx="12192000" cy="812800"/>
          </a:xfrm>
          <a:prstGeom prst="rect">
            <a:avLst/>
          </a:prstGeom>
        </p:spPr>
      </p:pic>
      <p:sp>
        <p:nvSpPr>
          <p:cNvPr id="9" name="Title 9">
            <a:extLst>
              <a:ext uri="{FF2B5EF4-FFF2-40B4-BE49-F238E27FC236}">
                <a16:creationId xmlns:a16="http://schemas.microsoft.com/office/drawing/2014/main" id="{9A5A97EE-3E46-8E49-832F-C491B32BDE70}"/>
              </a:ext>
            </a:extLst>
          </p:cNvPr>
          <p:cNvSpPr txBox="1">
            <a:spLocks/>
          </p:cNvSpPr>
          <p:nvPr/>
        </p:nvSpPr>
        <p:spPr>
          <a:xfrm>
            <a:off x="838200" y="365126"/>
            <a:ext cx="10515600" cy="78235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dirty="0">
                <a:solidFill>
                  <a:srgbClr val="674881"/>
                </a:solidFill>
                <a:latin typeface="Century" panose="02040604050505020304" pitchFamily="18" charset="0"/>
                <a:ea typeface="Helvetica Neue" charset="0"/>
                <a:cs typeface="Helvetica Neue" charset="0"/>
              </a:rPr>
              <a:t>Implicit/Unconscious/Unexamined Bias</a:t>
            </a:r>
            <a:endParaRPr lang="en-US" sz="3600" dirty="0">
              <a:solidFill>
                <a:srgbClr val="674881"/>
              </a:solidFill>
              <a:latin typeface="Century" panose="02040604050505020304" pitchFamily="18" charset="0"/>
            </a:endParaRPr>
          </a:p>
        </p:txBody>
      </p:sp>
    </p:spTree>
    <p:extLst>
      <p:ext uri="{BB962C8B-B14F-4D97-AF65-F5344CB8AC3E}">
        <p14:creationId xmlns:p14="http://schemas.microsoft.com/office/powerpoint/2010/main" val="4059335484"/>
      </p:ext>
    </p:extLst>
  </p:cSld>
  <p:clrMapOvr>
    <a:masterClrMapping/>
  </p:clrMapOvr>
</p:sld>
</file>

<file path=ppt/theme/theme1.xml><?xml version="1.0" encoding="utf-8"?>
<a:theme xmlns:a="http://schemas.openxmlformats.org/drawingml/2006/main" name="Advancing_Racial_Equity">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dvancing_Racial_Equity" id="{D9C9E9C9-4C70-634F-8214-0B4224617FA5}" vid="{06605AAE-8E4D-3B4C-BBFA-1499C6D9DF9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Advancing_Racial_Equity</Template>
  <TotalTime>5190</TotalTime>
  <Words>3761</Words>
  <Application>Microsoft Office PowerPoint</Application>
  <PresentationFormat>Widescreen</PresentationFormat>
  <Paragraphs>294</Paragraphs>
  <Slides>36</Slides>
  <Notes>34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36</vt:i4>
      </vt:variant>
    </vt:vector>
  </HeadingPairs>
  <TitlesOfParts>
    <vt:vector size="46" baseType="lpstr">
      <vt:lpstr>Arial</vt:lpstr>
      <vt:lpstr>Calibri</vt:lpstr>
      <vt:lpstr>Calibri Light</vt:lpstr>
      <vt:lpstr>Century</vt:lpstr>
      <vt:lpstr>Courier New</vt:lpstr>
      <vt:lpstr>Helvetica</vt:lpstr>
      <vt:lpstr>Helvetica Neue</vt:lpstr>
      <vt:lpstr>Josefin Sans</vt:lpstr>
      <vt:lpstr>Wingdings</vt:lpstr>
      <vt:lpstr>Advancing_Racial_Equity</vt:lpstr>
      <vt:lpstr>From Allyship to Leadership: Agency, Accountability, and Emotional Intelligence</vt:lpstr>
      <vt:lpstr>Agenda</vt:lpstr>
      <vt:lpstr>Micro-inequities or Microaggressions</vt:lpstr>
      <vt:lpstr>Examples of Micro-inequities </vt:lpstr>
      <vt:lpstr>Examples of Micro-inequities </vt:lpstr>
      <vt:lpstr>Examples of Micro-inequities </vt:lpstr>
      <vt:lpstr>Tips for Taking Action</vt:lpstr>
      <vt:lpstr>Tips for Taking Action</vt:lpstr>
      <vt:lpstr>“Unexamined bias is a form of stereotyping that is often unintentional, automatic, and outside of our awareness.  Often contradicting to our conscious beliefs.  Also called subtle or implicit bias.  Framing it specifically as “unexamined” puts onus for change on the person who harbors or acts on bias, holding them accountable.”</vt:lpstr>
      <vt:lpstr>TEDx Basel: Are You Biased?  I am (August, 2016)</vt:lpstr>
      <vt:lpstr>Resources</vt:lpstr>
      <vt:lpstr>Research on Implicit Bias </vt:lpstr>
      <vt:lpstr>Research from Nextion, Consulting Firm</vt:lpstr>
      <vt:lpstr>Research on Implicit Bias </vt:lpstr>
      <vt:lpstr>Research on Implicit Bias </vt:lpstr>
      <vt:lpstr>Small Group Discussion:  Microaggressions &amp; Implicit Bias  </vt:lpstr>
      <vt:lpstr>From Ally to Leader: Agency, Accountability, and Emotional Intelligence (EQ)</vt:lpstr>
      <vt:lpstr>PowerPoint Presentation</vt:lpstr>
      <vt:lpstr>PowerPoint Presentation</vt:lpstr>
      <vt:lpstr>PowerPoint Presentation</vt:lpstr>
      <vt:lpstr>PowerPoint Presentation</vt:lpstr>
      <vt:lpstr>Encouraging Agency</vt:lpstr>
      <vt:lpstr>Expecting Accountability</vt:lpstr>
      <vt:lpstr>Expecting Accountability</vt:lpstr>
      <vt:lpstr>Have you ever...</vt:lpstr>
      <vt:lpstr>Developing Emotional Intelligence (EQ) </vt:lpstr>
      <vt:lpstr>Emotional Intelligence (EQ) </vt:lpstr>
      <vt:lpstr>PowerPoint Presentation</vt:lpstr>
      <vt:lpstr> Brene Brown on Empathy (RSA, 2013) Brene Brown on Blame (RSA, 2015)</vt:lpstr>
      <vt:lpstr>Emotional Intelligence (EQ)</vt:lpstr>
      <vt:lpstr>PowerPoint Presentation</vt:lpstr>
      <vt:lpstr>Brene Brown: The Power of Vulnerability, 2012</vt:lpstr>
      <vt:lpstr>Thoughts on EQ, Agency, Accountability, and Leadership  </vt:lpstr>
      <vt:lpstr> Scenarios</vt:lpstr>
      <vt:lpstr> Small Group Discussion:  Next Steps in my Leadership Development</vt:lpstr>
      <vt:lpstr>Thank you!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Guest</dc:creator>
  <cp:lastModifiedBy>Tamara Fitting</cp:lastModifiedBy>
  <cp:revision>432</cp:revision>
  <dcterms:created xsi:type="dcterms:W3CDTF">2019-01-10T19:50:47Z</dcterms:created>
  <dcterms:modified xsi:type="dcterms:W3CDTF">2021-09-30T12:42:54Z</dcterms:modified>
</cp:coreProperties>
</file>