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4"/>
  </p:sldMasterIdLst>
  <p:notesMasterIdLst>
    <p:notesMasterId r:id="rId41"/>
  </p:notesMasterIdLst>
  <p:handoutMasterIdLst>
    <p:handoutMasterId r:id="rId42"/>
  </p:handoutMasterIdLst>
  <p:sldIdLst>
    <p:sldId id="256" r:id="rId5"/>
    <p:sldId id="258" r:id="rId6"/>
    <p:sldId id="264" r:id="rId7"/>
    <p:sldId id="260" r:id="rId8"/>
    <p:sldId id="295" r:id="rId9"/>
    <p:sldId id="257" r:id="rId10"/>
    <p:sldId id="283" r:id="rId11"/>
    <p:sldId id="282" r:id="rId12"/>
    <p:sldId id="263" r:id="rId13"/>
    <p:sldId id="278" r:id="rId14"/>
    <p:sldId id="265" r:id="rId15"/>
    <p:sldId id="261" r:id="rId16"/>
    <p:sldId id="269" r:id="rId17"/>
    <p:sldId id="285" r:id="rId18"/>
    <p:sldId id="262" r:id="rId19"/>
    <p:sldId id="286" r:id="rId20"/>
    <p:sldId id="266" r:id="rId21"/>
    <p:sldId id="273" r:id="rId22"/>
    <p:sldId id="274" r:id="rId23"/>
    <p:sldId id="277" r:id="rId24"/>
    <p:sldId id="301" r:id="rId25"/>
    <p:sldId id="293" r:id="rId26"/>
    <p:sldId id="288" r:id="rId27"/>
    <p:sldId id="298" r:id="rId28"/>
    <p:sldId id="299" r:id="rId29"/>
    <p:sldId id="300" r:id="rId30"/>
    <p:sldId id="294" r:id="rId31"/>
    <p:sldId id="296" r:id="rId32"/>
    <p:sldId id="290" r:id="rId33"/>
    <p:sldId id="279" r:id="rId34"/>
    <p:sldId id="268" r:id="rId35"/>
    <p:sldId id="272" r:id="rId36"/>
    <p:sldId id="280" r:id="rId37"/>
    <p:sldId id="281" r:id="rId38"/>
    <p:sldId id="291" r:id="rId39"/>
    <p:sldId id="303" r:id="rId40"/>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371647-6D36-5B77-7BE3-93A4D3856851}" v="6" dt="2019-09-26T03:37:28.107"/>
    <p1510:client id="{1153F66E-89E5-67CB-DF77-72EF3F3FBDBB}" v="491" dt="2019-09-18T15:58:43.457"/>
    <p1510:client id="{19C1D726-2E98-BF31-EE06-6B3628676FF9}" v="270" dt="2019-09-17T02:06:12.653"/>
    <p1510:client id="{4504EF9F-946E-8C48-8AE2-56CA7FB95F68}" v="18" dt="2019-09-16T16:03:53.636"/>
    <p1510:client id="{459A3391-C814-0AB1-5CDB-8DE629F5FDA5}" v="315" dt="2019-09-16T18:50:57.717"/>
    <p1510:client id="{5E13D2A4-B7E5-45DF-1ADD-7F8D4A7EC9D3}" v="4682" dt="2019-09-17T20:31:53.066"/>
    <p1510:client id="{61DD5E40-A2AE-2429-4292-1828B6AEB179}" v="176" dt="2019-09-17T16:30:12.845"/>
    <p1510:client id="{79D2170B-F30D-DF02-0265-ACC440CAE22D}" v="146" dt="2019-09-17T02:59:44.992"/>
    <p1510:client id="{8F099B97-3CD2-114A-A0C0-B9D600B2C858}" v="1" dt="2019-09-26T13:22:03.468"/>
    <p1510:client id="{9463C742-365F-4152-B08E-20668C7CCCBB}" v="672" dt="2019-09-16T15:21:42.341"/>
    <p1510:client id="{9DF32CF8-20C1-4081-86A9-96DE783576E7}" v="3870" dt="2019-09-18T16:12:57.313"/>
    <p1510:client id="{CEB6D75D-E0BB-588D-B407-77B3B809AE14}" v="504" dt="2019-09-18T17:21:07.452"/>
    <p1510:client id="{FE1B154D-3EFB-3FEE-5A86-6DA3104B65EE}" v="348" dt="2019-09-17T21:38:47.7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5610"/>
    <p:restoredTop sz="94620"/>
  </p:normalViewPr>
  <p:slideViewPr>
    <p:cSldViewPr snapToGrid="0">
      <p:cViewPr varScale="1">
        <p:scale>
          <a:sx n="103" d="100"/>
          <a:sy n="103" d="100"/>
        </p:scale>
        <p:origin x="896" y="176"/>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p:cViewPr varScale="1">
        <p:scale>
          <a:sx n="67" d="100"/>
          <a:sy n="67" d="100"/>
        </p:scale>
        <p:origin x="2732" y="6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handoutMaster" Target="handoutMasters/handoutMaster1.xml"/><Relationship Id="rId47"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15.svg"/><Relationship Id="rId13"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1.png"/><Relationship Id="rId12" Type="http://schemas.openxmlformats.org/officeDocument/2006/relationships/image" Target="../media/image19.sv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11" Type="http://schemas.openxmlformats.org/officeDocument/2006/relationships/image" Target="../media/image13.png"/><Relationship Id="rId5" Type="http://schemas.openxmlformats.org/officeDocument/2006/relationships/image" Target="../media/image10.png"/><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12.png"/><Relationship Id="rId14" Type="http://schemas.openxmlformats.org/officeDocument/2006/relationships/image" Target="../media/image21.svg"/></Relationships>
</file>

<file path=ppt/diagrams/_rels/data5.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18.png"/><Relationship Id="rId12" Type="http://schemas.openxmlformats.org/officeDocument/2006/relationships/image" Target="../media/image33.svg"/><Relationship Id="rId2" Type="http://schemas.openxmlformats.org/officeDocument/2006/relationships/image" Target="../media/image23.svg"/><Relationship Id="rId1" Type="http://schemas.openxmlformats.org/officeDocument/2006/relationships/image" Target="../media/image15.png"/><Relationship Id="rId6" Type="http://schemas.openxmlformats.org/officeDocument/2006/relationships/image" Target="../media/image27.svg"/><Relationship Id="rId11" Type="http://schemas.openxmlformats.org/officeDocument/2006/relationships/image" Target="../media/image20.png"/><Relationship Id="rId5" Type="http://schemas.openxmlformats.org/officeDocument/2006/relationships/image" Target="../media/image17.pn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19.png"/><Relationship Id="rId14" Type="http://schemas.openxmlformats.org/officeDocument/2006/relationships/image" Target="../media/image35.svg"/></Relationships>
</file>

<file path=ppt/diagrams/_rels/data9.xml.rels><?xml version="1.0" encoding="UTF-8" standalone="yes"?>
<Relationships xmlns="http://schemas.openxmlformats.org/package/2006/relationships"><Relationship Id="rId8" Type="http://schemas.openxmlformats.org/officeDocument/2006/relationships/image" Target="../media/image61.svg"/><Relationship Id="rId3" Type="http://schemas.openxmlformats.org/officeDocument/2006/relationships/image" Target="../media/image41.png"/><Relationship Id="rId7" Type="http://schemas.openxmlformats.org/officeDocument/2006/relationships/image" Target="../media/image43.png"/><Relationship Id="rId2" Type="http://schemas.openxmlformats.org/officeDocument/2006/relationships/image" Target="../media/image55.svg"/><Relationship Id="rId1" Type="http://schemas.openxmlformats.org/officeDocument/2006/relationships/image" Target="../media/image40.png"/><Relationship Id="rId6" Type="http://schemas.openxmlformats.org/officeDocument/2006/relationships/image" Target="../media/image59.svg"/><Relationship Id="rId5" Type="http://schemas.openxmlformats.org/officeDocument/2006/relationships/image" Target="../media/image42.png"/><Relationship Id="rId10" Type="http://schemas.openxmlformats.org/officeDocument/2006/relationships/image" Target="../media/image63.svg"/><Relationship Id="rId4" Type="http://schemas.openxmlformats.org/officeDocument/2006/relationships/image" Target="../media/image57.svg"/><Relationship Id="rId9" Type="http://schemas.openxmlformats.org/officeDocument/2006/relationships/image" Target="../media/image44.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5.svg"/><Relationship Id="rId13"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1.png"/><Relationship Id="rId12" Type="http://schemas.openxmlformats.org/officeDocument/2006/relationships/image" Target="../media/image19.sv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11" Type="http://schemas.openxmlformats.org/officeDocument/2006/relationships/image" Target="../media/image13.png"/><Relationship Id="rId5" Type="http://schemas.openxmlformats.org/officeDocument/2006/relationships/image" Target="../media/image10.png"/><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12.png"/><Relationship Id="rId14" Type="http://schemas.openxmlformats.org/officeDocument/2006/relationships/image" Target="../media/image21.svg"/></Relationships>
</file>

<file path=ppt/diagrams/_rels/drawing5.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18.png"/><Relationship Id="rId12" Type="http://schemas.openxmlformats.org/officeDocument/2006/relationships/image" Target="../media/image33.svg"/><Relationship Id="rId2" Type="http://schemas.openxmlformats.org/officeDocument/2006/relationships/image" Target="../media/image23.svg"/><Relationship Id="rId1" Type="http://schemas.openxmlformats.org/officeDocument/2006/relationships/image" Target="../media/image15.png"/><Relationship Id="rId6" Type="http://schemas.openxmlformats.org/officeDocument/2006/relationships/image" Target="../media/image27.svg"/><Relationship Id="rId11" Type="http://schemas.openxmlformats.org/officeDocument/2006/relationships/image" Target="../media/image20.png"/><Relationship Id="rId5" Type="http://schemas.openxmlformats.org/officeDocument/2006/relationships/image" Target="../media/image17.pn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19.png"/><Relationship Id="rId14" Type="http://schemas.openxmlformats.org/officeDocument/2006/relationships/image" Target="../media/image35.svg"/></Relationships>
</file>

<file path=ppt/diagrams/_rels/drawing9.xml.rels><?xml version="1.0" encoding="UTF-8" standalone="yes"?>
<Relationships xmlns="http://schemas.openxmlformats.org/package/2006/relationships"><Relationship Id="rId8" Type="http://schemas.openxmlformats.org/officeDocument/2006/relationships/image" Target="../media/image61.svg"/><Relationship Id="rId3" Type="http://schemas.openxmlformats.org/officeDocument/2006/relationships/image" Target="../media/image41.png"/><Relationship Id="rId7" Type="http://schemas.openxmlformats.org/officeDocument/2006/relationships/image" Target="../media/image43.png"/><Relationship Id="rId2" Type="http://schemas.openxmlformats.org/officeDocument/2006/relationships/image" Target="../media/image55.svg"/><Relationship Id="rId1" Type="http://schemas.openxmlformats.org/officeDocument/2006/relationships/image" Target="../media/image40.png"/><Relationship Id="rId6" Type="http://schemas.openxmlformats.org/officeDocument/2006/relationships/image" Target="../media/image59.svg"/><Relationship Id="rId5" Type="http://schemas.openxmlformats.org/officeDocument/2006/relationships/image" Target="../media/image42.png"/><Relationship Id="rId10" Type="http://schemas.openxmlformats.org/officeDocument/2006/relationships/image" Target="../media/image63.svg"/><Relationship Id="rId4" Type="http://schemas.openxmlformats.org/officeDocument/2006/relationships/image" Target="../media/image57.svg"/><Relationship Id="rId9" Type="http://schemas.openxmlformats.org/officeDocument/2006/relationships/image" Target="../media/image44.png"/></Relationships>
</file>

<file path=ppt/diagrams/colors1.xml><?xml version="1.0" encoding="utf-8"?>
<dgm:colorsDef xmlns:dgm="http://schemas.openxmlformats.org/drawingml/2006/diagram" xmlns:a="http://schemas.openxmlformats.org/drawingml/2006/main" uniqueId="urn:microsoft.com/office/officeart/2018/5/colors/Iconchunking_neutralbg_accent6_2">
  <dgm:title val=""/>
  <dgm:desc val=""/>
  <dgm:catLst>
    <dgm:cat type="accent6" pri="16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a:alpha val="0"/>
      </a:schemeClr>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86561C4-F5C0-4099-B835-857E42E12657}" type="doc">
      <dgm:prSet loTypeId="urn:microsoft.com/office/officeart/2018/2/layout/IconVerticalSolidList" loCatId="icon" qsTypeId="urn:microsoft.com/office/officeart/2005/8/quickstyle/simple1" qsCatId="simple" csTypeId="urn:microsoft.com/office/officeart/2018/5/colors/Iconchunking_neutralbg_accent6_2" csCatId="accent6" phldr="1"/>
      <dgm:spPr/>
      <dgm:t>
        <a:bodyPr/>
        <a:lstStyle/>
        <a:p>
          <a:endParaRPr lang="en-US"/>
        </a:p>
      </dgm:t>
    </dgm:pt>
    <dgm:pt modelId="{4CA81B06-8F83-45A8-8D67-1AF8A53495E2}">
      <dgm:prSet/>
      <dgm:spPr/>
      <dgm:t>
        <a:bodyPr/>
        <a:lstStyle/>
        <a:p>
          <a:pPr>
            <a:lnSpc>
              <a:spcPct val="100000"/>
            </a:lnSpc>
          </a:pPr>
          <a:r>
            <a:rPr lang="en-US"/>
            <a:t>Arbitrary barriers to program entry, degree completion</a:t>
          </a:r>
        </a:p>
      </dgm:t>
    </dgm:pt>
    <dgm:pt modelId="{9AEB60B0-BAE4-4AC6-A54E-EBB48DDA9C4F}" type="parTrans" cxnId="{899DD6E9-4DC9-4917-A152-3D9B715393B6}">
      <dgm:prSet/>
      <dgm:spPr/>
      <dgm:t>
        <a:bodyPr/>
        <a:lstStyle/>
        <a:p>
          <a:endParaRPr lang="en-US"/>
        </a:p>
      </dgm:t>
    </dgm:pt>
    <dgm:pt modelId="{B7846395-032F-4580-BB17-468F04D9282D}" type="sibTrans" cxnId="{899DD6E9-4DC9-4917-A152-3D9B715393B6}">
      <dgm:prSet/>
      <dgm:spPr/>
      <dgm:t>
        <a:bodyPr/>
        <a:lstStyle/>
        <a:p>
          <a:endParaRPr lang="en-US"/>
        </a:p>
      </dgm:t>
    </dgm:pt>
    <dgm:pt modelId="{FED83280-B578-4010-83AB-4074CE5AA574}">
      <dgm:prSet/>
      <dgm:spPr/>
      <dgm:t>
        <a:bodyPr/>
        <a:lstStyle/>
        <a:p>
          <a:pPr>
            <a:lnSpc>
              <a:spcPct val="100000"/>
            </a:lnSpc>
          </a:pPr>
          <a:r>
            <a:rPr lang="en-US"/>
            <a:t>Misconceptions about content</a:t>
          </a:r>
        </a:p>
      </dgm:t>
    </dgm:pt>
    <dgm:pt modelId="{6A72A877-15C3-440D-88F3-5323BAD94F60}" type="parTrans" cxnId="{B283D7A6-49E7-4644-A1E5-9A58F6EDDD44}">
      <dgm:prSet/>
      <dgm:spPr/>
      <dgm:t>
        <a:bodyPr/>
        <a:lstStyle/>
        <a:p>
          <a:endParaRPr lang="en-US"/>
        </a:p>
      </dgm:t>
    </dgm:pt>
    <dgm:pt modelId="{1DE7DE7B-6479-40E8-BE3B-FD1B1D4E5D3B}" type="sibTrans" cxnId="{B283D7A6-49E7-4644-A1E5-9A58F6EDDD44}">
      <dgm:prSet/>
      <dgm:spPr/>
      <dgm:t>
        <a:bodyPr/>
        <a:lstStyle/>
        <a:p>
          <a:endParaRPr lang="en-US"/>
        </a:p>
      </dgm:t>
    </dgm:pt>
    <dgm:pt modelId="{AC494265-01D0-439A-A4F3-9B6FB0B3EA18}">
      <dgm:prSet/>
      <dgm:spPr/>
      <dgm:t>
        <a:bodyPr/>
        <a:lstStyle/>
        <a:p>
          <a:pPr>
            <a:lnSpc>
              <a:spcPct val="100000"/>
            </a:lnSpc>
          </a:pPr>
          <a:r>
            <a:rPr lang="en-US"/>
            <a:t>Critical thinking and problem solving through abstract mathematics</a:t>
          </a:r>
        </a:p>
      </dgm:t>
    </dgm:pt>
    <dgm:pt modelId="{8B38C649-0F18-46D0-A5AD-40DC5D84C62C}" type="parTrans" cxnId="{F91E8EE8-1ADC-4FB6-9ED3-AF34E46E068D}">
      <dgm:prSet/>
      <dgm:spPr/>
      <dgm:t>
        <a:bodyPr/>
        <a:lstStyle/>
        <a:p>
          <a:endParaRPr lang="en-US"/>
        </a:p>
      </dgm:t>
    </dgm:pt>
    <dgm:pt modelId="{AD2EAE18-BEFA-46F7-96DA-82F68104A3B8}" type="sibTrans" cxnId="{F91E8EE8-1ADC-4FB6-9ED3-AF34E46E068D}">
      <dgm:prSet/>
      <dgm:spPr/>
      <dgm:t>
        <a:bodyPr/>
        <a:lstStyle/>
        <a:p>
          <a:endParaRPr lang="en-US"/>
        </a:p>
      </dgm:t>
    </dgm:pt>
    <dgm:pt modelId="{68FD8C57-8015-4618-A667-69D4729C2963}">
      <dgm:prSet/>
      <dgm:spPr/>
      <dgm:t>
        <a:bodyPr/>
        <a:lstStyle/>
        <a:p>
          <a:pPr>
            <a:lnSpc>
              <a:spcPct val="100000"/>
            </a:lnSpc>
          </a:pPr>
          <a:r>
            <a:rPr lang="en-US"/>
            <a:t>Equity concerns: disparities in success rates by race and ethnicity</a:t>
          </a:r>
        </a:p>
      </dgm:t>
    </dgm:pt>
    <dgm:pt modelId="{64A90977-9492-4ECE-83E0-5BB591E8D0FE}" type="parTrans" cxnId="{8BBB4BC9-4BE3-450F-934D-7AFDC63CD3A3}">
      <dgm:prSet/>
      <dgm:spPr/>
      <dgm:t>
        <a:bodyPr/>
        <a:lstStyle/>
        <a:p>
          <a:endParaRPr lang="en-US"/>
        </a:p>
      </dgm:t>
    </dgm:pt>
    <dgm:pt modelId="{F5CB50BA-D9EA-40B1-8278-2B7A3D05BA0A}" type="sibTrans" cxnId="{8BBB4BC9-4BE3-450F-934D-7AFDC63CD3A3}">
      <dgm:prSet/>
      <dgm:spPr/>
      <dgm:t>
        <a:bodyPr/>
        <a:lstStyle/>
        <a:p>
          <a:endParaRPr lang="en-US"/>
        </a:p>
      </dgm:t>
    </dgm:pt>
    <dgm:pt modelId="{A3621891-3438-4899-B47E-33A44FD836DA}">
      <dgm:prSet/>
      <dgm:spPr/>
      <dgm:t>
        <a:bodyPr/>
        <a:lstStyle/>
        <a:p>
          <a:pPr>
            <a:lnSpc>
              <a:spcPct val="100000"/>
            </a:lnSpc>
          </a:pPr>
          <a:r>
            <a:rPr lang="en-US"/>
            <a:t>Fear of transfer acceptance</a:t>
          </a:r>
        </a:p>
      </dgm:t>
    </dgm:pt>
    <dgm:pt modelId="{5BE6C0A8-49A9-4C99-A903-8B50DD8136C2}" type="parTrans" cxnId="{00013B58-F1FF-4F41-92C3-AE5F1A305545}">
      <dgm:prSet/>
      <dgm:spPr/>
      <dgm:t>
        <a:bodyPr/>
        <a:lstStyle/>
        <a:p>
          <a:endParaRPr lang="en-US"/>
        </a:p>
      </dgm:t>
    </dgm:pt>
    <dgm:pt modelId="{20AE45C7-F74F-40CD-BEBB-243FE358308B}" type="sibTrans" cxnId="{00013B58-F1FF-4F41-92C3-AE5F1A305545}">
      <dgm:prSet/>
      <dgm:spPr/>
      <dgm:t>
        <a:bodyPr/>
        <a:lstStyle/>
        <a:p>
          <a:endParaRPr lang="en-US"/>
        </a:p>
      </dgm:t>
    </dgm:pt>
    <dgm:pt modelId="{5152ADBB-EE8F-4637-A886-A325A934A568}">
      <dgm:prSet/>
      <dgm:spPr/>
      <dgm:t>
        <a:bodyPr/>
        <a:lstStyle/>
        <a:p>
          <a:pPr>
            <a:lnSpc>
              <a:spcPct val="100000"/>
            </a:lnSpc>
          </a:pPr>
          <a:r>
            <a:rPr lang="en-US"/>
            <a:t>“College-Ready” vs. “College-Algebra-Ready”</a:t>
          </a:r>
        </a:p>
      </dgm:t>
    </dgm:pt>
    <dgm:pt modelId="{6E8908F3-231F-477A-A903-EF0C895B342F}" type="parTrans" cxnId="{EF250E09-5002-469C-A86D-99946B8D10C3}">
      <dgm:prSet/>
      <dgm:spPr/>
      <dgm:t>
        <a:bodyPr/>
        <a:lstStyle/>
        <a:p>
          <a:endParaRPr lang="en-US"/>
        </a:p>
      </dgm:t>
    </dgm:pt>
    <dgm:pt modelId="{AAE1BF16-FE14-4892-BA4D-1F10A798D966}" type="sibTrans" cxnId="{EF250E09-5002-469C-A86D-99946B8D10C3}">
      <dgm:prSet/>
      <dgm:spPr/>
      <dgm:t>
        <a:bodyPr/>
        <a:lstStyle/>
        <a:p>
          <a:endParaRPr lang="en-US"/>
        </a:p>
      </dgm:t>
    </dgm:pt>
    <dgm:pt modelId="{CBF67D07-7B67-439E-8BEF-554E7312FFB7}">
      <dgm:prSet/>
      <dgm:spPr/>
      <dgm:t>
        <a:bodyPr/>
        <a:lstStyle/>
        <a:p>
          <a:pPr>
            <a:lnSpc>
              <a:spcPct val="100000"/>
            </a:lnSpc>
          </a:pPr>
          <a:r>
            <a:rPr lang="en-US"/>
            <a:t>Mismatched content with student goals: the mathematics of physics and engineering for all students</a:t>
          </a:r>
        </a:p>
      </dgm:t>
    </dgm:pt>
    <dgm:pt modelId="{F33F47CA-30B6-4322-A512-FADC8E0A47F0}" type="sibTrans" cxnId="{BC462449-9698-4423-8E18-14AA0181876F}">
      <dgm:prSet/>
      <dgm:spPr/>
      <dgm:t>
        <a:bodyPr/>
        <a:lstStyle/>
        <a:p>
          <a:endParaRPr lang="en-US"/>
        </a:p>
      </dgm:t>
    </dgm:pt>
    <dgm:pt modelId="{8CDF1CFE-6CF9-4714-A0D3-A8B1F050EA71}" type="parTrans" cxnId="{BC462449-9698-4423-8E18-14AA0181876F}">
      <dgm:prSet/>
      <dgm:spPr/>
      <dgm:t>
        <a:bodyPr/>
        <a:lstStyle/>
        <a:p>
          <a:endParaRPr lang="en-US"/>
        </a:p>
      </dgm:t>
    </dgm:pt>
    <dgm:pt modelId="{36C4BF5B-0CF3-42DA-B8FB-0DFBC6287153}">
      <dgm:prSet phldr="0"/>
      <dgm:spPr/>
      <dgm:t>
        <a:bodyPr/>
        <a:lstStyle/>
        <a:p>
          <a:pPr>
            <a:lnSpc>
              <a:spcPct val="100000"/>
            </a:lnSpc>
          </a:pPr>
          <a:r>
            <a:rPr lang="en-US">
              <a:latin typeface="Century Gothic" panose="020B0502020202020204"/>
            </a:rPr>
            <a:t>Narrow definition of rigor</a:t>
          </a:r>
        </a:p>
      </dgm:t>
    </dgm:pt>
    <dgm:pt modelId="{D4681D82-A67B-4A95-82EC-BFA7EDE59A3C}" type="parTrans" cxnId="{4C0B7DD2-C557-4E73-B97F-E6B32BC07BDE}">
      <dgm:prSet/>
      <dgm:spPr/>
    </dgm:pt>
    <dgm:pt modelId="{F126C045-DF58-4D51-8D0E-26E75A5E6B8B}" type="sibTrans" cxnId="{4C0B7DD2-C557-4E73-B97F-E6B32BC07BDE}">
      <dgm:prSet/>
      <dgm:spPr/>
    </dgm:pt>
    <dgm:pt modelId="{A7E2D40E-7292-4930-840E-166EDDA7DDE1}" type="pres">
      <dgm:prSet presAssocID="{286561C4-F5C0-4099-B835-857E42E12657}" presName="root" presStyleCnt="0">
        <dgm:presLayoutVars>
          <dgm:dir/>
          <dgm:resizeHandles val="exact"/>
        </dgm:presLayoutVars>
      </dgm:prSet>
      <dgm:spPr/>
      <dgm:t>
        <a:bodyPr/>
        <a:lstStyle/>
        <a:p>
          <a:endParaRPr lang="en-US"/>
        </a:p>
      </dgm:t>
    </dgm:pt>
    <dgm:pt modelId="{4C0C5195-257C-4656-98C5-A598F9840F98}" type="pres">
      <dgm:prSet presAssocID="{4CA81B06-8F83-45A8-8D67-1AF8A53495E2}" presName="compNode" presStyleCnt="0"/>
      <dgm:spPr/>
    </dgm:pt>
    <dgm:pt modelId="{CED63566-C85C-4982-8F3B-E388FA454BB6}" type="pres">
      <dgm:prSet presAssocID="{4CA81B06-8F83-45A8-8D67-1AF8A53495E2}" presName="bgRect" presStyleLbl="bgShp" presStyleIdx="0" presStyleCnt="8"/>
      <dgm:spPr/>
    </dgm:pt>
    <dgm:pt modelId="{0ECB8469-356F-41B6-BF37-D25EA78F537F}" type="pres">
      <dgm:prSet presAssocID="{4CA81B06-8F83-45A8-8D67-1AF8A53495E2}" presName="iconRect" presStyleLbl="node1" presStyleIdx="0" presStyleCnt="8"/>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t>
        <a:bodyPr/>
        <a:lstStyle/>
        <a:p>
          <a:endParaRPr lang="en-US"/>
        </a:p>
      </dgm:t>
      <dgm:extLst>
        <a:ext uri="{E40237B7-FDA0-4F09-8148-C483321AD2D9}">
          <dgm14:cNvPr xmlns:dgm14="http://schemas.microsoft.com/office/drawing/2010/diagram" id="0" name="" descr="Forbidden"/>
        </a:ext>
      </dgm:extLst>
    </dgm:pt>
    <dgm:pt modelId="{9B4150B9-BDDE-4902-A3DC-417154BAC759}" type="pres">
      <dgm:prSet presAssocID="{4CA81B06-8F83-45A8-8D67-1AF8A53495E2}" presName="spaceRect" presStyleCnt="0"/>
      <dgm:spPr/>
    </dgm:pt>
    <dgm:pt modelId="{798FEC1C-9BE7-4F60-AA9E-58CEBE36C37B}" type="pres">
      <dgm:prSet presAssocID="{4CA81B06-8F83-45A8-8D67-1AF8A53495E2}" presName="parTx" presStyleLbl="revTx" presStyleIdx="0" presStyleCnt="8">
        <dgm:presLayoutVars>
          <dgm:chMax val="0"/>
          <dgm:chPref val="0"/>
        </dgm:presLayoutVars>
      </dgm:prSet>
      <dgm:spPr/>
      <dgm:t>
        <a:bodyPr/>
        <a:lstStyle/>
        <a:p>
          <a:endParaRPr lang="en-US"/>
        </a:p>
      </dgm:t>
    </dgm:pt>
    <dgm:pt modelId="{E68F9C70-F2AD-4E24-998D-106720414BF7}" type="pres">
      <dgm:prSet presAssocID="{B7846395-032F-4580-BB17-468F04D9282D}" presName="sibTrans" presStyleCnt="0"/>
      <dgm:spPr/>
    </dgm:pt>
    <dgm:pt modelId="{6471B1EF-2FD0-4497-B325-690F1505921D}" type="pres">
      <dgm:prSet presAssocID="{FED83280-B578-4010-83AB-4074CE5AA574}" presName="compNode" presStyleCnt="0"/>
      <dgm:spPr/>
    </dgm:pt>
    <dgm:pt modelId="{F3BF19D1-7D3B-45EA-834E-FEB86C2AEA2D}" type="pres">
      <dgm:prSet presAssocID="{FED83280-B578-4010-83AB-4074CE5AA574}" presName="bgRect" presStyleLbl="bgShp" presStyleIdx="1" presStyleCnt="8"/>
      <dgm:spPr/>
    </dgm:pt>
    <dgm:pt modelId="{65374132-369A-4037-BD67-95660F563965}" type="pres">
      <dgm:prSet presAssocID="{FED83280-B578-4010-83AB-4074CE5AA574}" presName="iconRect" presStyleLbl="node1" presStyleIdx="1" presStyleCnt="8"/>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t>
        <a:bodyPr/>
        <a:lstStyle/>
        <a:p>
          <a:endParaRPr lang="en-US"/>
        </a:p>
      </dgm:t>
      <dgm:extLst>
        <a:ext uri="{E40237B7-FDA0-4F09-8148-C483321AD2D9}">
          <dgm14:cNvPr xmlns:dgm14="http://schemas.microsoft.com/office/drawing/2010/diagram" id="0" name="" descr="Books"/>
        </a:ext>
      </dgm:extLst>
    </dgm:pt>
    <dgm:pt modelId="{2012F621-08FB-47B4-B790-323806897B6C}" type="pres">
      <dgm:prSet presAssocID="{FED83280-B578-4010-83AB-4074CE5AA574}" presName="spaceRect" presStyleCnt="0"/>
      <dgm:spPr/>
    </dgm:pt>
    <dgm:pt modelId="{582CF7A8-0FC4-43F0-91A0-FCDF925F831B}" type="pres">
      <dgm:prSet presAssocID="{FED83280-B578-4010-83AB-4074CE5AA574}" presName="parTx" presStyleLbl="revTx" presStyleIdx="1" presStyleCnt="8">
        <dgm:presLayoutVars>
          <dgm:chMax val="0"/>
          <dgm:chPref val="0"/>
        </dgm:presLayoutVars>
      </dgm:prSet>
      <dgm:spPr/>
      <dgm:t>
        <a:bodyPr/>
        <a:lstStyle/>
        <a:p>
          <a:endParaRPr lang="en-US"/>
        </a:p>
      </dgm:t>
    </dgm:pt>
    <dgm:pt modelId="{5C9FF2F1-37D8-45EC-B0C6-44054645DB3B}" type="pres">
      <dgm:prSet presAssocID="{1DE7DE7B-6479-40E8-BE3B-FD1B1D4E5D3B}" presName="sibTrans" presStyleCnt="0"/>
      <dgm:spPr/>
    </dgm:pt>
    <dgm:pt modelId="{6C03AF7D-24C7-4FC4-BAF1-8FEA27FE5C17}" type="pres">
      <dgm:prSet presAssocID="{AC494265-01D0-439A-A4F3-9B6FB0B3EA18}" presName="compNode" presStyleCnt="0"/>
      <dgm:spPr/>
    </dgm:pt>
    <dgm:pt modelId="{79ADDDF4-D7DC-4D36-88A3-402BA3A1CF04}" type="pres">
      <dgm:prSet presAssocID="{AC494265-01D0-439A-A4F3-9B6FB0B3EA18}" presName="bgRect" presStyleLbl="bgShp" presStyleIdx="2" presStyleCnt="8"/>
      <dgm:spPr/>
    </dgm:pt>
    <dgm:pt modelId="{3ADD53AA-1A74-4A47-A12F-42F08CADBDC2}" type="pres">
      <dgm:prSet presAssocID="{AC494265-01D0-439A-A4F3-9B6FB0B3EA18}" presName="iconRect" presStyleLbl="node1" presStyleIdx="2" presStyleCnt="8"/>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a:noFill/>
        </a:ln>
      </dgm:spPr>
      <dgm:t>
        <a:bodyPr/>
        <a:lstStyle/>
        <a:p>
          <a:endParaRPr lang="en-US"/>
        </a:p>
      </dgm:t>
      <dgm:extLst>
        <a:ext uri="{E40237B7-FDA0-4F09-8148-C483321AD2D9}">
          <dgm14:cNvPr xmlns:dgm14="http://schemas.microsoft.com/office/drawing/2010/diagram" id="0" name="" descr="Head with Gears"/>
        </a:ext>
      </dgm:extLst>
    </dgm:pt>
    <dgm:pt modelId="{9148E5E3-D9C5-4E0F-A7E2-379D664AADEB}" type="pres">
      <dgm:prSet presAssocID="{AC494265-01D0-439A-A4F3-9B6FB0B3EA18}" presName="spaceRect" presStyleCnt="0"/>
      <dgm:spPr/>
    </dgm:pt>
    <dgm:pt modelId="{87FB5574-8477-43E7-BD6D-36EF6626FD47}" type="pres">
      <dgm:prSet presAssocID="{AC494265-01D0-439A-A4F3-9B6FB0B3EA18}" presName="parTx" presStyleLbl="revTx" presStyleIdx="2" presStyleCnt="8">
        <dgm:presLayoutVars>
          <dgm:chMax val="0"/>
          <dgm:chPref val="0"/>
        </dgm:presLayoutVars>
      </dgm:prSet>
      <dgm:spPr/>
      <dgm:t>
        <a:bodyPr/>
        <a:lstStyle/>
        <a:p>
          <a:endParaRPr lang="en-US"/>
        </a:p>
      </dgm:t>
    </dgm:pt>
    <dgm:pt modelId="{DFCBBEF6-8068-4FDE-946B-AAFD3CDA90EA}" type="pres">
      <dgm:prSet presAssocID="{AD2EAE18-BEFA-46F7-96DA-82F68104A3B8}" presName="sibTrans" presStyleCnt="0"/>
      <dgm:spPr/>
    </dgm:pt>
    <dgm:pt modelId="{CD3B9699-4AFA-45FD-A876-E6CFC42C4630}" type="pres">
      <dgm:prSet presAssocID="{CBF67D07-7B67-439E-8BEF-554E7312FFB7}" presName="compNode" presStyleCnt="0"/>
      <dgm:spPr/>
    </dgm:pt>
    <dgm:pt modelId="{7250022C-4452-4263-968F-0D8F37BB2BB1}" type="pres">
      <dgm:prSet presAssocID="{CBF67D07-7B67-439E-8BEF-554E7312FFB7}" presName="bgRect" presStyleLbl="bgShp" presStyleIdx="3" presStyleCnt="8"/>
      <dgm:spPr/>
    </dgm:pt>
    <dgm:pt modelId="{4F165D32-1DAE-44EF-8DDB-846899F1723B}" type="pres">
      <dgm:prSet presAssocID="{CBF67D07-7B67-439E-8BEF-554E7312FFB7}" presName="iconRect" presStyleLbl="node1" presStyleIdx="3" presStyleCnt="8"/>
      <dgm:spPr>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a:noFill/>
        </a:ln>
      </dgm:spPr>
      <dgm:t>
        <a:bodyPr/>
        <a:lstStyle/>
        <a:p>
          <a:endParaRPr lang="en-US"/>
        </a:p>
      </dgm:t>
      <dgm:extLst>
        <a:ext uri="{E40237B7-FDA0-4F09-8148-C483321AD2D9}">
          <dgm14:cNvPr xmlns:dgm14="http://schemas.microsoft.com/office/drawing/2010/diagram" id="0" name="" descr="Bullseye"/>
        </a:ext>
      </dgm:extLst>
    </dgm:pt>
    <dgm:pt modelId="{A5609D55-405C-4C1B-862C-97E63D4660F9}" type="pres">
      <dgm:prSet presAssocID="{CBF67D07-7B67-439E-8BEF-554E7312FFB7}" presName="spaceRect" presStyleCnt="0"/>
      <dgm:spPr/>
    </dgm:pt>
    <dgm:pt modelId="{811BA941-54EF-4C4A-BC5E-6FD5946E3AEF}" type="pres">
      <dgm:prSet presAssocID="{CBF67D07-7B67-439E-8BEF-554E7312FFB7}" presName="parTx" presStyleLbl="revTx" presStyleIdx="3" presStyleCnt="8">
        <dgm:presLayoutVars>
          <dgm:chMax val="0"/>
          <dgm:chPref val="0"/>
        </dgm:presLayoutVars>
      </dgm:prSet>
      <dgm:spPr/>
      <dgm:t>
        <a:bodyPr/>
        <a:lstStyle/>
        <a:p>
          <a:endParaRPr lang="en-US"/>
        </a:p>
      </dgm:t>
    </dgm:pt>
    <dgm:pt modelId="{019D8974-1910-4AEB-B92D-ABB93C357DB0}" type="pres">
      <dgm:prSet presAssocID="{F33F47CA-30B6-4322-A512-FADC8E0A47F0}" presName="sibTrans" presStyleCnt="0"/>
      <dgm:spPr/>
    </dgm:pt>
    <dgm:pt modelId="{A2BFBAF7-9AFB-4959-BB42-E75A3360B1E5}" type="pres">
      <dgm:prSet presAssocID="{68FD8C57-8015-4618-A667-69D4729C2963}" presName="compNode" presStyleCnt="0"/>
      <dgm:spPr/>
    </dgm:pt>
    <dgm:pt modelId="{A0DC1346-B6EC-4C69-9C4C-5712380D622F}" type="pres">
      <dgm:prSet presAssocID="{68FD8C57-8015-4618-A667-69D4729C2963}" presName="bgRect" presStyleLbl="bgShp" presStyleIdx="4" presStyleCnt="8"/>
      <dgm:spPr/>
    </dgm:pt>
    <dgm:pt modelId="{6177E769-D086-4A64-83D1-69A460E21468}" type="pres">
      <dgm:prSet presAssocID="{68FD8C57-8015-4618-A667-69D4729C2963}" presName="iconRect" presStyleLbl="node1" presStyleIdx="4" presStyleCnt="8"/>
      <dgm:spPr>
        <a:blipFill>
          <a:blip xmlns:r="http://schemas.openxmlformats.org/officeDocument/2006/relationships"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a:blipFill>
        <a:ln>
          <a:noFill/>
        </a:ln>
      </dgm:spPr>
      <dgm:t>
        <a:bodyPr/>
        <a:lstStyle/>
        <a:p>
          <a:endParaRPr lang="en-US"/>
        </a:p>
      </dgm:t>
      <dgm:extLst>
        <a:ext uri="{E40237B7-FDA0-4F09-8148-C483321AD2D9}">
          <dgm14:cNvPr xmlns:dgm14="http://schemas.microsoft.com/office/drawing/2010/diagram" id="0" name="" descr="Scales of Justice"/>
        </a:ext>
      </dgm:extLst>
    </dgm:pt>
    <dgm:pt modelId="{7A273BF1-9AFB-444B-A6F6-7CED86A2CC52}" type="pres">
      <dgm:prSet presAssocID="{68FD8C57-8015-4618-A667-69D4729C2963}" presName="spaceRect" presStyleCnt="0"/>
      <dgm:spPr/>
    </dgm:pt>
    <dgm:pt modelId="{D43FF858-034C-4E1C-A636-E87F5A7E84DF}" type="pres">
      <dgm:prSet presAssocID="{68FD8C57-8015-4618-A667-69D4729C2963}" presName="parTx" presStyleLbl="revTx" presStyleIdx="4" presStyleCnt="8">
        <dgm:presLayoutVars>
          <dgm:chMax val="0"/>
          <dgm:chPref val="0"/>
        </dgm:presLayoutVars>
      </dgm:prSet>
      <dgm:spPr/>
      <dgm:t>
        <a:bodyPr/>
        <a:lstStyle/>
        <a:p>
          <a:endParaRPr lang="en-US"/>
        </a:p>
      </dgm:t>
    </dgm:pt>
    <dgm:pt modelId="{9A9F1B55-5D56-44A1-A6DA-A105CFB54D79}" type="pres">
      <dgm:prSet presAssocID="{F5CB50BA-D9EA-40B1-8278-2B7A3D05BA0A}" presName="sibTrans" presStyleCnt="0"/>
      <dgm:spPr/>
    </dgm:pt>
    <dgm:pt modelId="{4B54CCCD-56C5-4DBC-9327-03C14C3587A8}" type="pres">
      <dgm:prSet presAssocID="{A3621891-3438-4899-B47E-33A44FD836DA}" presName="compNode" presStyleCnt="0"/>
      <dgm:spPr/>
    </dgm:pt>
    <dgm:pt modelId="{79CDA29A-A52F-4138-877A-4E2727709120}" type="pres">
      <dgm:prSet presAssocID="{A3621891-3438-4899-B47E-33A44FD836DA}" presName="bgRect" presStyleLbl="bgShp" presStyleIdx="5" presStyleCnt="8"/>
      <dgm:spPr/>
    </dgm:pt>
    <dgm:pt modelId="{2ED034FA-0BB5-4B05-8B7A-4E4CC2349A5C}" type="pres">
      <dgm:prSet presAssocID="{A3621891-3438-4899-B47E-33A44FD836DA}" presName="iconRect" presStyleLbl="node1" presStyleIdx="5" presStyleCnt="8"/>
      <dgm:spPr>
        <a:blipFill>
          <a:blip xmlns:r="http://schemas.openxmlformats.org/officeDocument/2006/relationships"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a:blipFill>
        <a:ln>
          <a:noFill/>
        </a:ln>
      </dgm:spPr>
      <dgm:t>
        <a:bodyPr/>
        <a:lstStyle/>
        <a:p>
          <a:endParaRPr lang="en-US"/>
        </a:p>
      </dgm:t>
      <dgm:extLst>
        <a:ext uri="{E40237B7-FDA0-4F09-8148-C483321AD2D9}">
          <dgm14:cNvPr xmlns:dgm14="http://schemas.microsoft.com/office/drawing/2010/diagram" id="0" name="" descr="No sign"/>
        </a:ext>
      </dgm:extLst>
    </dgm:pt>
    <dgm:pt modelId="{228A27A2-44A4-4CF5-A5DA-1D419F9DBF50}" type="pres">
      <dgm:prSet presAssocID="{A3621891-3438-4899-B47E-33A44FD836DA}" presName="spaceRect" presStyleCnt="0"/>
      <dgm:spPr/>
    </dgm:pt>
    <dgm:pt modelId="{36BFCCF5-4127-46C4-A089-DCA3A97331DD}" type="pres">
      <dgm:prSet presAssocID="{A3621891-3438-4899-B47E-33A44FD836DA}" presName="parTx" presStyleLbl="revTx" presStyleIdx="5" presStyleCnt="8">
        <dgm:presLayoutVars>
          <dgm:chMax val="0"/>
          <dgm:chPref val="0"/>
        </dgm:presLayoutVars>
      </dgm:prSet>
      <dgm:spPr/>
      <dgm:t>
        <a:bodyPr/>
        <a:lstStyle/>
        <a:p>
          <a:endParaRPr lang="en-US"/>
        </a:p>
      </dgm:t>
    </dgm:pt>
    <dgm:pt modelId="{277A4F09-9ECF-4752-BD75-86058196839B}" type="pres">
      <dgm:prSet presAssocID="{20AE45C7-F74F-40CD-BEBB-243FE358308B}" presName="sibTrans" presStyleCnt="0"/>
      <dgm:spPr/>
    </dgm:pt>
    <dgm:pt modelId="{1D8104E7-15F4-4D9C-BCDD-777E7C2A7FEF}" type="pres">
      <dgm:prSet presAssocID="{5152ADBB-EE8F-4637-A886-A325A934A568}" presName="compNode" presStyleCnt="0"/>
      <dgm:spPr/>
    </dgm:pt>
    <dgm:pt modelId="{B94EAA0F-62CA-46F3-8F3B-C86618A281E0}" type="pres">
      <dgm:prSet presAssocID="{5152ADBB-EE8F-4637-A886-A325A934A568}" presName="bgRect" presStyleLbl="bgShp" presStyleIdx="6" presStyleCnt="8"/>
      <dgm:spPr/>
    </dgm:pt>
    <dgm:pt modelId="{E57FF1BE-0D3A-48CA-A9B4-C4A45F827040}" type="pres">
      <dgm:prSet presAssocID="{5152ADBB-EE8F-4637-A886-A325A934A568}" presName="iconRect" presStyleLbl="node1" presStyleIdx="6" presStyleCnt="8"/>
      <dgm:spPr>
        <a:blipFill>
          <a:blip xmlns:r="http://schemas.openxmlformats.org/officeDocument/2006/relationships"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tretch>
            <a:fillRect/>
          </a:stretch>
        </a:blipFill>
        <a:ln>
          <a:noFill/>
        </a:ln>
      </dgm:spPr>
      <dgm:t>
        <a:bodyPr/>
        <a:lstStyle/>
        <a:p>
          <a:endParaRPr lang="en-US"/>
        </a:p>
      </dgm:t>
      <dgm:extLst>
        <a:ext uri="{E40237B7-FDA0-4F09-8148-C483321AD2D9}">
          <dgm14:cNvPr xmlns:dgm14="http://schemas.microsoft.com/office/drawing/2010/diagram" id="0" name="" descr="Questions"/>
        </a:ext>
      </dgm:extLst>
    </dgm:pt>
    <dgm:pt modelId="{4578D9E3-4240-4263-89C5-8ABA595B2F94}" type="pres">
      <dgm:prSet presAssocID="{5152ADBB-EE8F-4637-A886-A325A934A568}" presName="spaceRect" presStyleCnt="0"/>
      <dgm:spPr/>
    </dgm:pt>
    <dgm:pt modelId="{A26A5A6C-B5D4-4965-AAC4-60A2BD1346F0}" type="pres">
      <dgm:prSet presAssocID="{5152ADBB-EE8F-4637-A886-A325A934A568}" presName="parTx" presStyleLbl="revTx" presStyleIdx="6" presStyleCnt="8">
        <dgm:presLayoutVars>
          <dgm:chMax val="0"/>
          <dgm:chPref val="0"/>
        </dgm:presLayoutVars>
      </dgm:prSet>
      <dgm:spPr/>
      <dgm:t>
        <a:bodyPr/>
        <a:lstStyle/>
        <a:p>
          <a:endParaRPr lang="en-US"/>
        </a:p>
      </dgm:t>
    </dgm:pt>
    <dgm:pt modelId="{307D306D-829E-46C2-A56C-7032E25F8AF2}" type="pres">
      <dgm:prSet presAssocID="{AAE1BF16-FE14-4892-BA4D-1F10A798D966}" presName="sibTrans" presStyleCnt="0"/>
      <dgm:spPr/>
    </dgm:pt>
    <dgm:pt modelId="{21D5A475-8BFC-478C-A6FC-F66D19A9FBCE}" type="pres">
      <dgm:prSet presAssocID="{36C4BF5B-0CF3-42DA-B8FB-0DFBC6287153}" presName="compNode" presStyleCnt="0"/>
      <dgm:spPr/>
    </dgm:pt>
    <dgm:pt modelId="{85099A54-9373-404D-A8E5-CA513AD178DD}" type="pres">
      <dgm:prSet presAssocID="{36C4BF5B-0CF3-42DA-B8FB-0DFBC6287153}" presName="bgRect" presStyleLbl="bgShp" presStyleIdx="7" presStyleCnt="8"/>
      <dgm:spPr/>
    </dgm:pt>
    <dgm:pt modelId="{575CBE76-8909-406D-9B03-B93B170BE064}" type="pres">
      <dgm:prSet presAssocID="{36C4BF5B-0CF3-42DA-B8FB-0DFBC6287153}" presName="iconRect" presStyleLbl="node1" presStyleIdx="7" presStyleCnt="8"/>
      <dgm:spPr/>
    </dgm:pt>
    <dgm:pt modelId="{D4AD0613-FDF0-443A-AF79-163C1D7C9991}" type="pres">
      <dgm:prSet presAssocID="{36C4BF5B-0CF3-42DA-B8FB-0DFBC6287153}" presName="spaceRect" presStyleCnt="0"/>
      <dgm:spPr/>
    </dgm:pt>
    <dgm:pt modelId="{8A91FC3F-FC47-4B4D-88D6-D14B02F563FF}" type="pres">
      <dgm:prSet presAssocID="{36C4BF5B-0CF3-42DA-B8FB-0DFBC6287153}" presName="parTx" presStyleLbl="revTx" presStyleIdx="7" presStyleCnt="8">
        <dgm:presLayoutVars>
          <dgm:chMax val="0"/>
          <dgm:chPref val="0"/>
        </dgm:presLayoutVars>
      </dgm:prSet>
      <dgm:spPr/>
      <dgm:t>
        <a:bodyPr/>
        <a:lstStyle/>
        <a:p>
          <a:endParaRPr lang="en-US"/>
        </a:p>
      </dgm:t>
    </dgm:pt>
  </dgm:ptLst>
  <dgm:cxnLst>
    <dgm:cxn modelId="{BC462449-9698-4423-8E18-14AA0181876F}" srcId="{286561C4-F5C0-4099-B835-857E42E12657}" destId="{CBF67D07-7B67-439E-8BEF-554E7312FFB7}" srcOrd="3" destOrd="0" parTransId="{8CDF1CFE-6CF9-4714-A0D3-A8B1F050EA71}" sibTransId="{F33F47CA-30B6-4322-A512-FADC8E0A47F0}"/>
    <dgm:cxn modelId="{8BBB4BC9-4BE3-450F-934D-7AFDC63CD3A3}" srcId="{286561C4-F5C0-4099-B835-857E42E12657}" destId="{68FD8C57-8015-4618-A667-69D4729C2963}" srcOrd="4" destOrd="0" parTransId="{64A90977-9492-4ECE-83E0-5BB591E8D0FE}" sibTransId="{F5CB50BA-D9EA-40B1-8278-2B7A3D05BA0A}"/>
    <dgm:cxn modelId="{0B869299-961F-447B-AAFC-D9F1BD21B962}" type="presOf" srcId="{AC494265-01D0-439A-A4F3-9B6FB0B3EA18}" destId="{87FB5574-8477-43E7-BD6D-36EF6626FD47}" srcOrd="0" destOrd="0" presId="urn:microsoft.com/office/officeart/2018/2/layout/IconVerticalSolidList"/>
    <dgm:cxn modelId="{A9F22340-7F1F-4631-BB9B-45C25E2451EB}" type="presOf" srcId="{A3621891-3438-4899-B47E-33A44FD836DA}" destId="{36BFCCF5-4127-46C4-A089-DCA3A97331DD}" srcOrd="0" destOrd="0" presId="urn:microsoft.com/office/officeart/2018/2/layout/IconVerticalSolidList"/>
    <dgm:cxn modelId="{00013B58-F1FF-4F41-92C3-AE5F1A305545}" srcId="{286561C4-F5C0-4099-B835-857E42E12657}" destId="{A3621891-3438-4899-B47E-33A44FD836DA}" srcOrd="5" destOrd="0" parTransId="{5BE6C0A8-49A9-4C99-A903-8B50DD8136C2}" sibTransId="{20AE45C7-F74F-40CD-BEBB-243FE358308B}"/>
    <dgm:cxn modelId="{78FF80E0-02CB-47A4-A117-FB3592096555}" type="presOf" srcId="{FED83280-B578-4010-83AB-4074CE5AA574}" destId="{582CF7A8-0FC4-43F0-91A0-FCDF925F831B}" srcOrd="0" destOrd="0" presId="urn:microsoft.com/office/officeart/2018/2/layout/IconVerticalSolidList"/>
    <dgm:cxn modelId="{4C0B7DD2-C557-4E73-B97F-E6B32BC07BDE}" srcId="{286561C4-F5C0-4099-B835-857E42E12657}" destId="{36C4BF5B-0CF3-42DA-B8FB-0DFBC6287153}" srcOrd="7" destOrd="0" parTransId="{D4681D82-A67B-4A95-82EC-BFA7EDE59A3C}" sibTransId="{F126C045-DF58-4D51-8D0E-26E75A5E6B8B}"/>
    <dgm:cxn modelId="{40C72E3D-F15F-4FAF-9D3E-3206483100B0}" type="presOf" srcId="{68FD8C57-8015-4618-A667-69D4729C2963}" destId="{D43FF858-034C-4E1C-A636-E87F5A7E84DF}" srcOrd="0" destOrd="0" presId="urn:microsoft.com/office/officeart/2018/2/layout/IconVerticalSolidList"/>
    <dgm:cxn modelId="{3C4A4ADC-5114-4E1D-B100-4E6A54030621}" type="presOf" srcId="{5152ADBB-EE8F-4637-A886-A325A934A568}" destId="{A26A5A6C-B5D4-4965-AAC4-60A2BD1346F0}" srcOrd="0" destOrd="0" presId="urn:microsoft.com/office/officeart/2018/2/layout/IconVerticalSolidList"/>
    <dgm:cxn modelId="{9754A7F6-CAE9-4692-89CD-4C517B22D440}" type="presOf" srcId="{4CA81B06-8F83-45A8-8D67-1AF8A53495E2}" destId="{798FEC1C-9BE7-4F60-AA9E-58CEBE36C37B}" srcOrd="0" destOrd="0" presId="urn:microsoft.com/office/officeart/2018/2/layout/IconVerticalSolidList"/>
    <dgm:cxn modelId="{B283D7A6-49E7-4644-A1E5-9A58F6EDDD44}" srcId="{286561C4-F5C0-4099-B835-857E42E12657}" destId="{FED83280-B578-4010-83AB-4074CE5AA574}" srcOrd="1" destOrd="0" parTransId="{6A72A877-15C3-440D-88F3-5323BAD94F60}" sibTransId="{1DE7DE7B-6479-40E8-BE3B-FD1B1D4E5D3B}"/>
    <dgm:cxn modelId="{899DD6E9-4DC9-4917-A152-3D9B715393B6}" srcId="{286561C4-F5C0-4099-B835-857E42E12657}" destId="{4CA81B06-8F83-45A8-8D67-1AF8A53495E2}" srcOrd="0" destOrd="0" parTransId="{9AEB60B0-BAE4-4AC6-A54E-EBB48DDA9C4F}" sibTransId="{B7846395-032F-4580-BB17-468F04D9282D}"/>
    <dgm:cxn modelId="{EF250E09-5002-469C-A86D-99946B8D10C3}" srcId="{286561C4-F5C0-4099-B835-857E42E12657}" destId="{5152ADBB-EE8F-4637-A886-A325A934A568}" srcOrd="6" destOrd="0" parTransId="{6E8908F3-231F-477A-A903-EF0C895B342F}" sibTransId="{AAE1BF16-FE14-4892-BA4D-1F10A798D966}"/>
    <dgm:cxn modelId="{64790B41-9EF4-4E8E-B364-F1A0215F80F1}" type="presOf" srcId="{36C4BF5B-0CF3-42DA-B8FB-0DFBC6287153}" destId="{8A91FC3F-FC47-4B4D-88D6-D14B02F563FF}" srcOrd="0" destOrd="0" presId="urn:microsoft.com/office/officeart/2018/2/layout/IconVerticalSolidList"/>
    <dgm:cxn modelId="{F91E8EE8-1ADC-4FB6-9ED3-AF34E46E068D}" srcId="{286561C4-F5C0-4099-B835-857E42E12657}" destId="{AC494265-01D0-439A-A4F3-9B6FB0B3EA18}" srcOrd="2" destOrd="0" parTransId="{8B38C649-0F18-46D0-A5AD-40DC5D84C62C}" sibTransId="{AD2EAE18-BEFA-46F7-96DA-82F68104A3B8}"/>
    <dgm:cxn modelId="{059E4EA2-2ADE-439D-99BA-9BF89A0A2BE3}" type="presOf" srcId="{286561C4-F5C0-4099-B835-857E42E12657}" destId="{A7E2D40E-7292-4930-840E-166EDDA7DDE1}" srcOrd="0" destOrd="0" presId="urn:microsoft.com/office/officeart/2018/2/layout/IconVerticalSolidList"/>
    <dgm:cxn modelId="{833D95D5-EFE1-466F-998A-3CD5D4785F0A}" type="presOf" srcId="{CBF67D07-7B67-439E-8BEF-554E7312FFB7}" destId="{811BA941-54EF-4C4A-BC5E-6FD5946E3AEF}" srcOrd="0" destOrd="0" presId="urn:microsoft.com/office/officeart/2018/2/layout/IconVerticalSolidList"/>
    <dgm:cxn modelId="{8B9BA921-E857-4752-86F5-E124EEBEBDE7}" type="presParOf" srcId="{A7E2D40E-7292-4930-840E-166EDDA7DDE1}" destId="{4C0C5195-257C-4656-98C5-A598F9840F98}" srcOrd="0" destOrd="0" presId="urn:microsoft.com/office/officeart/2018/2/layout/IconVerticalSolidList"/>
    <dgm:cxn modelId="{608529C0-A787-4930-89BC-34B220DBAB86}" type="presParOf" srcId="{4C0C5195-257C-4656-98C5-A598F9840F98}" destId="{CED63566-C85C-4982-8F3B-E388FA454BB6}" srcOrd="0" destOrd="0" presId="urn:microsoft.com/office/officeart/2018/2/layout/IconVerticalSolidList"/>
    <dgm:cxn modelId="{9F59F5ED-3E05-4327-8CC1-161AD5E73B56}" type="presParOf" srcId="{4C0C5195-257C-4656-98C5-A598F9840F98}" destId="{0ECB8469-356F-41B6-BF37-D25EA78F537F}" srcOrd="1" destOrd="0" presId="urn:microsoft.com/office/officeart/2018/2/layout/IconVerticalSolidList"/>
    <dgm:cxn modelId="{A80D359B-5229-48C1-9E77-3741D8928F6E}" type="presParOf" srcId="{4C0C5195-257C-4656-98C5-A598F9840F98}" destId="{9B4150B9-BDDE-4902-A3DC-417154BAC759}" srcOrd="2" destOrd="0" presId="urn:microsoft.com/office/officeart/2018/2/layout/IconVerticalSolidList"/>
    <dgm:cxn modelId="{8EC0ABC5-904F-4D08-9627-0E489A6BE6F5}" type="presParOf" srcId="{4C0C5195-257C-4656-98C5-A598F9840F98}" destId="{798FEC1C-9BE7-4F60-AA9E-58CEBE36C37B}" srcOrd="3" destOrd="0" presId="urn:microsoft.com/office/officeart/2018/2/layout/IconVerticalSolidList"/>
    <dgm:cxn modelId="{D26A969E-279E-485D-98F8-BAE887E00D86}" type="presParOf" srcId="{A7E2D40E-7292-4930-840E-166EDDA7DDE1}" destId="{E68F9C70-F2AD-4E24-998D-106720414BF7}" srcOrd="1" destOrd="0" presId="urn:microsoft.com/office/officeart/2018/2/layout/IconVerticalSolidList"/>
    <dgm:cxn modelId="{FF7DAB66-C045-496C-AA1E-E336281B2A63}" type="presParOf" srcId="{A7E2D40E-7292-4930-840E-166EDDA7DDE1}" destId="{6471B1EF-2FD0-4497-B325-690F1505921D}" srcOrd="2" destOrd="0" presId="urn:microsoft.com/office/officeart/2018/2/layout/IconVerticalSolidList"/>
    <dgm:cxn modelId="{DFC9EA56-C496-43CE-8D5C-0B6B2342DF9E}" type="presParOf" srcId="{6471B1EF-2FD0-4497-B325-690F1505921D}" destId="{F3BF19D1-7D3B-45EA-834E-FEB86C2AEA2D}" srcOrd="0" destOrd="0" presId="urn:microsoft.com/office/officeart/2018/2/layout/IconVerticalSolidList"/>
    <dgm:cxn modelId="{9D614DD0-1046-4575-BF2C-D0F75719A9C3}" type="presParOf" srcId="{6471B1EF-2FD0-4497-B325-690F1505921D}" destId="{65374132-369A-4037-BD67-95660F563965}" srcOrd="1" destOrd="0" presId="urn:microsoft.com/office/officeart/2018/2/layout/IconVerticalSolidList"/>
    <dgm:cxn modelId="{53EF679E-6AE3-45B5-A5E2-1A978DAC236F}" type="presParOf" srcId="{6471B1EF-2FD0-4497-B325-690F1505921D}" destId="{2012F621-08FB-47B4-B790-323806897B6C}" srcOrd="2" destOrd="0" presId="urn:microsoft.com/office/officeart/2018/2/layout/IconVerticalSolidList"/>
    <dgm:cxn modelId="{0E8E07FC-D609-43E7-A1B6-496368719448}" type="presParOf" srcId="{6471B1EF-2FD0-4497-B325-690F1505921D}" destId="{582CF7A8-0FC4-43F0-91A0-FCDF925F831B}" srcOrd="3" destOrd="0" presId="urn:microsoft.com/office/officeart/2018/2/layout/IconVerticalSolidList"/>
    <dgm:cxn modelId="{70237D38-C9A5-432B-A993-3CB105B75F62}" type="presParOf" srcId="{A7E2D40E-7292-4930-840E-166EDDA7DDE1}" destId="{5C9FF2F1-37D8-45EC-B0C6-44054645DB3B}" srcOrd="3" destOrd="0" presId="urn:microsoft.com/office/officeart/2018/2/layout/IconVerticalSolidList"/>
    <dgm:cxn modelId="{687EAC2E-42D6-4290-A518-B9D0F709D767}" type="presParOf" srcId="{A7E2D40E-7292-4930-840E-166EDDA7DDE1}" destId="{6C03AF7D-24C7-4FC4-BAF1-8FEA27FE5C17}" srcOrd="4" destOrd="0" presId="urn:microsoft.com/office/officeart/2018/2/layout/IconVerticalSolidList"/>
    <dgm:cxn modelId="{4F5B09FC-6B81-4139-BC1B-EEEA0235EA30}" type="presParOf" srcId="{6C03AF7D-24C7-4FC4-BAF1-8FEA27FE5C17}" destId="{79ADDDF4-D7DC-4D36-88A3-402BA3A1CF04}" srcOrd="0" destOrd="0" presId="urn:microsoft.com/office/officeart/2018/2/layout/IconVerticalSolidList"/>
    <dgm:cxn modelId="{795ACE3A-E6D1-4CD3-A9F5-3503AE40CAFA}" type="presParOf" srcId="{6C03AF7D-24C7-4FC4-BAF1-8FEA27FE5C17}" destId="{3ADD53AA-1A74-4A47-A12F-42F08CADBDC2}" srcOrd="1" destOrd="0" presId="urn:microsoft.com/office/officeart/2018/2/layout/IconVerticalSolidList"/>
    <dgm:cxn modelId="{0E921815-FC40-4BE0-9545-4DA3CE9308F2}" type="presParOf" srcId="{6C03AF7D-24C7-4FC4-BAF1-8FEA27FE5C17}" destId="{9148E5E3-D9C5-4E0F-A7E2-379D664AADEB}" srcOrd="2" destOrd="0" presId="urn:microsoft.com/office/officeart/2018/2/layout/IconVerticalSolidList"/>
    <dgm:cxn modelId="{B7A827BF-5331-4ED1-8715-8C0B8B95A470}" type="presParOf" srcId="{6C03AF7D-24C7-4FC4-BAF1-8FEA27FE5C17}" destId="{87FB5574-8477-43E7-BD6D-36EF6626FD47}" srcOrd="3" destOrd="0" presId="urn:microsoft.com/office/officeart/2018/2/layout/IconVerticalSolidList"/>
    <dgm:cxn modelId="{66C426DC-6F1D-46EB-B790-C9671E99B3E8}" type="presParOf" srcId="{A7E2D40E-7292-4930-840E-166EDDA7DDE1}" destId="{DFCBBEF6-8068-4FDE-946B-AAFD3CDA90EA}" srcOrd="5" destOrd="0" presId="urn:microsoft.com/office/officeart/2018/2/layout/IconVerticalSolidList"/>
    <dgm:cxn modelId="{6EEE56F2-7B88-4C4B-ADA1-87EE25F08D30}" type="presParOf" srcId="{A7E2D40E-7292-4930-840E-166EDDA7DDE1}" destId="{CD3B9699-4AFA-45FD-A876-E6CFC42C4630}" srcOrd="6" destOrd="0" presId="urn:microsoft.com/office/officeart/2018/2/layout/IconVerticalSolidList"/>
    <dgm:cxn modelId="{E5578F8A-34AA-4DE0-9D84-C3E3149B4BBC}" type="presParOf" srcId="{CD3B9699-4AFA-45FD-A876-E6CFC42C4630}" destId="{7250022C-4452-4263-968F-0D8F37BB2BB1}" srcOrd="0" destOrd="0" presId="urn:microsoft.com/office/officeart/2018/2/layout/IconVerticalSolidList"/>
    <dgm:cxn modelId="{A300F91D-FC5E-43C2-824F-7D43D3149304}" type="presParOf" srcId="{CD3B9699-4AFA-45FD-A876-E6CFC42C4630}" destId="{4F165D32-1DAE-44EF-8DDB-846899F1723B}" srcOrd="1" destOrd="0" presId="urn:microsoft.com/office/officeart/2018/2/layout/IconVerticalSolidList"/>
    <dgm:cxn modelId="{F66DDD20-8B51-40F2-A87C-CFE753410E90}" type="presParOf" srcId="{CD3B9699-4AFA-45FD-A876-E6CFC42C4630}" destId="{A5609D55-405C-4C1B-862C-97E63D4660F9}" srcOrd="2" destOrd="0" presId="urn:microsoft.com/office/officeart/2018/2/layout/IconVerticalSolidList"/>
    <dgm:cxn modelId="{24A8CD58-AE0B-4DD3-9050-BCCA57271B0B}" type="presParOf" srcId="{CD3B9699-4AFA-45FD-A876-E6CFC42C4630}" destId="{811BA941-54EF-4C4A-BC5E-6FD5946E3AEF}" srcOrd="3" destOrd="0" presId="urn:microsoft.com/office/officeart/2018/2/layout/IconVerticalSolidList"/>
    <dgm:cxn modelId="{AA5BF70A-A92D-4948-9E64-F9F691457D48}" type="presParOf" srcId="{A7E2D40E-7292-4930-840E-166EDDA7DDE1}" destId="{019D8974-1910-4AEB-B92D-ABB93C357DB0}" srcOrd="7" destOrd="0" presId="urn:microsoft.com/office/officeart/2018/2/layout/IconVerticalSolidList"/>
    <dgm:cxn modelId="{87EDC914-38D2-4387-8E3D-6ABA8FCC2A50}" type="presParOf" srcId="{A7E2D40E-7292-4930-840E-166EDDA7DDE1}" destId="{A2BFBAF7-9AFB-4959-BB42-E75A3360B1E5}" srcOrd="8" destOrd="0" presId="urn:microsoft.com/office/officeart/2018/2/layout/IconVerticalSolidList"/>
    <dgm:cxn modelId="{6F39E60F-F880-4C76-AB12-5DBB331067C9}" type="presParOf" srcId="{A2BFBAF7-9AFB-4959-BB42-E75A3360B1E5}" destId="{A0DC1346-B6EC-4C69-9C4C-5712380D622F}" srcOrd="0" destOrd="0" presId="urn:microsoft.com/office/officeart/2018/2/layout/IconVerticalSolidList"/>
    <dgm:cxn modelId="{AB389698-553A-4187-BFEA-09E267887F85}" type="presParOf" srcId="{A2BFBAF7-9AFB-4959-BB42-E75A3360B1E5}" destId="{6177E769-D086-4A64-83D1-69A460E21468}" srcOrd="1" destOrd="0" presId="urn:microsoft.com/office/officeart/2018/2/layout/IconVerticalSolidList"/>
    <dgm:cxn modelId="{A815B83E-FB02-4535-AA23-8FF0915647FC}" type="presParOf" srcId="{A2BFBAF7-9AFB-4959-BB42-E75A3360B1E5}" destId="{7A273BF1-9AFB-444B-A6F6-7CED86A2CC52}" srcOrd="2" destOrd="0" presId="urn:microsoft.com/office/officeart/2018/2/layout/IconVerticalSolidList"/>
    <dgm:cxn modelId="{AC5BA645-A889-44B9-83E7-4AB7BB511129}" type="presParOf" srcId="{A2BFBAF7-9AFB-4959-BB42-E75A3360B1E5}" destId="{D43FF858-034C-4E1C-A636-E87F5A7E84DF}" srcOrd="3" destOrd="0" presId="urn:microsoft.com/office/officeart/2018/2/layout/IconVerticalSolidList"/>
    <dgm:cxn modelId="{49310F71-9128-484F-8680-92AB286442E8}" type="presParOf" srcId="{A7E2D40E-7292-4930-840E-166EDDA7DDE1}" destId="{9A9F1B55-5D56-44A1-A6DA-A105CFB54D79}" srcOrd="9" destOrd="0" presId="urn:microsoft.com/office/officeart/2018/2/layout/IconVerticalSolidList"/>
    <dgm:cxn modelId="{9DF5A48E-A39D-4F18-91EE-026C60568687}" type="presParOf" srcId="{A7E2D40E-7292-4930-840E-166EDDA7DDE1}" destId="{4B54CCCD-56C5-4DBC-9327-03C14C3587A8}" srcOrd="10" destOrd="0" presId="urn:microsoft.com/office/officeart/2018/2/layout/IconVerticalSolidList"/>
    <dgm:cxn modelId="{75DACCA0-2960-4812-B598-7243BE7E9556}" type="presParOf" srcId="{4B54CCCD-56C5-4DBC-9327-03C14C3587A8}" destId="{79CDA29A-A52F-4138-877A-4E2727709120}" srcOrd="0" destOrd="0" presId="urn:microsoft.com/office/officeart/2018/2/layout/IconVerticalSolidList"/>
    <dgm:cxn modelId="{FB326029-BA8C-41F9-90B7-82D7437A3D89}" type="presParOf" srcId="{4B54CCCD-56C5-4DBC-9327-03C14C3587A8}" destId="{2ED034FA-0BB5-4B05-8B7A-4E4CC2349A5C}" srcOrd="1" destOrd="0" presId="urn:microsoft.com/office/officeart/2018/2/layout/IconVerticalSolidList"/>
    <dgm:cxn modelId="{63F5FC5B-F040-48A3-833F-7A78E3652A7B}" type="presParOf" srcId="{4B54CCCD-56C5-4DBC-9327-03C14C3587A8}" destId="{228A27A2-44A4-4CF5-A5DA-1D419F9DBF50}" srcOrd="2" destOrd="0" presId="urn:microsoft.com/office/officeart/2018/2/layout/IconVerticalSolidList"/>
    <dgm:cxn modelId="{04226AE2-32C1-4336-B9D8-31A71D66E7D5}" type="presParOf" srcId="{4B54CCCD-56C5-4DBC-9327-03C14C3587A8}" destId="{36BFCCF5-4127-46C4-A089-DCA3A97331DD}" srcOrd="3" destOrd="0" presId="urn:microsoft.com/office/officeart/2018/2/layout/IconVerticalSolidList"/>
    <dgm:cxn modelId="{2EADDAB4-3C88-4FA2-909F-A475C20DC368}" type="presParOf" srcId="{A7E2D40E-7292-4930-840E-166EDDA7DDE1}" destId="{277A4F09-9ECF-4752-BD75-86058196839B}" srcOrd="11" destOrd="0" presId="urn:microsoft.com/office/officeart/2018/2/layout/IconVerticalSolidList"/>
    <dgm:cxn modelId="{51CD11FC-B646-4D29-A314-0A602E5C9496}" type="presParOf" srcId="{A7E2D40E-7292-4930-840E-166EDDA7DDE1}" destId="{1D8104E7-15F4-4D9C-BCDD-777E7C2A7FEF}" srcOrd="12" destOrd="0" presId="urn:microsoft.com/office/officeart/2018/2/layout/IconVerticalSolidList"/>
    <dgm:cxn modelId="{6ADADA92-4D79-40CB-870A-2A4938419F6A}" type="presParOf" srcId="{1D8104E7-15F4-4D9C-BCDD-777E7C2A7FEF}" destId="{B94EAA0F-62CA-46F3-8F3B-C86618A281E0}" srcOrd="0" destOrd="0" presId="urn:microsoft.com/office/officeart/2018/2/layout/IconVerticalSolidList"/>
    <dgm:cxn modelId="{A9C543CA-3374-42F9-900B-304AC5571BF9}" type="presParOf" srcId="{1D8104E7-15F4-4D9C-BCDD-777E7C2A7FEF}" destId="{E57FF1BE-0D3A-48CA-A9B4-C4A45F827040}" srcOrd="1" destOrd="0" presId="urn:microsoft.com/office/officeart/2018/2/layout/IconVerticalSolidList"/>
    <dgm:cxn modelId="{F383764F-DBF2-46C5-ACDC-5C2BE0EE6BDF}" type="presParOf" srcId="{1D8104E7-15F4-4D9C-BCDD-777E7C2A7FEF}" destId="{4578D9E3-4240-4263-89C5-8ABA595B2F94}" srcOrd="2" destOrd="0" presId="urn:microsoft.com/office/officeart/2018/2/layout/IconVerticalSolidList"/>
    <dgm:cxn modelId="{020942F7-0270-4FDD-A454-97F9F2472482}" type="presParOf" srcId="{1D8104E7-15F4-4D9C-BCDD-777E7C2A7FEF}" destId="{A26A5A6C-B5D4-4965-AAC4-60A2BD1346F0}" srcOrd="3" destOrd="0" presId="urn:microsoft.com/office/officeart/2018/2/layout/IconVerticalSolidList"/>
    <dgm:cxn modelId="{714EFA5A-C53A-41AF-9C10-55130763F727}" type="presParOf" srcId="{A7E2D40E-7292-4930-840E-166EDDA7DDE1}" destId="{307D306D-829E-46C2-A56C-7032E25F8AF2}" srcOrd="13" destOrd="0" presId="urn:microsoft.com/office/officeart/2018/2/layout/IconVerticalSolidList"/>
    <dgm:cxn modelId="{C1B72361-A547-4857-A9BA-FAA7692602F0}" type="presParOf" srcId="{A7E2D40E-7292-4930-840E-166EDDA7DDE1}" destId="{21D5A475-8BFC-478C-A6FC-F66D19A9FBCE}" srcOrd="14" destOrd="0" presId="urn:microsoft.com/office/officeart/2018/2/layout/IconVerticalSolidList"/>
    <dgm:cxn modelId="{4CC25277-93EB-4D74-AD80-DB667491E98A}" type="presParOf" srcId="{21D5A475-8BFC-478C-A6FC-F66D19A9FBCE}" destId="{85099A54-9373-404D-A8E5-CA513AD178DD}" srcOrd="0" destOrd="0" presId="urn:microsoft.com/office/officeart/2018/2/layout/IconVerticalSolidList"/>
    <dgm:cxn modelId="{E916B8EC-3109-4BB8-AEB0-28C5A8E1405A}" type="presParOf" srcId="{21D5A475-8BFC-478C-A6FC-F66D19A9FBCE}" destId="{575CBE76-8909-406D-9B03-B93B170BE064}" srcOrd="1" destOrd="0" presId="urn:microsoft.com/office/officeart/2018/2/layout/IconVerticalSolidList"/>
    <dgm:cxn modelId="{9123068F-786A-4841-B8A4-B8C8F0456E04}" type="presParOf" srcId="{21D5A475-8BFC-478C-A6FC-F66D19A9FBCE}" destId="{D4AD0613-FDF0-443A-AF79-163C1D7C9991}" srcOrd="2" destOrd="0" presId="urn:microsoft.com/office/officeart/2018/2/layout/IconVerticalSolidList"/>
    <dgm:cxn modelId="{236E39CF-0944-4FA5-9B1F-4F40D7813869}" type="presParOf" srcId="{21D5A475-8BFC-478C-A6FC-F66D19A9FBCE}" destId="{8A91FC3F-FC47-4B4D-88D6-D14B02F563FF}"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CF0DDF8-74B9-4C7D-A6CC-853B759DD5F3}" type="doc">
      <dgm:prSet loTypeId="urn:microsoft.com/office/officeart/2005/8/layout/vList2" loCatId="list" qsTypeId="urn:microsoft.com/office/officeart/2005/8/quickstyle/simple4" qsCatId="simple" csTypeId="urn:microsoft.com/office/officeart/2005/8/colors/colorful1" csCatId="colorful" phldr="1"/>
      <dgm:spPr/>
      <dgm:t>
        <a:bodyPr/>
        <a:lstStyle/>
        <a:p>
          <a:endParaRPr lang="en-US"/>
        </a:p>
      </dgm:t>
    </dgm:pt>
    <dgm:pt modelId="{BF261CA5-E5AF-42DE-BD92-0ED7A1B0242A}">
      <dgm:prSet/>
      <dgm:spPr/>
      <dgm:t>
        <a:bodyPr/>
        <a:lstStyle/>
        <a:p>
          <a:r>
            <a:rPr lang="en-US"/>
            <a:t>2. Students complete their first college-level mathematics requirement in their first year of college.</a:t>
          </a:r>
        </a:p>
      </dgm:t>
    </dgm:pt>
    <dgm:pt modelId="{357DC438-EC12-42AE-8BE8-F4CF9E293DAB}" type="parTrans" cxnId="{112B7F3F-AF6D-48B0-9BDE-190536B1A7C0}">
      <dgm:prSet/>
      <dgm:spPr/>
      <dgm:t>
        <a:bodyPr/>
        <a:lstStyle/>
        <a:p>
          <a:endParaRPr lang="en-US"/>
        </a:p>
      </dgm:t>
    </dgm:pt>
    <dgm:pt modelId="{1D6FAD27-C63E-4C46-A4BB-61E68B418699}" type="sibTrans" cxnId="{112B7F3F-AF6D-48B0-9BDE-190536B1A7C0}">
      <dgm:prSet phldrT="02"/>
      <dgm:spPr/>
      <dgm:t>
        <a:bodyPr/>
        <a:lstStyle/>
        <a:p>
          <a:endParaRPr lang="en-US"/>
        </a:p>
      </dgm:t>
    </dgm:pt>
    <dgm:pt modelId="{C2A2FF40-0D55-4842-8CC1-6EE68921C5CE}">
      <dgm:prSet/>
      <dgm:spPr/>
      <dgm:t>
        <a:bodyPr/>
        <a:lstStyle/>
        <a:p>
          <a:r>
            <a:rPr lang="en-US"/>
            <a:t>3. Strategies to support students as learners are integrated into courses and are aligned across the institution.</a:t>
          </a:r>
        </a:p>
      </dgm:t>
    </dgm:pt>
    <dgm:pt modelId="{3C4259E7-5DD2-48C1-91B6-4A459712029B}" type="parTrans" cxnId="{9215938C-EF88-4521-A408-2BDA7F0295A9}">
      <dgm:prSet/>
      <dgm:spPr/>
      <dgm:t>
        <a:bodyPr/>
        <a:lstStyle/>
        <a:p>
          <a:endParaRPr lang="en-US"/>
        </a:p>
      </dgm:t>
    </dgm:pt>
    <dgm:pt modelId="{D1C66C07-8C43-44F7-97F8-6F2137A8154B}" type="sibTrans" cxnId="{9215938C-EF88-4521-A408-2BDA7F0295A9}">
      <dgm:prSet phldrT="03"/>
      <dgm:spPr/>
      <dgm:t>
        <a:bodyPr/>
        <a:lstStyle/>
        <a:p>
          <a:endParaRPr lang="en-US"/>
        </a:p>
      </dgm:t>
    </dgm:pt>
    <dgm:pt modelId="{5C5943E8-41C7-4DE3-9FE5-FCBDAF988036}">
      <dgm:prSet/>
      <dgm:spPr/>
      <dgm:t>
        <a:bodyPr/>
        <a:lstStyle/>
        <a:p>
          <a:r>
            <a:rPr lang="en-US"/>
            <a:t>4. Instruction incorporates evidence-based curriculum and pedagogy.</a:t>
          </a:r>
        </a:p>
      </dgm:t>
    </dgm:pt>
    <dgm:pt modelId="{E29217EE-34E8-4F1B-A742-8B91EA473D1B}" type="parTrans" cxnId="{E154024E-54F1-4B39-B14D-FDD3E7297476}">
      <dgm:prSet/>
      <dgm:spPr/>
      <dgm:t>
        <a:bodyPr/>
        <a:lstStyle/>
        <a:p>
          <a:endParaRPr lang="en-US"/>
        </a:p>
      </dgm:t>
    </dgm:pt>
    <dgm:pt modelId="{45878A9F-BB7A-4006-A236-A10FBA76E398}" type="sibTrans" cxnId="{E154024E-54F1-4B39-B14D-FDD3E7297476}">
      <dgm:prSet phldrT="04"/>
      <dgm:spPr/>
      <dgm:t>
        <a:bodyPr/>
        <a:lstStyle/>
        <a:p>
          <a:endParaRPr lang="en-US"/>
        </a:p>
      </dgm:t>
    </dgm:pt>
    <dgm:pt modelId="{A1F6E6D0-F560-4E5C-8280-64A886979F33}">
      <dgm:prSet/>
      <dgm:spPr/>
      <dgm:t>
        <a:bodyPr/>
        <a:lstStyle/>
        <a:p>
          <a:r>
            <a:rPr lang="en-US"/>
            <a:t>1. All students, regardless of college readiness, enter directly into mathematics pathways aligned to their programs of study.</a:t>
          </a:r>
        </a:p>
      </dgm:t>
    </dgm:pt>
    <dgm:pt modelId="{E2019EB6-6F5C-4D02-9CCB-1B8162CDBCDF}" type="parTrans" cxnId="{62A2F76A-C1F5-46B9-A719-F8EF92396BBC}">
      <dgm:prSet/>
      <dgm:spPr/>
    </dgm:pt>
    <dgm:pt modelId="{4CFE98A4-96E9-47E5-831E-DC548DF49466}" type="sibTrans" cxnId="{62A2F76A-C1F5-46B9-A719-F8EF92396BBC}">
      <dgm:prSet phldrT="01"/>
      <dgm:spPr/>
      <dgm:t>
        <a:bodyPr/>
        <a:lstStyle/>
        <a:p>
          <a:endParaRPr lang="en-US"/>
        </a:p>
      </dgm:t>
    </dgm:pt>
    <dgm:pt modelId="{4B9C3DAB-BCBA-45A3-A49A-9640EE67E42A}" type="pres">
      <dgm:prSet presAssocID="{5CF0DDF8-74B9-4C7D-A6CC-853B759DD5F3}" presName="linear" presStyleCnt="0">
        <dgm:presLayoutVars>
          <dgm:animLvl val="lvl"/>
          <dgm:resizeHandles val="exact"/>
        </dgm:presLayoutVars>
      </dgm:prSet>
      <dgm:spPr/>
      <dgm:t>
        <a:bodyPr/>
        <a:lstStyle/>
        <a:p>
          <a:endParaRPr lang="en-US"/>
        </a:p>
      </dgm:t>
    </dgm:pt>
    <dgm:pt modelId="{3FD272FE-FB33-4707-BCD1-C85C46785CCA}" type="pres">
      <dgm:prSet presAssocID="{A1F6E6D0-F560-4E5C-8280-64A886979F33}" presName="parentText" presStyleLbl="node1" presStyleIdx="0" presStyleCnt="4">
        <dgm:presLayoutVars>
          <dgm:chMax val="0"/>
          <dgm:bulletEnabled val="1"/>
        </dgm:presLayoutVars>
      </dgm:prSet>
      <dgm:spPr/>
      <dgm:t>
        <a:bodyPr/>
        <a:lstStyle/>
        <a:p>
          <a:endParaRPr lang="en-US"/>
        </a:p>
      </dgm:t>
    </dgm:pt>
    <dgm:pt modelId="{C25C55E1-A40A-4753-8EE5-691CF667EB7C}" type="pres">
      <dgm:prSet presAssocID="{4CFE98A4-96E9-47E5-831E-DC548DF49466}" presName="spacer" presStyleCnt="0"/>
      <dgm:spPr/>
    </dgm:pt>
    <dgm:pt modelId="{E9A84D75-48CD-4DEC-80BF-6B496979AEA9}" type="pres">
      <dgm:prSet presAssocID="{BF261CA5-E5AF-42DE-BD92-0ED7A1B0242A}" presName="parentText" presStyleLbl="node1" presStyleIdx="1" presStyleCnt="4">
        <dgm:presLayoutVars>
          <dgm:chMax val="0"/>
          <dgm:bulletEnabled val="1"/>
        </dgm:presLayoutVars>
      </dgm:prSet>
      <dgm:spPr/>
      <dgm:t>
        <a:bodyPr/>
        <a:lstStyle/>
        <a:p>
          <a:endParaRPr lang="en-US"/>
        </a:p>
      </dgm:t>
    </dgm:pt>
    <dgm:pt modelId="{48B0FE3E-A161-40CC-B4F5-45C3D37A753B}" type="pres">
      <dgm:prSet presAssocID="{1D6FAD27-C63E-4C46-A4BB-61E68B418699}" presName="spacer" presStyleCnt="0"/>
      <dgm:spPr/>
    </dgm:pt>
    <dgm:pt modelId="{5951C8BC-6878-4063-B543-2CA3FFEE8745}" type="pres">
      <dgm:prSet presAssocID="{C2A2FF40-0D55-4842-8CC1-6EE68921C5CE}" presName="parentText" presStyleLbl="node1" presStyleIdx="2" presStyleCnt="4">
        <dgm:presLayoutVars>
          <dgm:chMax val="0"/>
          <dgm:bulletEnabled val="1"/>
        </dgm:presLayoutVars>
      </dgm:prSet>
      <dgm:spPr/>
      <dgm:t>
        <a:bodyPr/>
        <a:lstStyle/>
        <a:p>
          <a:endParaRPr lang="en-US"/>
        </a:p>
      </dgm:t>
    </dgm:pt>
    <dgm:pt modelId="{5D7BCFA8-394A-489F-A25B-A42F7B7B0E36}" type="pres">
      <dgm:prSet presAssocID="{D1C66C07-8C43-44F7-97F8-6F2137A8154B}" presName="spacer" presStyleCnt="0"/>
      <dgm:spPr/>
    </dgm:pt>
    <dgm:pt modelId="{B24D0E2F-AD1E-4516-8B73-4447717F5008}" type="pres">
      <dgm:prSet presAssocID="{5C5943E8-41C7-4DE3-9FE5-FCBDAF988036}" presName="parentText" presStyleLbl="node1" presStyleIdx="3" presStyleCnt="4">
        <dgm:presLayoutVars>
          <dgm:chMax val="0"/>
          <dgm:bulletEnabled val="1"/>
        </dgm:presLayoutVars>
      </dgm:prSet>
      <dgm:spPr/>
      <dgm:t>
        <a:bodyPr/>
        <a:lstStyle/>
        <a:p>
          <a:endParaRPr lang="en-US"/>
        </a:p>
      </dgm:t>
    </dgm:pt>
  </dgm:ptLst>
  <dgm:cxnLst>
    <dgm:cxn modelId="{105C5B4A-E6F4-4C08-ABAF-649755CEB9A3}" type="presOf" srcId="{A1F6E6D0-F560-4E5C-8280-64A886979F33}" destId="{3FD272FE-FB33-4707-BCD1-C85C46785CCA}" srcOrd="0" destOrd="0" presId="urn:microsoft.com/office/officeart/2005/8/layout/vList2"/>
    <dgm:cxn modelId="{9215938C-EF88-4521-A408-2BDA7F0295A9}" srcId="{5CF0DDF8-74B9-4C7D-A6CC-853B759DD5F3}" destId="{C2A2FF40-0D55-4842-8CC1-6EE68921C5CE}" srcOrd="2" destOrd="0" parTransId="{3C4259E7-5DD2-48C1-91B6-4A459712029B}" sibTransId="{D1C66C07-8C43-44F7-97F8-6F2137A8154B}"/>
    <dgm:cxn modelId="{112B7F3F-AF6D-48B0-9BDE-190536B1A7C0}" srcId="{5CF0DDF8-74B9-4C7D-A6CC-853B759DD5F3}" destId="{BF261CA5-E5AF-42DE-BD92-0ED7A1B0242A}" srcOrd="1" destOrd="0" parTransId="{357DC438-EC12-42AE-8BE8-F4CF9E293DAB}" sibTransId="{1D6FAD27-C63E-4C46-A4BB-61E68B418699}"/>
    <dgm:cxn modelId="{59056967-8A23-40B3-8F85-ADD479581EC7}" type="presOf" srcId="{5C5943E8-41C7-4DE3-9FE5-FCBDAF988036}" destId="{B24D0E2F-AD1E-4516-8B73-4447717F5008}" srcOrd="0" destOrd="0" presId="urn:microsoft.com/office/officeart/2005/8/layout/vList2"/>
    <dgm:cxn modelId="{A18F92A8-BFF4-4BFE-997A-E33615317152}" type="presOf" srcId="{5CF0DDF8-74B9-4C7D-A6CC-853B759DD5F3}" destId="{4B9C3DAB-BCBA-45A3-A49A-9640EE67E42A}" srcOrd="0" destOrd="0" presId="urn:microsoft.com/office/officeart/2005/8/layout/vList2"/>
    <dgm:cxn modelId="{E154024E-54F1-4B39-B14D-FDD3E7297476}" srcId="{5CF0DDF8-74B9-4C7D-A6CC-853B759DD5F3}" destId="{5C5943E8-41C7-4DE3-9FE5-FCBDAF988036}" srcOrd="3" destOrd="0" parTransId="{E29217EE-34E8-4F1B-A742-8B91EA473D1B}" sibTransId="{45878A9F-BB7A-4006-A236-A10FBA76E398}"/>
    <dgm:cxn modelId="{1EAE1B3D-6A72-4A0A-87AB-8F58995B40BA}" type="presOf" srcId="{C2A2FF40-0D55-4842-8CC1-6EE68921C5CE}" destId="{5951C8BC-6878-4063-B543-2CA3FFEE8745}" srcOrd="0" destOrd="0" presId="urn:microsoft.com/office/officeart/2005/8/layout/vList2"/>
    <dgm:cxn modelId="{62A2F76A-C1F5-46B9-A719-F8EF92396BBC}" srcId="{5CF0DDF8-74B9-4C7D-A6CC-853B759DD5F3}" destId="{A1F6E6D0-F560-4E5C-8280-64A886979F33}" srcOrd="0" destOrd="0" parTransId="{E2019EB6-6F5C-4D02-9CCB-1B8162CDBCDF}" sibTransId="{4CFE98A4-96E9-47E5-831E-DC548DF49466}"/>
    <dgm:cxn modelId="{6E9E230C-5007-4967-A135-5A8484A9B660}" type="presOf" srcId="{BF261CA5-E5AF-42DE-BD92-0ED7A1B0242A}" destId="{E9A84D75-48CD-4DEC-80BF-6B496979AEA9}" srcOrd="0" destOrd="0" presId="urn:microsoft.com/office/officeart/2005/8/layout/vList2"/>
    <dgm:cxn modelId="{80AD881B-04D6-4746-B805-E405CDC15B75}" type="presParOf" srcId="{4B9C3DAB-BCBA-45A3-A49A-9640EE67E42A}" destId="{3FD272FE-FB33-4707-BCD1-C85C46785CCA}" srcOrd="0" destOrd="0" presId="urn:microsoft.com/office/officeart/2005/8/layout/vList2"/>
    <dgm:cxn modelId="{2E5CCC03-671B-49F2-9EBF-841A0F1854FA}" type="presParOf" srcId="{4B9C3DAB-BCBA-45A3-A49A-9640EE67E42A}" destId="{C25C55E1-A40A-4753-8EE5-691CF667EB7C}" srcOrd="1" destOrd="0" presId="urn:microsoft.com/office/officeart/2005/8/layout/vList2"/>
    <dgm:cxn modelId="{30F1080E-9F7A-4B0A-B693-FB1BE3D88E71}" type="presParOf" srcId="{4B9C3DAB-BCBA-45A3-A49A-9640EE67E42A}" destId="{E9A84D75-48CD-4DEC-80BF-6B496979AEA9}" srcOrd="2" destOrd="0" presId="urn:microsoft.com/office/officeart/2005/8/layout/vList2"/>
    <dgm:cxn modelId="{8DEB2254-791B-46A3-9791-A5A7F1BA2CF0}" type="presParOf" srcId="{4B9C3DAB-BCBA-45A3-A49A-9640EE67E42A}" destId="{48B0FE3E-A161-40CC-B4F5-45C3D37A753B}" srcOrd="3" destOrd="0" presId="urn:microsoft.com/office/officeart/2005/8/layout/vList2"/>
    <dgm:cxn modelId="{A027227F-2BE4-4A36-8360-172581604266}" type="presParOf" srcId="{4B9C3DAB-BCBA-45A3-A49A-9640EE67E42A}" destId="{5951C8BC-6878-4063-B543-2CA3FFEE8745}" srcOrd="4" destOrd="0" presId="urn:microsoft.com/office/officeart/2005/8/layout/vList2"/>
    <dgm:cxn modelId="{FC5C6ED3-D1DC-4CB5-AB26-0F8A11497F9A}" type="presParOf" srcId="{4B9C3DAB-BCBA-45A3-A49A-9640EE67E42A}" destId="{5D7BCFA8-394A-489F-A25B-A42F7B7B0E36}" srcOrd="5" destOrd="0" presId="urn:microsoft.com/office/officeart/2005/8/layout/vList2"/>
    <dgm:cxn modelId="{650BCC20-8058-480C-9333-18FEC504ECDD}" type="presParOf" srcId="{4B9C3DAB-BCBA-45A3-A49A-9640EE67E42A}" destId="{B24D0E2F-AD1E-4516-8B73-4447717F5008}"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60D928E-07AE-4DF5-A5A2-12D401EDFB8F}"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E1B35F97-A8BC-4607-9AD7-685B5D9CDD1E}">
      <dgm:prSet/>
      <dgm:spPr/>
      <dgm:t>
        <a:bodyPr/>
        <a:lstStyle/>
        <a:p>
          <a:r>
            <a:rPr lang="en-US"/>
            <a:t>Calculus Preparation</a:t>
          </a:r>
        </a:p>
      </dgm:t>
    </dgm:pt>
    <dgm:pt modelId="{59AE0017-8DCE-4ECD-8BA4-44398CA85D59}" type="parTrans" cxnId="{DC61DD7C-8FD2-4CD5-BD90-8C9B1349A1B5}">
      <dgm:prSet/>
      <dgm:spPr/>
      <dgm:t>
        <a:bodyPr/>
        <a:lstStyle/>
        <a:p>
          <a:endParaRPr lang="en-US"/>
        </a:p>
      </dgm:t>
    </dgm:pt>
    <dgm:pt modelId="{20BCFBA1-5E0E-427F-B4AB-16EFD98E0048}" type="sibTrans" cxnId="{DC61DD7C-8FD2-4CD5-BD90-8C9B1349A1B5}">
      <dgm:prSet/>
      <dgm:spPr/>
      <dgm:t>
        <a:bodyPr/>
        <a:lstStyle/>
        <a:p>
          <a:endParaRPr lang="en-US"/>
        </a:p>
      </dgm:t>
    </dgm:pt>
    <dgm:pt modelId="{87149C92-2D7A-4A1D-8414-5BFCE748C5AE}">
      <dgm:prSet/>
      <dgm:spPr/>
      <dgm:t>
        <a:bodyPr/>
        <a:lstStyle/>
        <a:p>
          <a:r>
            <a:rPr lang="en-US"/>
            <a:t>College Algebra</a:t>
          </a:r>
        </a:p>
      </dgm:t>
    </dgm:pt>
    <dgm:pt modelId="{A8B414E3-3249-4E1A-B53A-4D76D17E95A0}" type="parTrans" cxnId="{FD14DC87-6230-4344-8DAB-F40C19B1651E}">
      <dgm:prSet/>
      <dgm:spPr/>
      <dgm:t>
        <a:bodyPr/>
        <a:lstStyle/>
        <a:p>
          <a:endParaRPr lang="en-US"/>
        </a:p>
      </dgm:t>
    </dgm:pt>
    <dgm:pt modelId="{FA0C271A-7BD5-459F-841D-ACAD17A89B30}" type="sibTrans" cxnId="{FD14DC87-6230-4344-8DAB-F40C19B1651E}">
      <dgm:prSet/>
      <dgm:spPr/>
      <dgm:t>
        <a:bodyPr/>
        <a:lstStyle/>
        <a:p>
          <a:endParaRPr lang="en-US"/>
        </a:p>
      </dgm:t>
    </dgm:pt>
    <dgm:pt modelId="{0D0ACFDE-24B8-44E3-A980-758E375D9237}">
      <dgm:prSet/>
      <dgm:spPr/>
      <dgm:t>
        <a:bodyPr/>
        <a:lstStyle/>
        <a:p>
          <a:r>
            <a:rPr lang="en-US"/>
            <a:t>Precalculus</a:t>
          </a:r>
        </a:p>
      </dgm:t>
    </dgm:pt>
    <dgm:pt modelId="{FA313594-B8DE-4E07-B11B-5EE02C303FF4}" type="parTrans" cxnId="{BC124343-DAA9-4000-B090-CCE6C4704184}">
      <dgm:prSet/>
      <dgm:spPr/>
      <dgm:t>
        <a:bodyPr/>
        <a:lstStyle/>
        <a:p>
          <a:endParaRPr lang="en-US"/>
        </a:p>
      </dgm:t>
    </dgm:pt>
    <dgm:pt modelId="{FF6C55DF-E209-4449-B34E-210FB5031E6A}" type="sibTrans" cxnId="{BC124343-DAA9-4000-B090-CCE6C4704184}">
      <dgm:prSet/>
      <dgm:spPr/>
      <dgm:t>
        <a:bodyPr/>
        <a:lstStyle/>
        <a:p>
          <a:endParaRPr lang="en-US"/>
        </a:p>
      </dgm:t>
    </dgm:pt>
    <dgm:pt modelId="{1D7F8AB4-4A9E-442F-A059-EE1DC4E7F756}">
      <dgm:prSet/>
      <dgm:spPr/>
      <dgm:t>
        <a:bodyPr/>
        <a:lstStyle/>
        <a:p>
          <a:r>
            <a:rPr lang="en-US"/>
            <a:t>Trigonometry</a:t>
          </a:r>
        </a:p>
      </dgm:t>
    </dgm:pt>
    <dgm:pt modelId="{D71677B7-3A7E-4FD9-A0B4-577B2C634864}" type="parTrans" cxnId="{123253BA-9C5F-4365-98E6-81B72121A2C3}">
      <dgm:prSet/>
      <dgm:spPr/>
      <dgm:t>
        <a:bodyPr/>
        <a:lstStyle/>
        <a:p>
          <a:endParaRPr lang="en-US"/>
        </a:p>
      </dgm:t>
    </dgm:pt>
    <dgm:pt modelId="{82BBAFBB-6DF0-4A88-BAFD-381ACB8C608C}" type="sibTrans" cxnId="{123253BA-9C5F-4365-98E6-81B72121A2C3}">
      <dgm:prSet/>
      <dgm:spPr/>
      <dgm:t>
        <a:bodyPr/>
        <a:lstStyle/>
        <a:p>
          <a:endParaRPr lang="en-US"/>
        </a:p>
      </dgm:t>
    </dgm:pt>
    <dgm:pt modelId="{73C06D4B-C0CA-4B20-BB9C-D11D9B44F734}">
      <dgm:prSet/>
      <dgm:spPr/>
      <dgm:t>
        <a:bodyPr/>
        <a:lstStyle/>
        <a:p>
          <a:r>
            <a:rPr lang="en-US"/>
            <a:t>Statistics</a:t>
          </a:r>
        </a:p>
      </dgm:t>
    </dgm:pt>
    <dgm:pt modelId="{F17AEE38-69D2-4E35-9121-1D3DAE0BF71B}" type="parTrans" cxnId="{9F3E7637-57D1-480D-9E83-E28DC740D2C6}">
      <dgm:prSet/>
      <dgm:spPr/>
      <dgm:t>
        <a:bodyPr/>
        <a:lstStyle/>
        <a:p>
          <a:endParaRPr lang="en-US"/>
        </a:p>
      </dgm:t>
    </dgm:pt>
    <dgm:pt modelId="{D0A5537D-76A9-467B-91C5-8ADA241D5A42}" type="sibTrans" cxnId="{9F3E7637-57D1-480D-9E83-E28DC740D2C6}">
      <dgm:prSet/>
      <dgm:spPr/>
      <dgm:t>
        <a:bodyPr/>
        <a:lstStyle/>
        <a:p>
          <a:endParaRPr lang="en-US"/>
        </a:p>
      </dgm:t>
    </dgm:pt>
    <dgm:pt modelId="{0BD01B34-46D1-40AB-9D72-10BCA912D97A}">
      <dgm:prSet/>
      <dgm:spPr/>
      <dgm:t>
        <a:bodyPr/>
        <a:lstStyle/>
        <a:p>
          <a:r>
            <a:rPr lang="en-US"/>
            <a:t>Statistical Reasoning</a:t>
          </a:r>
        </a:p>
      </dgm:t>
    </dgm:pt>
    <dgm:pt modelId="{10964532-32CF-4773-8B98-400013C29110}" type="parTrans" cxnId="{76602A4D-E684-400A-B475-C420AE4A6067}">
      <dgm:prSet/>
      <dgm:spPr/>
      <dgm:t>
        <a:bodyPr/>
        <a:lstStyle/>
        <a:p>
          <a:endParaRPr lang="en-US"/>
        </a:p>
      </dgm:t>
    </dgm:pt>
    <dgm:pt modelId="{3C016520-8B8E-4653-A4F7-1E27973F2CA3}" type="sibTrans" cxnId="{76602A4D-E684-400A-B475-C420AE4A6067}">
      <dgm:prSet/>
      <dgm:spPr/>
      <dgm:t>
        <a:bodyPr/>
        <a:lstStyle/>
        <a:p>
          <a:endParaRPr lang="en-US"/>
        </a:p>
      </dgm:t>
    </dgm:pt>
    <dgm:pt modelId="{161E4A54-68F0-4A85-8074-14F314A77B90}">
      <dgm:prSet/>
      <dgm:spPr/>
      <dgm:t>
        <a:bodyPr/>
        <a:lstStyle/>
        <a:p>
          <a:r>
            <a:rPr lang="en-US"/>
            <a:t>Inferential Statistics</a:t>
          </a:r>
        </a:p>
      </dgm:t>
    </dgm:pt>
    <dgm:pt modelId="{CEB1000C-90CF-49CB-9FCB-7901DCC2DD7A}" type="parTrans" cxnId="{20B7A4F4-8591-4102-8323-4FFF2A5D4693}">
      <dgm:prSet/>
      <dgm:spPr/>
      <dgm:t>
        <a:bodyPr/>
        <a:lstStyle/>
        <a:p>
          <a:endParaRPr lang="en-US"/>
        </a:p>
      </dgm:t>
    </dgm:pt>
    <dgm:pt modelId="{8B815D04-0FC2-4D6C-81D9-75AD6815FFBE}" type="sibTrans" cxnId="{20B7A4F4-8591-4102-8323-4FFF2A5D4693}">
      <dgm:prSet/>
      <dgm:spPr/>
      <dgm:t>
        <a:bodyPr/>
        <a:lstStyle/>
        <a:p>
          <a:endParaRPr lang="en-US"/>
        </a:p>
      </dgm:t>
    </dgm:pt>
    <dgm:pt modelId="{0CB87D67-6A86-41A2-BA22-46F0D20F6375}">
      <dgm:prSet/>
      <dgm:spPr/>
      <dgm:t>
        <a:bodyPr/>
        <a:lstStyle/>
        <a:p>
          <a:r>
            <a:rPr lang="en-US"/>
            <a:t>Quantitative Reasoning</a:t>
          </a:r>
        </a:p>
      </dgm:t>
    </dgm:pt>
    <dgm:pt modelId="{D31674D0-E9E7-4247-88DB-E86A49A39376}" type="parTrans" cxnId="{A76DAD04-0B1C-405A-ACC3-3A705BA70311}">
      <dgm:prSet/>
      <dgm:spPr/>
      <dgm:t>
        <a:bodyPr/>
        <a:lstStyle/>
        <a:p>
          <a:endParaRPr lang="en-US"/>
        </a:p>
      </dgm:t>
    </dgm:pt>
    <dgm:pt modelId="{A92E04D7-9986-460F-9D35-3006522B3CB5}" type="sibTrans" cxnId="{A76DAD04-0B1C-405A-ACC3-3A705BA70311}">
      <dgm:prSet/>
      <dgm:spPr/>
      <dgm:t>
        <a:bodyPr/>
        <a:lstStyle/>
        <a:p>
          <a:endParaRPr lang="en-US"/>
        </a:p>
      </dgm:t>
    </dgm:pt>
    <dgm:pt modelId="{536D921E-6A3A-4DCF-8F27-2AD77A52147E}">
      <dgm:prSet/>
      <dgm:spPr/>
      <dgm:t>
        <a:bodyPr/>
        <a:lstStyle/>
        <a:p>
          <a:r>
            <a:rPr lang="en-US"/>
            <a:t>Program-Specific Mathematics</a:t>
          </a:r>
        </a:p>
      </dgm:t>
    </dgm:pt>
    <dgm:pt modelId="{0A07F89F-76DA-41EB-A4E6-409CB4AF00CA}" type="parTrans" cxnId="{A9641BC5-F1C8-4288-8B7E-9D18D353A057}">
      <dgm:prSet/>
      <dgm:spPr/>
      <dgm:t>
        <a:bodyPr/>
        <a:lstStyle/>
        <a:p>
          <a:endParaRPr lang="en-US"/>
        </a:p>
      </dgm:t>
    </dgm:pt>
    <dgm:pt modelId="{03493C1A-AB94-4860-9DF6-C3500D350F7E}" type="sibTrans" cxnId="{A9641BC5-F1C8-4288-8B7E-9D18D353A057}">
      <dgm:prSet/>
      <dgm:spPr/>
      <dgm:t>
        <a:bodyPr/>
        <a:lstStyle/>
        <a:p>
          <a:endParaRPr lang="en-US"/>
        </a:p>
      </dgm:t>
    </dgm:pt>
    <dgm:pt modelId="{18B66E91-2FC5-4499-AD38-0E95E7CAF602}">
      <dgm:prSet/>
      <dgm:spPr/>
      <dgm:t>
        <a:bodyPr/>
        <a:lstStyle/>
        <a:p>
          <a:r>
            <a:rPr lang="en-US"/>
            <a:t>Math for teachers</a:t>
          </a:r>
        </a:p>
      </dgm:t>
    </dgm:pt>
    <dgm:pt modelId="{BEEF3269-B8E5-4196-BDCF-0F264E7F1B38}" type="parTrans" cxnId="{B07D3277-D8BB-48E5-AD0B-61BA3FA1D2B3}">
      <dgm:prSet/>
      <dgm:spPr/>
      <dgm:t>
        <a:bodyPr/>
        <a:lstStyle/>
        <a:p>
          <a:endParaRPr lang="en-US"/>
        </a:p>
      </dgm:t>
    </dgm:pt>
    <dgm:pt modelId="{C621C97D-E12E-4FDB-91CE-A67A8DC47FEF}" type="sibTrans" cxnId="{B07D3277-D8BB-48E5-AD0B-61BA3FA1D2B3}">
      <dgm:prSet/>
      <dgm:spPr/>
      <dgm:t>
        <a:bodyPr/>
        <a:lstStyle/>
        <a:p>
          <a:endParaRPr lang="en-US"/>
        </a:p>
      </dgm:t>
    </dgm:pt>
    <dgm:pt modelId="{0BBC3EB8-E174-4131-9D8A-34593C6F6178}">
      <dgm:prSet phldr="0"/>
      <dgm:spPr/>
      <dgm:t>
        <a:bodyPr/>
        <a:lstStyle/>
        <a:p>
          <a:pPr rtl="0"/>
          <a:r>
            <a:rPr lang="en-US">
              <a:latin typeface="Century Gothic" panose="020B0502020202020204"/>
            </a:rPr>
            <a:t>Finite Math</a:t>
          </a:r>
        </a:p>
      </dgm:t>
    </dgm:pt>
    <dgm:pt modelId="{5EA7EE3B-D737-40F2-8581-D6D4F3DBA5D6}" type="parTrans" cxnId="{EA9ADDDC-CB38-49B3-BF86-4A10180D6500}">
      <dgm:prSet/>
      <dgm:spPr/>
    </dgm:pt>
    <dgm:pt modelId="{700DAC2B-45CF-42D7-B71F-476882A6DEE4}" type="sibTrans" cxnId="{EA9ADDDC-CB38-49B3-BF86-4A10180D6500}">
      <dgm:prSet/>
      <dgm:spPr/>
    </dgm:pt>
    <dgm:pt modelId="{3BF9EB60-2985-4E26-98D7-4CC55A2C5D49}">
      <dgm:prSet phldr="0"/>
      <dgm:spPr/>
      <dgm:t>
        <a:bodyPr/>
        <a:lstStyle/>
        <a:p>
          <a:r>
            <a:rPr lang="en-US">
              <a:latin typeface="Century Gothic" panose="020B0502020202020204"/>
            </a:rPr>
            <a:t>Technical Math</a:t>
          </a:r>
          <a:endParaRPr lang="en-US"/>
        </a:p>
      </dgm:t>
    </dgm:pt>
    <dgm:pt modelId="{60D3CA11-5F3C-4856-A589-F097B8C9571F}" type="parTrans" cxnId="{36CDE65B-9170-447C-8D16-26C43D276177}">
      <dgm:prSet/>
      <dgm:spPr/>
    </dgm:pt>
    <dgm:pt modelId="{348A6C0B-48B7-4510-84A9-F3401F057C1D}" type="sibTrans" cxnId="{36CDE65B-9170-447C-8D16-26C43D276177}">
      <dgm:prSet/>
      <dgm:spPr/>
    </dgm:pt>
    <dgm:pt modelId="{9D9B862D-7708-42D5-9D2B-3ECB57A4EC0C}" type="pres">
      <dgm:prSet presAssocID="{E60D928E-07AE-4DF5-A5A2-12D401EDFB8F}" presName="diagram" presStyleCnt="0">
        <dgm:presLayoutVars>
          <dgm:dir/>
          <dgm:resizeHandles val="exact"/>
        </dgm:presLayoutVars>
      </dgm:prSet>
      <dgm:spPr/>
      <dgm:t>
        <a:bodyPr/>
        <a:lstStyle/>
        <a:p>
          <a:endParaRPr lang="en-US"/>
        </a:p>
      </dgm:t>
    </dgm:pt>
    <dgm:pt modelId="{2FF748C0-1914-4E29-91EA-7AD97EEAFBC7}" type="pres">
      <dgm:prSet presAssocID="{E1B35F97-A8BC-4607-9AD7-685B5D9CDD1E}" presName="node" presStyleLbl="node1" presStyleIdx="0" presStyleCnt="5">
        <dgm:presLayoutVars>
          <dgm:bulletEnabled val="1"/>
        </dgm:presLayoutVars>
      </dgm:prSet>
      <dgm:spPr/>
      <dgm:t>
        <a:bodyPr/>
        <a:lstStyle/>
        <a:p>
          <a:endParaRPr lang="en-US"/>
        </a:p>
      </dgm:t>
    </dgm:pt>
    <dgm:pt modelId="{C3A4ABF1-539D-4A6A-8AF6-4D3B69C60CBA}" type="pres">
      <dgm:prSet presAssocID="{20BCFBA1-5E0E-427F-B4AB-16EFD98E0048}" presName="sibTrans" presStyleCnt="0"/>
      <dgm:spPr/>
    </dgm:pt>
    <dgm:pt modelId="{54E903D7-2348-4184-8613-0A7FE2A2DD62}" type="pres">
      <dgm:prSet presAssocID="{73C06D4B-C0CA-4B20-BB9C-D11D9B44F734}" presName="node" presStyleLbl="node1" presStyleIdx="1" presStyleCnt="5">
        <dgm:presLayoutVars>
          <dgm:bulletEnabled val="1"/>
        </dgm:presLayoutVars>
      </dgm:prSet>
      <dgm:spPr/>
      <dgm:t>
        <a:bodyPr/>
        <a:lstStyle/>
        <a:p>
          <a:endParaRPr lang="en-US"/>
        </a:p>
      </dgm:t>
    </dgm:pt>
    <dgm:pt modelId="{42032B79-D77F-426C-8F8A-E11D25BDDE02}" type="pres">
      <dgm:prSet presAssocID="{D0A5537D-76A9-467B-91C5-8ADA241D5A42}" presName="sibTrans" presStyleCnt="0"/>
      <dgm:spPr/>
    </dgm:pt>
    <dgm:pt modelId="{C40B8968-36D7-4D55-B5E5-6F363D2D80C0}" type="pres">
      <dgm:prSet presAssocID="{0CB87D67-6A86-41A2-BA22-46F0D20F6375}" presName="node" presStyleLbl="node1" presStyleIdx="2" presStyleCnt="5">
        <dgm:presLayoutVars>
          <dgm:bulletEnabled val="1"/>
        </dgm:presLayoutVars>
      </dgm:prSet>
      <dgm:spPr/>
      <dgm:t>
        <a:bodyPr/>
        <a:lstStyle/>
        <a:p>
          <a:endParaRPr lang="en-US"/>
        </a:p>
      </dgm:t>
    </dgm:pt>
    <dgm:pt modelId="{7BBE7368-BA32-4E8E-B79D-A998D49D309F}" type="pres">
      <dgm:prSet presAssocID="{A92E04D7-9986-460F-9D35-3006522B3CB5}" presName="sibTrans" presStyleCnt="0"/>
      <dgm:spPr/>
    </dgm:pt>
    <dgm:pt modelId="{28AC7FC1-9732-470A-B22E-4B664CEF7ABF}" type="pres">
      <dgm:prSet presAssocID="{536D921E-6A3A-4DCF-8F27-2AD77A52147E}" presName="node" presStyleLbl="node1" presStyleIdx="3" presStyleCnt="5">
        <dgm:presLayoutVars>
          <dgm:bulletEnabled val="1"/>
        </dgm:presLayoutVars>
      </dgm:prSet>
      <dgm:spPr/>
      <dgm:t>
        <a:bodyPr/>
        <a:lstStyle/>
        <a:p>
          <a:endParaRPr lang="en-US"/>
        </a:p>
      </dgm:t>
    </dgm:pt>
    <dgm:pt modelId="{156B8B78-98FF-4D13-B81C-F3FDEC8049D7}" type="pres">
      <dgm:prSet presAssocID="{03493C1A-AB94-4860-9DF6-C3500D350F7E}" presName="sibTrans" presStyleCnt="0"/>
      <dgm:spPr/>
    </dgm:pt>
    <dgm:pt modelId="{ADC29008-CA9B-4FB6-8036-F3FEE7305FF3}" type="pres">
      <dgm:prSet presAssocID="{3BF9EB60-2985-4E26-98D7-4CC55A2C5D49}" presName="node" presStyleLbl="node1" presStyleIdx="4" presStyleCnt="5">
        <dgm:presLayoutVars>
          <dgm:bulletEnabled val="1"/>
        </dgm:presLayoutVars>
      </dgm:prSet>
      <dgm:spPr/>
      <dgm:t>
        <a:bodyPr/>
        <a:lstStyle/>
        <a:p>
          <a:endParaRPr lang="en-US"/>
        </a:p>
      </dgm:t>
    </dgm:pt>
  </dgm:ptLst>
  <dgm:cxnLst>
    <dgm:cxn modelId="{DC61DD7C-8FD2-4CD5-BD90-8C9B1349A1B5}" srcId="{E60D928E-07AE-4DF5-A5A2-12D401EDFB8F}" destId="{E1B35F97-A8BC-4607-9AD7-685B5D9CDD1E}" srcOrd="0" destOrd="0" parTransId="{59AE0017-8DCE-4ECD-8BA4-44398CA85D59}" sibTransId="{20BCFBA1-5E0E-427F-B4AB-16EFD98E0048}"/>
    <dgm:cxn modelId="{AF4D06B9-4B84-4A23-8846-8B577CB0C96F}" type="presOf" srcId="{0BD01B34-46D1-40AB-9D72-10BCA912D97A}" destId="{54E903D7-2348-4184-8613-0A7FE2A2DD62}" srcOrd="0" destOrd="1" presId="urn:microsoft.com/office/officeart/2005/8/layout/default"/>
    <dgm:cxn modelId="{AE93F051-D56F-49C0-B3DF-168CC74FFF8D}" type="presOf" srcId="{161E4A54-68F0-4A85-8074-14F314A77B90}" destId="{54E903D7-2348-4184-8613-0A7FE2A2DD62}" srcOrd="0" destOrd="2" presId="urn:microsoft.com/office/officeart/2005/8/layout/default"/>
    <dgm:cxn modelId="{36CDE65B-9170-447C-8D16-26C43D276177}" srcId="{E60D928E-07AE-4DF5-A5A2-12D401EDFB8F}" destId="{3BF9EB60-2985-4E26-98D7-4CC55A2C5D49}" srcOrd="4" destOrd="0" parTransId="{60D3CA11-5F3C-4856-A589-F097B8C9571F}" sibTransId="{348A6C0B-48B7-4510-84A9-F3401F057C1D}"/>
    <dgm:cxn modelId="{A76DAD04-0B1C-405A-ACC3-3A705BA70311}" srcId="{E60D928E-07AE-4DF5-A5A2-12D401EDFB8F}" destId="{0CB87D67-6A86-41A2-BA22-46F0D20F6375}" srcOrd="2" destOrd="0" parTransId="{D31674D0-E9E7-4247-88DB-E86A49A39376}" sibTransId="{A92E04D7-9986-460F-9D35-3006522B3CB5}"/>
    <dgm:cxn modelId="{123253BA-9C5F-4365-98E6-81B72121A2C3}" srcId="{E1B35F97-A8BC-4607-9AD7-685B5D9CDD1E}" destId="{1D7F8AB4-4A9E-442F-A059-EE1DC4E7F756}" srcOrd="2" destOrd="0" parTransId="{D71677B7-3A7E-4FD9-A0B4-577B2C634864}" sibTransId="{82BBAFBB-6DF0-4A88-BAFD-381ACB8C608C}"/>
    <dgm:cxn modelId="{20B7A4F4-8591-4102-8323-4FFF2A5D4693}" srcId="{73C06D4B-C0CA-4B20-BB9C-D11D9B44F734}" destId="{161E4A54-68F0-4A85-8074-14F314A77B90}" srcOrd="1" destOrd="0" parTransId="{CEB1000C-90CF-49CB-9FCB-7901DCC2DD7A}" sibTransId="{8B815D04-0FC2-4D6C-81D9-75AD6815FFBE}"/>
    <dgm:cxn modelId="{F0D79A00-5A75-4887-ACA9-1901A8DA3D9B}" type="presOf" srcId="{E1B35F97-A8BC-4607-9AD7-685B5D9CDD1E}" destId="{2FF748C0-1914-4E29-91EA-7AD97EEAFBC7}" srcOrd="0" destOrd="0" presId="urn:microsoft.com/office/officeart/2005/8/layout/default"/>
    <dgm:cxn modelId="{99737280-4C80-4EFD-AB78-775CC0FB8E87}" type="presOf" srcId="{3BF9EB60-2985-4E26-98D7-4CC55A2C5D49}" destId="{ADC29008-CA9B-4FB6-8036-F3FEE7305FF3}" srcOrd="0" destOrd="0" presId="urn:microsoft.com/office/officeart/2005/8/layout/default"/>
    <dgm:cxn modelId="{5A6D57B8-4B3C-43E3-9713-70C8A501A894}" type="presOf" srcId="{0CB87D67-6A86-41A2-BA22-46F0D20F6375}" destId="{C40B8968-36D7-4D55-B5E5-6F363D2D80C0}" srcOrd="0" destOrd="0" presId="urn:microsoft.com/office/officeart/2005/8/layout/default"/>
    <dgm:cxn modelId="{B984696F-1BF8-4132-A14E-D3D187FDC3E8}" type="presOf" srcId="{0BBC3EB8-E174-4131-9D8A-34593C6F6178}" destId="{28AC7FC1-9732-470A-B22E-4B664CEF7ABF}" srcOrd="0" destOrd="2" presId="urn:microsoft.com/office/officeart/2005/8/layout/default"/>
    <dgm:cxn modelId="{EA9ADDDC-CB38-49B3-BF86-4A10180D6500}" srcId="{536D921E-6A3A-4DCF-8F27-2AD77A52147E}" destId="{0BBC3EB8-E174-4131-9D8A-34593C6F6178}" srcOrd="1" destOrd="0" parTransId="{5EA7EE3B-D737-40F2-8581-D6D4F3DBA5D6}" sibTransId="{700DAC2B-45CF-42D7-B71F-476882A6DEE4}"/>
    <dgm:cxn modelId="{E825B559-45CC-4B43-9236-FC43DC0DF704}" type="presOf" srcId="{87149C92-2D7A-4A1D-8414-5BFCE748C5AE}" destId="{2FF748C0-1914-4E29-91EA-7AD97EEAFBC7}" srcOrd="0" destOrd="1" presId="urn:microsoft.com/office/officeart/2005/8/layout/default"/>
    <dgm:cxn modelId="{A9641BC5-F1C8-4288-8B7E-9D18D353A057}" srcId="{E60D928E-07AE-4DF5-A5A2-12D401EDFB8F}" destId="{536D921E-6A3A-4DCF-8F27-2AD77A52147E}" srcOrd="3" destOrd="0" parTransId="{0A07F89F-76DA-41EB-A4E6-409CB4AF00CA}" sibTransId="{03493C1A-AB94-4860-9DF6-C3500D350F7E}"/>
    <dgm:cxn modelId="{CB4D2EFF-5D3C-4D0B-BAE4-E7BF3D45A232}" type="presOf" srcId="{536D921E-6A3A-4DCF-8F27-2AD77A52147E}" destId="{28AC7FC1-9732-470A-B22E-4B664CEF7ABF}" srcOrd="0" destOrd="0" presId="urn:microsoft.com/office/officeart/2005/8/layout/default"/>
    <dgm:cxn modelId="{BC124343-DAA9-4000-B090-CCE6C4704184}" srcId="{E1B35F97-A8BC-4607-9AD7-685B5D9CDD1E}" destId="{0D0ACFDE-24B8-44E3-A980-758E375D9237}" srcOrd="1" destOrd="0" parTransId="{FA313594-B8DE-4E07-B11B-5EE02C303FF4}" sibTransId="{FF6C55DF-E209-4449-B34E-210FB5031E6A}"/>
    <dgm:cxn modelId="{FE1CF994-83AF-457D-B89C-CEE907F96628}" type="presOf" srcId="{E60D928E-07AE-4DF5-A5A2-12D401EDFB8F}" destId="{9D9B862D-7708-42D5-9D2B-3ECB57A4EC0C}" srcOrd="0" destOrd="0" presId="urn:microsoft.com/office/officeart/2005/8/layout/default"/>
    <dgm:cxn modelId="{81C1A53B-C8D1-4300-AD5B-D46FBEAEB2EF}" type="presOf" srcId="{1D7F8AB4-4A9E-442F-A059-EE1DC4E7F756}" destId="{2FF748C0-1914-4E29-91EA-7AD97EEAFBC7}" srcOrd="0" destOrd="3" presId="urn:microsoft.com/office/officeart/2005/8/layout/default"/>
    <dgm:cxn modelId="{9F3E7637-57D1-480D-9E83-E28DC740D2C6}" srcId="{E60D928E-07AE-4DF5-A5A2-12D401EDFB8F}" destId="{73C06D4B-C0CA-4B20-BB9C-D11D9B44F734}" srcOrd="1" destOrd="0" parTransId="{F17AEE38-69D2-4E35-9121-1D3DAE0BF71B}" sibTransId="{D0A5537D-76A9-467B-91C5-8ADA241D5A42}"/>
    <dgm:cxn modelId="{79953A0D-7B3D-44DF-A28F-6BD308E3599E}" type="presOf" srcId="{18B66E91-2FC5-4499-AD38-0E95E7CAF602}" destId="{28AC7FC1-9732-470A-B22E-4B664CEF7ABF}" srcOrd="0" destOrd="1" presId="urn:microsoft.com/office/officeart/2005/8/layout/default"/>
    <dgm:cxn modelId="{FD14DC87-6230-4344-8DAB-F40C19B1651E}" srcId="{E1B35F97-A8BC-4607-9AD7-685B5D9CDD1E}" destId="{87149C92-2D7A-4A1D-8414-5BFCE748C5AE}" srcOrd="0" destOrd="0" parTransId="{A8B414E3-3249-4E1A-B53A-4D76D17E95A0}" sibTransId="{FA0C271A-7BD5-459F-841D-ACAD17A89B30}"/>
    <dgm:cxn modelId="{A851370A-6E75-4998-A03C-4D1908E3E6CD}" type="presOf" srcId="{73C06D4B-C0CA-4B20-BB9C-D11D9B44F734}" destId="{54E903D7-2348-4184-8613-0A7FE2A2DD62}" srcOrd="0" destOrd="0" presId="urn:microsoft.com/office/officeart/2005/8/layout/default"/>
    <dgm:cxn modelId="{B07D3277-D8BB-48E5-AD0B-61BA3FA1D2B3}" srcId="{536D921E-6A3A-4DCF-8F27-2AD77A52147E}" destId="{18B66E91-2FC5-4499-AD38-0E95E7CAF602}" srcOrd="0" destOrd="0" parTransId="{BEEF3269-B8E5-4196-BDCF-0F264E7F1B38}" sibTransId="{C621C97D-E12E-4FDB-91CE-A67A8DC47FEF}"/>
    <dgm:cxn modelId="{C19DBC56-9F25-4C1D-A42F-B7F09985A45A}" type="presOf" srcId="{0D0ACFDE-24B8-44E3-A980-758E375D9237}" destId="{2FF748C0-1914-4E29-91EA-7AD97EEAFBC7}" srcOrd="0" destOrd="2" presId="urn:microsoft.com/office/officeart/2005/8/layout/default"/>
    <dgm:cxn modelId="{76602A4D-E684-400A-B475-C420AE4A6067}" srcId="{73C06D4B-C0CA-4B20-BB9C-D11D9B44F734}" destId="{0BD01B34-46D1-40AB-9D72-10BCA912D97A}" srcOrd="0" destOrd="0" parTransId="{10964532-32CF-4773-8B98-400013C29110}" sibTransId="{3C016520-8B8E-4653-A4F7-1E27973F2CA3}"/>
    <dgm:cxn modelId="{D6C080B5-F431-4C48-8BD7-CF7FBB7D8C3F}" type="presParOf" srcId="{9D9B862D-7708-42D5-9D2B-3ECB57A4EC0C}" destId="{2FF748C0-1914-4E29-91EA-7AD97EEAFBC7}" srcOrd="0" destOrd="0" presId="urn:microsoft.com/office/officeart/2005/8/layout/default"/>
    <dgm:cxn modelId="{2BC9BBE8-2DEF-47FD-A589-76A203BEB80B}" type="presParOf" srcId="{9D9B862D-7708-42D5-9D2B-3ECB57A4EC0C}" destId="{C3A4ABF1-539D-4A6A-8AF6-4D3B69C60CBA}" srcOrd="1" destOrd="0" presId="urn:microsoft.com/office/officeart/2005/8/layout/default"/>
    <dgm:cxn modelId="{CD102F1D-3B85-4A62-85FF-2F93D78FA3D7}" type="presParOf" srcId="{9D9B862D-7708-42D5-9D2B-3ECB57A4EC0C}" destId="{54E903D7-2348-4184-8613-0A7FE2A2DD62}" srcOrd="2" destOrd="0" presId="urn:microsoft.com/office/officeart/2005/8/layout/default"/>
    <dgm:cxn modelId="{183B0B41-F4A0-430F-B4BF-E551507269A3}" type="presParOf" srcId="{9D9B862D-7708-42D5-9D2B-3ECB57A4EC0C}" destId="{42032B79-D77F-426C-8F8A-E11D25BDDE02}" srcOrd="3" destOrd="0" presId="urn:microsoft.com/office/officeart/2005/8/layout/default"/>
    <dgm:cxn modelId="{44026DA8-B677-4742-B454-97CB774A441A}" type="presParOf" srcId="{9D9B862D-7708-42D5-9D2B-3ECB57A4EC0C}" destId="{C40B8968-36D7-4D55-B5E5-6F363D2D80C0}" srcOrd="4" destOrd="0" presId="urn:microsoft.com/office/officeart/2005/8/layout/default"/>
    <dgm:cxn modelId="{27F972D4-064B-4F98-83BF-47E493E7122D}" type="presParOf" srcId="{9D9B862D-7708-42D5-9D2B-3ECB57A4EC0C}" destId="{7BBE7368-BA32-4E8E-B79D-A998D49D309F}" srcOrd="5" destOrd="0" presId="urn:microsoft.com/office/officeart/2005/8/layout/default"/>
    <dgm:cxn modelId="{9D8A81BB-BE62-4FFF-AEE4-F40375D64ECB}" type="presParOf" srcId="{9D9B862D-7708-42D5-9D2B-3ECB57A4EC0C}" destId="{28AC7FC1-9732-470A-B22E-4B664CEF7ABF}" srcOrd="6" destOrd="0" presId="urn:microsoft.com/office/officeart/2005/8/layout/default"/>
    <dgm:cxn modelId="{24D3745B-EB35-4D4C-9B56-B4AE0B901535}" type="presParOf" srcId="{9D9B862D-7708-42D5-9D2B-3ECB57A4EC0C}" destId="{156B8B78-98FF-4D13-B81C-F3FDEC8049D7}" srcOrd="7" destOrd="0" presId="urn:microsoft.com/office/officeart/2005/8/layout/default"/>
    <dgm:cxn modelId="{A5CF1FE5-3D84-4567-9A90-8054FB2F9347}" type="presParOf" srcId="{9D9B862D-7708-42D5-9D2B-3ECB57A4EC0C}" destId="{ADC29008-CA9B-4FB6-8036-F3FEE7305FF3}"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26D54A2-6884-4DFB-93AE-A556E7E0C466}"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en-US"/>
        </a:p>
      </dgm:t>
    </dgm:pt>
    <dgm:pt modelId="{8CA73243-CFF1-4242-BFC1-48C0ADCF8BDD}">
      <dgm:prSet/>
      <dgm:spPr/>
      <dgm:t>
        <a:bodyPr/>
        <a:lstStyle/>
        <a:p>
          <a:r>
            <a:rPr lang="en-US" b="0" i="0"/>
            <a:t>Mathematical maturity</a:t>
          </a:r>
          <a:endParaRPr lang="en-US"/>
        </a:p>
      </dgm:t>
    </dgm:pt>
    <dgm:pt modelId="{8F41EEBB-C6AC-456F-90DA-F9D6CE72AF1C}" type="parTrans" cxnId="{4176616F-92D3-4226-87F7-9CE63A381528}">
      <dgm:prSet/>
      <dgm:spPr/>
      <dgm:t>
        <a:bodyPr/>
        <a:lstStyle/>
        <a:p>
          <a:endParaRPr lang="en-US"/>
        </a:p>
      </dgm:t>
    </dgm:pt>
    <dgm:pt modelId="{F6587831-B0DF-4C84-8065-D465311114C5}" type="sibTrans" cxnId="{4176616F-92D3-4226-87F7-9CE63A381528}">
      <dgm:prSet/>
      <dgm:spPr/>
      <dgm:t>
        <a:bodyPr/>
        <a:lstStyle/>
        <a:p>
          <a:endParaRPr lang="en-US"/>
        </a:p>
      </dgm:t>
    </dgm:pt>
    <dgm:pt modelId="{27BCB2B5-8680-41DD-9378-7037D127A1C2}">
      <dgm:prSet/>
      <dgm:spPr/>
      <dgm:t>
        <a:bodyPr/>
        <a:lstStyle/>
        <a:p>
          <a:r>
            <a:rPr lang="en-US" b="0" i="0"/>
            <a:t>Confident to approach and persist through quantitative problems in new situations</a:t>
          </a:r>
          <a:endParaRPr lang="en-US"/>
        </a:p>
      </dgm:t>
    </dgm:pt>
    <dgm:pt modelId="{7AC1001C-B156-49DB-BE5B-812E3AAC9397}" type="parTrans" cxnId="{8C533720-5A97-4754-9DC7-0D1F97E3121E}">
      <dgm:prSet/>
      <dgm:spPr/>
      <dgm:t>
        <a:bodyPr/>
        <a:lstStyle/>
        <a:p>
          <a:endParaRPr lang="en-US"/>
        </a:p>
      </dgm:t>
    </dgm:pt>
    <dgm:pt modelId="{951E9FFB-84EA-4307-8F69-FB1959160B00}" type="sibTrans" cxnId="{8C533720-5A97-4754-9DC7-0D1F97E3121E}">
      <dgm:prSet/>
      <dgm:spPr/>
      <dgm:t>
        <a:bodyPr/>
        <a:lstStyle/>
        <a:p>
          <a:endParaRPr lang="en-US"/>
        </a:p>
      </dgm:t>
    </dgm:pt>
    <dgm:pt modelId="{B8C1D755-BF85-4453-B0B8-00497EE6BA0C}">
      <dgm:prSet/>
      <dgm:spPr/>
      <dgm:t>
        <a:bodyPr/>
        <a:lstStyle/>
        <a:p>
          <a:r>
            <a:rPr lang="en-US" b="0" i="0"/>
            <a:t>Identify resources, knowledge, and solution paths needed to solve problems</a:t>
          </a:r>
          <a:endParaRPr lang="en-US"/>
        </a:p>
      </dgm:t>
    </dgm:pt>
    <dgm:pt modelId="{E0AEC59F-F7BF-4AC9-BB8C-E71E3B79730A}" type="parTrans" cxnId="{B2615B6F-ADB9-4038-A952-0A90A2853E28}">
      <dgm:prSet/>
      <dgm:spPr/>
      <dgm:t>
        <a:bodyPr/>
        <a:lstStyle/>
        <a:p>
          <a:endParaRPr lang="en-US"/>
        </a:p>
      </dgm:t>
    </dgm:pt>
    <dgm:pt modelId="{61384A37-F181-4424-8D0F-B039ADFA9B9B}" type="sibTrans" cxnId="{B2615B6F-ADB9-4038-A952-0A90A2853E28}">
      <dgm:prSet/>
      <dgm:spPr/>
      <dgm:t>
        <a:bodyPr/>
        <a:lstStyle/>
        <a:p>
          <a:endParaRPr lang="en-US"/>
        </a:p>
      </dgm:t>
    </dgm:pt>
    <dgm:pt modelId="{5F4F3125-71C6-4CFF-9843-678926723C2A}">
      <dgm:prSet/>
      <dgm:spPr/>
      <dgm:t>
        <a:bodyPr/>
        <a:lstStyle/>
        <a:p>
          <a:r>
            <a:rPr lang="en-US" b="0" i="0"/>
            <a:t>Evaluate the reasonableness of quantitative information</a:t>
          </a:r>
          <a:endParaRPr lang="en-US"/>
        </a:p>
      </dgm:t>
    </dgm:pt>
    <dgm:pt modelId="{F949F077-D837-4180-9BCE-216E88346529}" type="parTrans" cxnId="{3EB7BB7E-C1A6-4F17-AC95-F02C86E565D5}">
      <dgm:prSet/>
      <dgm:spPr/>
      <dgm:t>
        <a:bodyPr/>
        <a:lstStyle/>
        <a:p>
          <a:endParaRPr lang="en-US"/>
        </a:p>
      </dgm:t>
    </dgm:pt>
    <dgm:pt modelId="{309E1F35-724B-410B-B333-5FF64F053A3F}" type="sibTrans" cxnId="{3EB7BB7E-C1A6-4F17-AC95-F02C86E565D5}">
      <dgm:prSet/>
      <dgm:spPr/>
      <dgm:t>
        <a:bodyPr/>
        <a:lstStyle/>
        <a:p>
          <a:endParaRPr lang="en-US"/>
        </a:p>
      </dgm:t>
    </dgm:pt>
    <dgm:pt modelId="{4357EF50-8F77-415B-9456-B0B6A732DA46}">
      <dgm:prSet/>
      <dgm:spPr/>
      <dgm:t>
        <a:bodyPr/>
        <a:lstStyle/>
        <a:p>
          <a:r>
            <a:rPr lang="en-US" b="0" i="0"/>
            <a:t>Read, interpret, critique, and question data and quantitative claims</a:t>
          </a:r>
          <a:endParaRPr lang="en-US"/>
        </a:p>
      </dgm:t>
    </dgm:pt>
    <dgm:pt modelId="{279FCAAC-D9C2-4F0D-910D-941D4CD73E43}" type="parTrans" cxnId="{AFE385C6-E0D7-4CE6-8CAC-C4235EEFBFBE}">
      <dgm:prSet/>
      <dgm:spPr/>
      <dgm:t>
        <a:bodyPr/>
        <a:lstStyle/>
        <a:p>
          <a:endParaRPr lang="en-US"/>
        </a:p>
      </dgm:t>
    </dgm:pt>
    <dgm:pt modelId="{FA5903D0-0C2E-48A9-9019-711E1D9083FF}" type="sibTrans" cxnId="{AFE385C6-E0D7-4CE6-8CAC-C4235EEFBFBE}">
      <dgm:prSet/>
      <dgm:spPr/>
      <dgm:t>
        <a:bodyPr/>
        <a:lstStyle/>
        <a:p>
          <a:endParaRPr lang="en-US"/>
        </a:p>
      </dgm:t>
    </dgm:pt>
    <dgm:pt modelId="{22654DDF-130D-47EF-8C86-EE8CA8A62FA6}">
      <dgm:prSet/>
      <dgm:spPr/>
      <dgm:t>
        <a:bodyPr/>
        <a:lstStyle/>
        <a:p>
          <a:r>
            <a:rPr lang="en-US" b="0" i="0"/>
            <a:t>Relevant, authentic applications</a:t>
          </a:r>
          <a:endParaRPr lang="en-US"/>
        </a:p>
      </dgm:t>
    </dgm:pt>
    <dgm:pt modelId="{8E8733A0-DA6D-4B44-B734-113EE778488E}" type="parTrans" cxnId="{DFB48488-D41D-4C8B-8579-FC2D92F101C1}">
      <dgm:prSet/>
      <dgm:spPr/>
      <dgm:t>
        <a:bodyPr/>
        <a:lstStyle/>
        <a:p>
          <a:endParaRPr lang="en-US"/>
        </a:p>
      </dgm:t>
    </dgm:pt>
    <dgm:pt modelId="{D0150991-23E8-4F78-A5E7-78E4BE46EE04}" type="sibTrans" cxnId="{DFB48488-D41D-4C8B-8579-FC2D92F101C1}">
      <dgm:prSet/>
      <dgm:spPr/>
      <dgm:t>
        <a:bodyPr/>
        <a:lstStyle/>
        <a:p>
          <a:endParaRPr lang="en-US"/>
        </a:p>
      </dgm:t>
    </dgm:pt>
    <dgm:pt modelId="{7CA95ECE-78C0-4270-B4A4-90D0C9A5BE84}" type="pres">
      <dgm:prSet presAssocID="{426D54A2-6884-4DFB-93AE-A556E7E0C466}" presName="vert0" presStyleCnt="0">
        <dgm:presLayoutVars>
          <dgm:dir/>
          <dgm:animOne val="branch"/>
          <dgm:animLvl val="lvl"/>
        </dgm:presLayoutVars>
      </dgm:prSet>
      <dgm:spPr/>
      <dgm:t>
        <a:bodyPr/>
        <a:lstStyle/>
        <a:p>
          <a:endParaRPr lang="en-US"/>
        </a:p>
      </dgm:t>
    </dgm:pt>
    <dgm:pt modelId="{F2BC90BE-4AAE-4BD8-94CB-E4982062C64D}" type="pres">
      <dgm:prSet presAssocID="{8CA73243-CFF1-4242-BFC1-48C0ADCF8BDD}" presName="thickLine" presStyleLbl="alignNode1" presStyleIdx="0" presStyleCnt="6"/>
      <dgm:spPr/>
    </dgm:pt>
    <dgm:pt modelId="{EFB17553-8D8D-4998-A4A9-84795D602A54}" type="pres">
      <dgm:prSet presAssocID="{8CA73243-CFF1-4242-BFC1-48C0ADCF8BDD}" presName="horz1" presStyleCnt="0"/>
      <dgm:spPr/>
    </dgm:pt>
    <dgm:pt modelId="{9BDD8B79-9D5F-4CD8-B67C-C4A2F00DF0F9}" type="pres">
      <dgm:prSet presAssocID="{8CA73243-CFF1-4242-BFC1-48C0ADCF8BDD}" presName="tx1" presStyleLbl="revTx" presStyleIdx="0" presStyleCnt="6"/>
      <dgm:spPr/>
      <dgm:t>
        <a:bodyPr/>
        <a:lstStyle/>
        <a:p>
          <a:endParaRPr lang="en-US"/>
        </a:p>
      </dgm:t>
    </dgm:pt>
    <dgm:pt modelId="{671DD8CA-F479-4B79-A399-D25C80CAED9E}" type="pres">
      <dgm:prSet presAssocID="{8CA73243-CFF1-4242-BFC1-48C0ADCF8BDD}" presName="vert1" presStyleCnt="0"/>
      <dgm:spPr/>
    </dgm:pt>
    <dgm:pt modelId="{D9441BF1-09E9-4EE3-924F-C24E1BC17BF0}" type="pres">
      <dgm:prSet presAssocID="{27BCB2B5-8680-41DD-9378-7037D127A1C2}" presName="thickLine" presStyleLbl="alignNode1" presStyleIdx="1" presStyleCnt="6"/>
      <dgm:spPr/>
    </dgm:pt>
    <dgm:pt modelId="{CE25FCE4-37F7-4A0D-A6A2-14FA71836450}" type="pres">
      <dgm:prSet presAssocID="{27BCB2B5-8680-41DD-9378-7037D127A1C2}" presName="horz1" presStyleCnt="0"/>
      <dgm:spPr/>
    </dgm:pt>
    <dgm:pt modelId="{EE26554E-E6CC-40FD-BF9B-5085808A9737}" type="pres">
      <dgm:prSet presAssocID="{27BCB2B5-8680-41DD-9378-7037D127A1C2}" presName="tx1" presStyleLbl="revTx" presStyleIdx="1" presStyleCnt="6"/>
      <dgm:spPr/>
      <dgm:t>
        <a:bodyPr/>
        <a:lstStyle/>
        <a:p>
          <a:endParaRPr lang="en-US"/>
        </a:p>
      </dgm:t>
    </dgm:pt>
    <dgm:pt modelId="{7BF35EDE-9BE4-4BFF-AE46-D89E94BCB5C2}" type="pres">
      <dgm:prSet presAssocID="{27BCB2B5-8680-41DD-9378-7037D127A1C2}" presName="vert1" presStyleCnt="0"/>
      <dgm:spPr/>
    </dgm:pt>
    <dgm:pt modelId="{4866342B-C4D9-4BE5-B66B-F8BA9A0F69BF}" type="pres">
      <dgm:prSet presAssocID="{B8C1D755-BF85-4453-B0B8-00497EE6BA0C}" presName="thickLine" presStyleLbl="alignNode1" presStyleIdx="2" presStyleCnt="6"/>
      <dgm:spPr/>
    </dgm:pt>
    <dgm:pt modelId="{5AE8FE53-58CB-42DC-A945-FC7B954D1BC0}" type="pres">
      <dgm:prSet presAssocID="{B8C1D755-BF85-4453-B0B8-00497EE6BA0C}" presName="horz1" presStyleCnt="0"/>
      <dgm:spPr/>
    </dgm:pt>
    <dgm:pt modelId="{B6D14357-10D0-473A-867C-1421910DF5DF}" type="pres">
      <dgm:prSet presAssocID="{B8C1D755-BF85-4453-B0B8-00497EE6BA0C}" presName="tx1" presStyleLbl="revTx" presStyleIdx="2" presStyleCnt="6"/>
      <dgm:spPr/>
      <dgm:t>
        <a:bodyPr/>
        <a:lstStyle/>
        <a:p>
          <a:endParaRPr lang="en-US"/>
        </a:p>
      </dgm:t>
    </dgm:pt>
    <dgm:pt modelId="{2C87D2C6-94FB-41A8-9DA1-C9347B2181CF}" type="pres">
      <dgm:prSet presAssocID="{B8C1D755-BF85-4453-B0B8-00497EE6BA0C}" presName="vert1" presStyleCnt="0"/>
      <dgm:spPr/>
    </dgm:pt>
    <dgm:pt modelId="{5BCF4469-1597-42CB-9D03-F6C91D393922}" type="pres">
      <dgm:prSet presAssocID="{5F4F3125-71C6-4CFF-9843-678926723C2A}" presName="thickLine" presStyleLbl="alignNode1" presStyleIdx="3" presStyleCnt="6"/>
      <dgm:spPr/>
    </dgm:pt>
    <dgm:pt modelId="{55AA3087-32A5-4A8B-8082-E006620B3555}" type="pres">
      <dgm:prSet presAssocID="{5F4F3125-71C6-4CFF-9843-678926723C2A}" presName="horz1" presStyleCnt="0"/>
      <dgm:spPr/>
    </dgm:pt>
    <dgm:pt modelId="{F5AFEB94-C8CE-40BC-9E7F-C812C80D8F48}" type="pres">
      <dgm:prSet presAssocID="{5F4F3125-71C6-4CFF-9843-678926723C2A}" presName="tx1" presStyleLbl="revTx" presStyleIdx="3" presStyleCnt="6"/>
      <dgm:spPr/>
      <dgm:t>
        <a:bodyPr/>
        <a:lstStyle/>
        <a:p>
          <a:endParaRPr lang="en-US"/>
        </a:p>
      </dgm:t>
    </dgm:pt>
    <dgm:pt modelId="{9E1AC064-7363-49D0-AD15-A2CF11A33514}" type="pres">
      <dgm:prSet presAssocID="{5F4F3125-71C6-4CFF-9843-678926723C2A}" presName="vert1" presStyleCnt="0"/>
      <dgm:spPr/>
    </dgm:pt>
    <dgm:pt modelId="{246625F6-F805-40DA-8B29-F13576D5733B}" type="pres">
      <dgm:prSet presAssocID="{4357EF50-8F77-415B-9456-B0B6A732DA46}" presName="thickLine" presStyleLbl="alignNode1" presStyleIdx="4" presStyleCnt="6"/>
      <dgm:spPr/>
    </dgm:pt>
    <dgm:pt modelId="{E675D110-DF7D-4E17-8E02-2ECA62C15402}" type="pres">
      <dgm:prSet presAssocID="{4357EF50-8F77-415B-9456-B0B6A732DA46}" presName="horz1" presStyleCnt="0"/>
      <dgm:spPr/>
    </dgm:pt>
    <dgm:pt modelId="{2377B049-92B1-4D30-93AC-39FD5159268E}" type="pres">
      <dgm:prSet presAssocID="{4357EF50-8F77-415B-9456-B0B6A732DA46}" presName="tx1" presStyleLbl="revTx" presStyleIdx="4" presStyleCnt="6"/>
      <dgm:spPr/>
      <dgm:t>
        <a:bodyPr/>
        <a:lstStyle/>
        <a:p>
          <a:endParaRPr lang="en-US"/>
        </a:p>
      </dgm:t>
    </dgm:pt>
    <dgm:pt modelId="{4C513A25-D393-4866-86C0-DD57C4FA53A3}" type="pres">
      <dgm:prSet presAssocID="{4357EF50-8F77-415B-9456-B0B6A732DA46}" presName="vert1" presStyleCnt="0"/>
      <dgm:spPr/>
    </dgm:pt>
    <dgm:pt modelId="{5428CE4B-8406-4ECA-9D8C-BAB64437BB19}" type="pres">
      <dgm:prSet presAssocID="{22654DDF-130D-47EF-8C86-EE8CA8A62FA6}" presName="thickLine" presStyleLbl="alignNode1" presStyleIdx="5" presStyleCnt="6"/>
      <dgm:spPr/>
    </dgm:pt>
    <dgm:pt modelId="{E002DFCD-6001-42AC-BD68-089D5A420437}" type="pres">
      <dgm:prSet presAssocID="{22654DDF-130D-47EF-8C86-EE8CA8A62FA6}" presName="horz1" presStyleCnt="0"/>
      <dgm:spPr/>
    </dgm:pt>
    <dgm:pt modelId="{2FA6AB31-7457-4D10-ADE0-7032F7CA1F06}" type="pres">
      <dgm:prSet presAssocID="{22654DDF-130D-47EF-8C86-EE8CA8A62FA6}" presName="tx1" presStyleLbl="revTx" presStyleIdx="5" presStyleCnt="6"/>
      <dgm:spPr/>
      <dgm:t>
        <a:bodyPr/>
        <a:lstStyle/>
        <a:p>
          <a:endParaRPr lang="en-US"/>
        </a:p>
      </dgm:t>
    </dgm:pt>
    <dgm:pt modelId="{E2B78C2A-7CCC-45D2-98B5-B3D8C4C17154}" type="pres">
      <dgm:prSet presAssocID="{22654DDF-130D-47EF-8C86-EE8CA8A62FA6}" presName="vert1" presStyleCnt="0"/>
      <dgm:spPr/>
    </dgm:pt>
  </dgm:ptLst>
  <dgm:cxnLst>
    <dgm:cxn modelId="{41A3A46F-1310-403F-820C-4213F856C2B8}" type="presOf" srcId="{4357EF50-8F77-415B-9456-B0B6A732DA46}" destId="{2377B049-92B1-4D30-93AC-39FD5159268E}" srcOrd="0" destOrd="0" presId="urn:microsoft.com/office/officeart/2008/layout/LinedList"/>
    <dgm:cxn modelId="{3088E788-F4DB-4F63-974E-4F53F621C9BC}" type="presOf" srcId="{B8C1D755-BF85-4453-B0B8-00497EE6BA0C}" destId="{B6D14357-10D0-473A-867C-1421910DF5DF}" srcOrd="0" destOrd="0" presId="urn:microsoft.com/office/officeart/2008/layout/LinedList"/>
    <dgm:cxn modelId="{B72AED0F-2E0D-423E-8D31-6952D9825D92}" type="presOf" srcId="{8CA73243-CFF1-4242-BFC1-48C0ADCF8BDD}" destId="{9BDD8B79-9D5F-4CD8-B67C-C4A2F00DF0F9}" srcOrd="0" destOrd="0" presId="urn:microsoft.com/office/officeart/2008/layout/LinedList"/>
    <dgm:cxn modelId="{B2615B6F-ADB9-4038-A952-0A90A2853E28}" srcId="{426D54A2-6884-4DFB-93AE-A556E7E0C466}" destId="{B8C1D755-BF85-4453-B0B8-00497EE6BA0C}" srcOrd="2" destOrd="0" parTransId="{E0AEC59F-F7BF-4AC9-BB8C-E71E3B79730A}" sibTransId="{61384A37-F181-4424-8D0F-B039ADFA9B9B}"/>
    <dgm:cxn modelId="{DFB48488-D41D-4C8B-8579-FC2D92F101C1}" srcId="{426D54A2-6884-4DFB-93AE-A556E7E0C466}" destId="{22654DDF-130D-47EF-8C86-EE8CA8A62FA6}" srcOrd="5" destOrd="0" parTransId="{8E8733A0-DA6D-4B44-B734-113EE778488E}" sibTransId="{D0150991-23E8-4F78-A5E7-78E4BE46EE04}"/>
    <dgm:cxn modelId="{7C53837D-A4A0-484E-9318-D3C41F29853C}" type="presOf" srcId="{5F4F3125-71C6-4CFF-9843-678926723C2A}" destId="{F5AFEB94-C8CE-40BC-9E7F-C812C80D8F48}" srcOrd="0" destOrd="0" presId="urn:microsoft.com/office/officeart/2008/layout/LinedList"/>
    <dgm:cxn modelId="{85A02766-13C2-4A22-B815-6E328BA84A51}" type="presOf" srcId="{27BCB2B5-8680-41DD-9378-7037D127A1C2}" destId="{EE26554E-E6CC-40FD-BF9B-5085808A9737}" srcOrd="0" destOrd="0" presId="urn:microsoft.com/office/officeart/2008/layout/LinedList"/>
    <dgm:cxn modelId="{0C34EFB6-3A91-4CC3-992D-4DA6CA52089A}" type="presOf" srcId="{426D54A2-6884-4DFB-93AE-A556E7E0C466}" destId="{7CA95ECE-78C0-4270-B4A4-90D0C9A5BE84}" srcOrd="0" destOrd="0" presId="urn:microsoft.com/office/officeart/2008/layout/LinedList"/>
    <dgm:cxn modelId="{3EB7BB7E-C1A6-4F17-AC95-F02C86E565D5}" srcId="{426D54A2-6884-4DFB-93AE-A556E7E0C466}" destId="{5F4F3125-71C6-4CFF-9843-678926723C2A}" srcOrd="3" destOrd="0" parTransId="{F949F077-D837-4180-9BCE-216E88346529}" sibTransId="{309E1F35-724B-410B-B333-5FF64F053A3F}"/>
    <dgm:cxn modelId="{8C533720-5A97-4754-9DC7-0D1F97E3121E}" srcId="{426D54A2-6884-4DFB-93AE-A556E7E0C466}" destId="{27BCB2B5-8680-41DD-9378-7037D127A1C2}" srcOrd="1" destOrd="0" parTransId="{7AC1001C-B156-49DB-BE5B-812E3AAC9397}" sibTransId="{951E9FFB-84EA-4307-8F69-FB1959160B00}"/>
    <dgm:cxn modelId="{4F3AB69E-5B23-48A5-8D7B-09E861F0061B}" type="presOf" srcId="{22654DDF-130D-47EF-8C86-EE8CA8A62FA6}" destId="{2FA6AB31-7457-4D10-ADE0-7032F7CA1F06}" srcOrd="0" destOrd="0" presId="urn:microsoft.com/office/officeart/2008/layout/LinedList"/>
    <dgm:cxn modelId="{4176616F-92D3-4226-87F7-9CE63A381528}" srcId="{426D54A2-6884-4DFB-93AE-A556E7E0C466}" destId="{8CA73243-CFF1-4242-BFC1-48C0ADCF8BDD}" srcOrd="0" destOrd="0" parTransId="{8F41EEBB-C6AC-456F-90DA-F9D6CE72AF1C}" sibTransId="{F6587831-B0DF-4C84-8065-D465311114C5}"/>
    <dgm:cxn modelId="{AFE385C6-E0D7-4CE6-8CAC-C4235EEFBFBE}" srcId="{426D54A2-6884-4DFB-93AE-A556E7E0C466}" destId="{4357EF50-8F77-415B-9456-B0B6A732DA46}" srcOrd="4" destOrd="0" parTransId="{279FCAAC-D9C2-4F0D-910D-941D4CD73E43}" sibTransId="{FA5903D0-0C2E-48A9-9019-711E1D9083FF}"/>
    <dgm:cxn modelId="{4E3E232E-1F7A-44EF-99C2-5B116D82D8EA}" type="presParOf" srcId="{7CA95ECE-78C0-4270-B4A4-90D0C9A5BE84}" destId="{F2BC90BE-4AAE-4BD8-94CB-E4982062C64D}" srcOrd="0" destOrd="0" presId="urn:microsoft.com/office/officeart/2008/layout/LinedList"/>
    <dgm:cxn modelId="{18669DE5-17A6-4472-9909-B13B9B748E2C}" type="presParOf" srcId="{7CA95ECE-78C0-4270-B4A4-90D0C9A5BE84}" destId="{EFB17553-8D8D-4998-A4A9-84795D602A54}" srcOrd="1" destOrd="0" presId="urn:microsoft.com/office/officeart/2008/layout/LinedList"/>
    <dgm:cxn modelId="{70DDC7B5-BC46-4A44-9D7E-2F4E21444008}" type="presParOf" srcId="{EFB17553-8D8D-4998-A4A9-84795D602A54}" destId="{9BDD8B79-9D5F-4CD8-B67C-C4A2F00DF0F9}" srcOrd="0" destOrd="0" presId="urn:microsoft.com/office/officeart/2008/layout/LinedList"/>
    <dgm:cxn modelId="{3D45F23B-DD91-4E53-B5BD-7E8BAAB000B9}" type="presParOf" srcId="{EFB17553-8D8D-4998-A4A9-84795D602A54}" destId="{671DD8CA-F479-4B79-A399-D25C80CAED9E}" srcOrd="1" destOrd="0" presId="urn:microsoft.com/office/officeart/2008/layout/LinedList"/>
    <dgm:cxn modelId="{A846C1AA-580C-4439-A0C0-6CBCEDF67AB8}" type="presParOf" srcId="{7CA95ECE-78C0-4270-B4A4-90D0C9A5BE84}" destId="{D9441BF1-09E9-4EE3-924F-C24E1BC17BF0}" srcOrd="2" destOrd="0" presId="urn:microsoft.com/office/officeart/2008/layout/LinedList"/>
    <dgm:cxn modelId="{F495F684-6479-470A-A579-771A16272B53}" type="presParOf" srcId="{7CA95ECE-78C0-4270-B4A4-90D0C9A5BE84}" destId="{CE25FCE4-37F7-4A0D-A6A2-14FA71836450}" srcOrd="3" destOrd="0" presId="urn:microsoft.com/office/officeart/2008/layout/LinedList"/>
    <dgm:cxn modelId="{6C7B203E-D4DE-4248-A963-EEC449C8726F}" type="presParOf" srcId="{CE25FCE4-37F7-4A0D-A6A2-14FA71836450}" destId="{EE26554E-E6CC-40FD-BF9B-5085808A9737}" srcOrd="0" destOrd="0" presId="urn:microsoft.com/office/officeart/2008/layout/LinedList"/>
    <dgm:cxn modelId="{C16C3296-00B7-4509-A249-9DB80770F138}" type="presParOf" srcId="{CE25FCE4-37F7-4A0D-A6A2-14FA71836450}" destId="{7BF35EDE-9BE4-4BFF-AE46-D89E94BCB5C2}" srcOrd="1" destOrd="0" presId="urn:microsoft.com/office/officeart/2008/layout/LinedList"/>
    <dgm:cxn modelId="{CE73F4BE-4B6A-498D-81C4-5B3B8445AA04}" type="presParOf" srcId="{7CA95ECE-78C0-4270-B4A4-90D0C9A5BE84}" destId="{4866342B-C4D9-4BE5-B66B-F8BA9A0F69BF}" srcOrd="4" destOrd="0" presId="urn:microsoft.com/office/officeart/2008/layout/LinedList"/>
    <dgm:cxn modelId="{E4FA515E-2DE9-4567-B82C-01EFED8DA84D}" type="presParOf" srcId="{7CA95ECE-78C0-4270-B4A4-90D0C9A5BE84}" destId="{5AE8FE53-58CB-42DC-A945-FC7B954D1BC0}" srcOrd="5" destOrd="0" presId="urn:microsoft.com/office/officeart/2008/layout/LinedList"/>
    <dgm:cxn modelId="{3DF4FB30-C3DF-4544-8C94-72F8488CBF16}" type="presParOf" srcId="{5AE8FE53-58CB-42DC-A945-FC7B954D1BC0}" destId="{B6D14357-10D0-473A-867C-1421910DF5DF}" srcOrd="0" destOrd="0" presId="urn:microsoft.com/office/officeart/2008/layout/LinedList"/>
    <dgm:cxn modelId="{E59CAFCB-DD6B-4409-876F-78867C94B32A}" type="presParOf" srcId="{5AE8FE53-58CB-42DC-A945-FC7B954D1BC0}" destId="{2C87D2C6-94FB-41A8-9DA1-C9347B2181CF}" srcOrd="1" destOrd="0" presId="urn:microsoft.com/office/officeart/2008/layout/LinedList"/>
    <dgm:cxn modelId="{990CE781-EB74-4CAB-88BF-F0141A994E00}" type="presParOf" srcId="{7CA95ECE-78C0-4270-B4A4-90D0C9A5BE84}" destId="{5BCF4469-1597-42CB-9D03-F6C91D393922}" srcOrd="6" destOrd="0" presId="urn:microsoft.com/office/officeart/2008/layout/LinedList"/>
    <dgm:cxn modelId="{2F87E2A2-E384-4126-943D-5D9B8BBB059A}" type="presParOf" srcId="{7CA95ECE-78C0-4270-B4A4-90D0C9A5BE84}" destId="{55AA3087-32A5-4A8B-8082-E006620B3555}" srcOrd="7" destOrd="0" presId="urn:microsoft.com/office/officeart/2008/layout/LinedList"/>
    <dgm:cxn modelId="{049AF563-0984-4189-9630-D4EC5B506EC3}" type="presParOf" srcId="{55AA3087-32A5-4A8B-8082-E006620B3555}" destId="{F5AFEB94-C8CE-40BC-9E7F-C812C80D8F48}" srcOrd="0" destOrd="0" presId="urn:microsoft.com/office/officeart/2008/layout/LinedList"/>
    <dgm:cxn modelId="{DBD73D6E-0389-4F97-8A0E-6DB0D5EFEAFD}" type="presParOf" srcId="{55AA3087-32A5-4A8B-8082-E006620B3555}" destId="{9E1AC064-7363-49D0-AD15-A2CF11A33514}" srcOrd="1" destOrd="0" presId="urn:microsoft.com/office/officeart/2008/layout/LinedList"/>
    <dgm:cxn modelId="{4490956C-35B3-4A64-AE02-045638E71506}" type="presParOf" srcId="{7CA95ECE-78C0-4270-B4A4-90D0C9A5BE84}" destId="{246625F6-F805-40DA-8B29-F13576D5733B}" srcOrd="8" destOrd="0" presId="urn:microsoft.com/office/officeart/2008/layout/LinedList"/>
    <dgm:cxn modelId="{A919DECC-FB96-46D1-A0C8-04E8F11CF0E6}" type="presParOf" srcId="{7CA95ECE-78C0-4270-B4A4-90D0C9A5BE84}" destId="{E675D110-DF7D-4E17-8E02-2ECA62C15402}" srcOrd="9" destOrd="0" presId="urn:microsoft.com/office/officeart/2008/layout/LinedList"/>
    <dgm:cxn modelId="{64580006-D509-46D8-A115-F6C04BF96031}" type="presParOf" srcId="{E675D110-DF7D-4E17-8E02-2ECA62C15402}" destId="{2377B049-92B1-4D30-93AC-39FD5159268E}" srcOrd="0" destOrd="0" presId="urn:microsoft.com/office/officeart/2008/layout/LinedList"/>
    <dgm:cxn modelId="{7A62CCFD-3FF5-4AB6-A21E-4381F77025DA}" type="presParOf" srcId="{E675D110-DF7D-4E17-8E02-2ECA62C15402}" destId="{4C513A25-D393-4866-86C0-DD57C4FA53A3}" srcOrd="1" destOrd="0" presId="urn:microsoft.com/office/officeart/2008/layout/LinedList"/>
    <dgm:cxn modelId="{CCBF1A8D-9004-453C-A8D1-4B5C11D155C4}" type="presParOf" srcId="{7CA95ECE-78C0-4270-B4A4-90D0C9A5BE84}" destId="{5428CE4B-8406-4ECA-9D8C-BAB64437BB19}" srcOrd="10" destOrd="0" presId="urn:microsoft.com/office/officeart/2008/layout/LinedList"/>
    <dgm:cxn modelId="{ACA75CF4-1DD5-4D91-BA83-118D11E13D69}" type="presParOf" srcId="{7CA95ECE-78C0-4270-B4A4-90D0C9A5BE84}" destId="{E002DFCD-6001-42AC-BD68-089D5A420437}" srcOrd="11" destOrd="0" presId="urn:microsoft.com/office/officeart/2008/layout/LinedList"/>
    <dgm:cxn modelId="{FF44CF4B-D11D-4B75-BDDF-C6F0FD392FF0}" type="presParOf" srcId="{E002DFCD-6001-42AC-BD68-089D5A420437}" destId="{2FA6AB31-7457-4D10-ADE0-7032F7CA1F06}" srcOrd="0" destOrd="0" presId="urn:microsoft.com/office/officeart/2008/layout/LinedList"/>
    <dgm:cxn modelId="{C6ACD64A-C85C-45B8-B465-582C78C5065E}" type="presParOf" srcId="{E002DFCD-6001-42AC-BD68-089D5A420437}" destId="{E2B78C2A-7CCC-45D2-98B5-B3D8C4C17154}"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E218E41-812C-4E5C-9766-1E67133F5C3F}"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F20DA40-FA24-4C28-9A6E-A7496C8FFD9A}">
      <dgm:prSet/>
      <dgm:spPr/>
      <dgm:t>
        <a:bodyPr/>
        <a:lstStyle/>
        <a:p>
          <a:pPr>
            <a:lnSpc>
              <a:spcPct val="100000"/>
            </a:lnSpc>
          </a:pPr>
          <a:r>
            <a:rPr lang="en-US"/>
            <a:t>work effectively in groups </a:t>
          </a:r>
        </a:p>
      </dgm:t>
    </dgm:pt>
    <dgm:pt modelId="{517A1644-7B37-404D-A47A-1F7C9C43D21B}" type="parTrans" cxnId="{B62DE5A7-CAB9-4051-A390-55B02361E1B6}">
      <dgm:prSet/>
      <dgm:spPr/>
      <dgm:t>
        <a:bodyPr/>
        <a:lstStyle/>
        <a:p>
          <a:endParaRPr lang="en-US"/>
        </a:p>
      </dgm:t>
    </dgm:pt>
    <dgm:pt modelId="{B4E43EEF-AAEA-40BB-908B-598599462F06}" type="sibTrans" cxnId="{B62DE5A7-CAB9-4051-A390-55B02361E1B6}">
      <dgm:prSet/>
      <dgm:spPr/>
      <dgm:t>
        <a:bodyPr/>
        <a:lstStyle/>
        <a:p>
          <a:endParaRPr lang="en-US"/>
        </a:p>
      </dgm:t>
    </dgm:pt>
    <dgm:pt modelId="{53AE5700-EF61-4335-A3FE-B889B3F80034}">
      <dgm:prSet/>
      <dgm:spPr/>
      <dgm:t>
        <a:bodyPr/>
        <a:lstStyle/>
        <a:p>
          <a:pPr>
            <a:lnSpc>
              <a:spcPct val="100000"/>
            </a:lnSpc>
          </a:pPr>
          <a:r>
            <a:rPr lang="en-US"/>
            <a:t>solve problems and figure things out without always being told what to do </a:t>
          </a:r>
        </a:p>
      </dgm:t>
    </dgm:pt>
    <dgm:pt modelId="{3B80D4F4-D1C8-48FC-B782-DBF46EDC87E6}" type="parTrans" cxnId="{7C7E6264-0A0C-4C04-B0B3-8B2C7D5F9136}">
      <dgm:prSet/>
      <dgm:spPr/>
      <dgm:t>
        <a:bodyPr/>
        <a:lstStyle/>
        <a:p>
          <a:endParaRPr lang="en-US"/>
        </a:p>
      </dgm:t>
    </dgm:pt>
    <dgm:pt modelId="{02B6D86E-B3D6-475C-9A85-4D66E33A1FCD}" type="sibTrans" cxnId="{7C7E6264-0A0C-4C04-B0B3-8B2C7D5F9136}">
      <dgm:prSet/>
      <dgm:spPr/>
      <dgm:t>
        <a:bodyPr/>
        <a:lstStyle/>
        <a:p>
          <a:endParaRPr lang="en-US"/>
        </a:p>
      </dgm:t>
    </dgm:pt>
    <dgm:pt modelId="{7DB7617A-9EEF-42C0-B693-6694746140E5}">
      <dgm:prSet/>
      <dgm:spPr/>
      <dgm:t>
        <a:bodyPr/>
        <a:lstStyle/>
        <a:p>
          <a:pPr>
            <a:lnSpc>
              <a:spcPct val="100000"/>
            </a:lnSpc>
          </a:pPr>
          <a:r>
            <a:rPr lang="en-US"/>
            <a:t>utilize resources and technology appropriately</a:t>
          </a:r>
        </a:p>
      </dgm:t>
    </dgm:pt>
    <dgm:pt modelId="{FCA0AD31-B181-4CF2-B411-E673CDF2B5E3}" type="parTrans" cxnId="{C03ECDED-5FC2-434E-902A-9A2E833C0B09}">
      <dgm:prSet/>
      <dgm:spPr/>
      <dgm:t>
        <a:bodyPr/>
        <a:lstStyle/>
        <a:p>
          <a:endParaRPr lang="en-US"/>
        </a:p>
      </dgm:t>
    </dgm:pt>
    <dgm:pt modelId="{F90A8FE1-6A51-439D-A029-45A3B9BB6850}" type="sibTrans" cxnId="{C03ECDED-5FC2-434E-902A-9A2E833C0B09}">
      <dgm:prSet/>
      <dgm:spPr/>
      <dgm:t>
        <a:bodyPr/>
        <a:lstStyle/>
        <a:p>
          <a:endParaRPr lang="en-US"/>
        </a:p>
      </dgm:t>
    </dgm:pt>
    <dgm:pt modelId="{57043B86-3698-4CA4-810D-064FC8CEF1DB}">
      <dgm:prSet/>
      <dgm:spPr/>
      <dgm:t>
        <a:bodyPr/>
        <a:lstStyle/>
        <a:p>
          <a:pPr>
            <a:lnSpc>
              <a:spcPct val="100000"/>
            </a:lnSpc>
          </a:pPr>
          <a:r>
            <a:rPr lang="en-US"/>
            <a:t>persist and persevere through difficult problems </a:t>
          </a:r>
        </a:p>
      </dgm:t>
    </dgm:pt>
    <dgm:pt modelId="{E2BF76DE-720E-4E63-9C23-9D98474E1C6C}" type="parTrans" cxnId="{38D95D69-AE79-446E-8B92-39D46F5C206B}">
      <dgm:prSet/>
      <dgm:spPr/>
      <dgm:t>
        <a:bodyPr/>
        <a:lstStyle/>
        <a:p>
          <a:endParaRPr lang="en-US"/>
        </a:p>
      </dgm:t>
    </dgm:pt>
    <dgm:pt modelId="{B74A09D3-ED18-437F-804B-88533C77B485}" type="sibTrans" cxnId="{38D95D69-AE79-446E-8B92-39D46F5C206B}">
      <dgm:prSet/>
      <dgm:spPr/>
      <dgm:t>
        <a:bodyPr/>
        <a:lstStyle/>
        <a:p>
          <a:endParaRPr lang="en-US"/>
        </a:p>
      </dgm:t>
    </dgm:pt>
    <dgm:pt modelId="{CC27935C-A35D-4292-9C78-8B7D6FE2D276}">
      <dgm:prSet/>
      <dgm:spPr/>
      <dgm:t>
        <a:bodyPr/>
        <a:lstStyle/>
        <a:p>
          <a:pPr>
            <a:lnSpc>
              <a:spcPct val="100000"/>
            </a:lnSpc>
          </a:pPr>
          <a:r>
            <a:rPr lang="en-US"/>
            <a:t>read and write about quantitative situations and solutions </a:t>
          </a:r>
        </a:p>
      </dgm:t>
    </dgm:pt>
    <dgm:pt modelId="{E9A693DC-8398-484C-B681-4FB4E4EE7101}" type="parTrans" cxnId="{0084A808-07DA-43A0-B46E-681D4EA7DE3E}">
      <dgm:prSet/>
      <dgm:spPr/>
      <dgm:t>
        <a:bodyPr/>
        <a:lstStyle/>
        <a:p>
          <a:endParaRPr lang="en-US"/>
        </a:p>
      </dgm:t>
    </dgm:pt>
    <dgm:pt modelId="{D3B02BC1-E837-4FF5-9A3D-1536062F12B3}" type="sibTrans" cxnId="{0084A808-07DA-43A0-B46E-681D4EA7DE3E}">
      <dgm:prSet/>
      <dgm:spPr/>
      <dgm:t>
        <a:bodyPr/>
        <a:lstStyle/>
        <a:p>
          <a:endParaRPr lang="en-US"/>
        </a:p>
      </dgm:t>
    </dgm:pt>
    <dgm:pt modelId="{BC468B4F-A97C-40A4-92DC-D003547BB653}">
      <dgm:prSet/>
      <dgm:spPr/>
      <dgm:t>
        <a:bodyPr/>
        <a:lstStyle/>
        <a:p>
          <a:pPr>
            <a:lnSpc>
              <a:spcPct val="100000"/>
            </a:lnSpc>
          </a:pPr>
          <a:r>
            <a:rPr lang="en-US"/>
            <a:t>critically analyze and interpret data and quantitative information</a:t>
          </a:r>
        </a:p>
      </dgm:t>
    </dgm:pt>
    <dgm:pt modelId="{F2B89315-2221-43AA-87DE-049FADFD89DB}" type="parTrans" cxnId="{343B4E0F-A33A-445D-9EE5-77F4B707FC66}">
      <dgm:prSet/>
      <dgm:spPr/>
      <dgm:t>
        <a:bodyPr/>
        <a:lstStyle/>
        <a:p>
          <a:endParaRPr lang="en-US"/>
        </a:p>
      </dgm:t>
    </dgm:pt>
    <dgm:pt modelId="{A9ACA3C9-00E7-4FB7-BB46-B2DB53B59D49}" type="sibTrans" cxnId="{343B4E0F-A33A-445D-9EE5-77F4B707FC66}">
      <dgm:prSet/>
      <dgm:spPr/>
      <dgm:t>
        <a:bodyPr/>
        <a:lstStyle/>
        <a:p>
          <a:endParaRPr lang="en-US"/>
        </a:p>
      </dgm:t>
    </dgm:pt>
    <dgm:pt modelId="{18E39716-52E2-4E2A-9176-62E7F07EEF3F}">
      <dgm:prSet/>
      <dgm:spPr/>
      <dgm:t>
        <a:bodyPr/>
        <a:lstStyle/>
        <a:p>
          <a:pPr>
            <a:lnSpc>
              <a:spcPct val="100000"/>
            </a:lnSpc>
          </a:pPr>
          <a:r>
            <a:rPr lang="en-US"/>
            <a:t>apply reasoning skills to quantitative situations without fear</a:t>
          </a:r>
        </a:p>
      </dgm:t>
    </dgm:pt>
    <dgm:pt modelId="{23AE90D1-922D-4DE5-9332-74E2A4B75539}" type="parTrans" cxnId="{0280F28A-DC68-4072-9128-99521F57B764}">
      <dgm:prSet/>
      <dgm:spPr/>
      <dgm:t>
        <a:bodyPr/>
        <a:lstStyle/>
        <a:p>
          <a:endParaRPr lang="en-US"/>
        </a:p>
      </dgm:t>
    </dgm:pt>
    <dgm:pt modelId="{493922F2-2529-4E64-842E-D5B520210571}" type="sibTrans" cxnId="{0280F28A-DC68-4072-9128-99521F57B764}">
      <dgm:prSet/>
      <dgm:spPr/>
      <dgm:t>
        <a:bodyPr/>
        <a:lstStyle/>
        <a:p>
          <a:endParaRPr lang="en-US"/>
        </a:p>
      </dgm:t>
    </dgm:pt>
    <dgm:pt modelId="{99FD890E-B226-4EE4-A7D4-E4C5691C8CB2}" type="pres">
      <dgm:prSet presAssocID="{9E218E41-812C-4E5C-9766-1E67133F5C3F}" presName="root" presStyleCnt="0">
        <dgm:presLayoutVars>
          <dgm:dir/>
          <dgm:resizeHandles val="exact"/>
        </dgm:presLayoutVars>
      </dgm:prSet>
      <dgm:spPr/>
      <dgm:t>
        <a:bodyPr/>
        <a:lstStyle/>
        <a:p>
          <a:endParaRPr lang="en-US"/>
        </a:p>
      </dgm:t>
    </dgm:pt>
    <dgm:pt modelId="{55280CAA-D07A-47E3-99AD-3976C7572BAF}" type="pres">
      <dgm:prSet presAssocID="{BF20DA40-FA24-4C28-9A6E-A7496C8FFD9A}" presName="compNode" presStyleCnt="0"/>
      <dgm:spPr/>
    </dgm:pt>
    <dgm:pt modelId="{24B2AED6-4E9F-477C-A056-9D2316A6DB88}" type="pres">
      <dgm:prSet presAssocID="{BF20DA40-FA24-4C28-9A6E-A7496C8FFD9A}" presName="bgRect" presStyleLbl="bgShp" presStyleIdx="0" presStyleCnt="7"/>
      <dgm:spPr/>
    </dgm:pt>
    <dgm:pt modelId="{4275D033-DF7C-43B6-A7CA-A0D62A754063}" type="pres">
      <dgm:prSet presAssocID="{BF20DA40-FA24-4C28-9A6E-A7496C8FFD9A}" presName="iconRect" presStyleLbl="node1" presStyleIdx="0" presStyleCnt="7"/>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t>
        <a:bodyPr/>
        <a:lstStyle/>
        <a:p>
          <a:endParaRPr lang="en-US"/>
        </a:p>
      </dgm:t>
      <dgm:extLst>
        <a:ext uri="{E40237B7-FDA0-4F09-8148-C483321AD2D9}">
          <dgm14:cNvPr xmlns:dgm14="http://schemas.microsoft.com/office/drawing/2010/diagram" id="0" name="" descr="Users"/>
        </a:ext>
      </dgm:extLst>
    </dgm:pt>
    <dgm:pt modelId="{D93F1567-705D-4380-9862-F54BAFD1FD3C}" type="pres">
      <dgm:prSet presAssocID="{BF20DA40-FA24-4C28-9A6E-A7496C8FFD9A}" presName="spaceRect" presStyleCnt="0"/>
      <dgm:spPr/>
    </dgm:pt>
    <dgm:pt modelId="{5BEEFA80-C9B0-42BD-B637-2A178EA7556D}" type="pres">
      <dgm:prSet presAssocID="{BF20DA40-FA24-4C28-9A6E-A7496C8FFD9A}" presName="parTx" presStyleLbl="revTx" presStyleIdx="0" presStyleCnt="7">
        <dgm:presLayoutVars>
          <dgm:chMax val="0"/>
          <dgm:chPref val="0"/>
        </dgm:presLayoutVars>
      </dgm:prSet>
      <dgm:spPr/>
      <dgm:t>
        <a:bodyPr/>
        <a:lstStyle/>
        <a:p>
          <a:endParaRPr lang="en-US"/>
        </a:p>
      </dgm:t>
    </dgm:pt>
    <dgm:pt modelId="{C9B508A4-E862-4BA3-93D7-9FFB7BC12068}" type="pres">
      <dgm:prSet presAssocID="{B4E43EEF-AAEA-40BB-908B-598599462F06}" presName="sibTrans" presStyleCnt="0"/>
      <dgm:spPr/>
    </dgm:pt>
    <dgm:pt modelId="{7EA3AF01-C67E-42F6-8087-754AD04FDFA7}" type="pres">
      <dgm:prSet presAssocID="{53AE5700-EF61-4335-A3FE-B889B3F80034}" presName="compNode" presStyleCnt="0"/>
      <dgm:spPr/>
    </dgm:pt>
    <dgm:pt modelId="{6D09AA13-7F3E-4303-87EF-4A40F17E97CA}" type="pres">
      <dgm:prSet presAssocID="{53AE5700-EF61-4335-A3FE-B889B3F80034}" presName="bgRect" presStyleLbl="bgShp" presStyleIdx="1" presStyleCnt="7"/>
      <dgm:spPr/>
    </dgm:pt>
    <dgm:pt modelId="{A6046654-3302-40B0-B769-9FE5DA04B41A}" type="pres">
      <dgm:prSet presAssocID="{53AE5700-EF61-4335-A3FE-B889B3F80034}" presName="iconRect" presStyleLbl="node1" presStyleIdx="1" presStyleCnt="7"/>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t>
        <a:bodyPr/>
        <a:lstStyle/>
        <a:p>
          <a:endParaRPr lang="en-US"/>
        </a:p>
      </dgm:t>
      <dgm:extLst>
        <a:ext uri="{E40237B7-FDA0-4F09-8148-C483321AD2D9}">
          <dgm14:cNvPr xmlns:dgm14="http://schemas.microsoft.com/office/drawing/2010/diagram" id="0" name="" descr="Light Bulb and Gear"/>
        </a:ext>
      </dgm:extLst>
    </dgm:pt>
    <dgm:pt modelId="{0AC79BB5-6241-4D82-87D0-6B2F8AD2F716}" type="pres">
      <dgm:prSet presAssocID="{53AE5700-EF61-4335-A3FE-B889B3F80034}" presName="spaceRect" presStyleCnt="0"/>
      <dgm:spPr/>
    </dgm:pt>
    <dgm:pt modelId="{7245817F-16F0-41C0-8BDB-DA2CBEFBF5A5}" type="pres">
      <dgm:prSet presAssocID="{53AE5700-EF61-4335-A3FE-B889B3F80034}" presName="parTx" presStyleLbl="revTx" presStyleIdx="1" presStyleCnt="7">
        <dgm:presLayoutVars>
          <dgm:chMax val="0"/>
          <dgm:chPref val="0"/>
        </dgm:presLayoutVars>
      </dgm:prSet>
      <dgm:spPr/>
      <dgm:t>
        <a:bodyPr/>
        <a:lstStyle/>
        <a:p>
          <a:endParaRPr lang="en-US"/>
        </a:p>
      </dgm:t>
    </dgm:pt>
    <dgm:pt modelId="{01061D8E-0941-4C56-9EEB-696BE08838A0}" type="pres">
      <dgm:prSet presAssocID="{02B6D86E-B3D6-475C-9A85-4D66E33A1FCD}" presName="sibTrans" presStyleCnt="0"/>
      <dgm:spPr/>
    </dgm:pt>
    <dgm:pt modelId="{5FCC556B-5987-4AB8-937F-8E9F6FEFEC70}" type="pres">
      <dgm:prSet presAssocID="{7DB7617A-9EEF-42C0-B693-6694746140E5}" presName="compNode" presStyleCnt="0"/>
      <dgm:spPr/>
    </dgm:pt>
    <dgm:pt modelId="{B5D481B1-6D4D-4A70-BB5C-2732155B3787}" type="pres">
      <dgm:prSet presAssocID="{7DB7617A-9EEF-42C0-B693-6694746140E5}" presName="bgRect" presStyleLbl="bgShp" presStyleIdx="2" presStyleCnt="7"/>
      <dgm:spPr/>
    </dgm:pt>
    <dgm:pt modelId="{FB3CC298-C691-4D63-A3D1-346CF8776D02}" type="pres">
      <dgm:prSet presAssocID="{7DB7617A-9EEF-42C0-B693-6694746140E5}" presName="iconRect" presStyleLbl="node1" presStyleIdx="2" presStyleCnt="7"/>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a:noFill/>
        </a:ln>
      </dgm:spPr>
      <dgm:t>
        <a:bodyPr/>
        <a:lstStyle/>
        <a:p>
          <a:endParaRPr lang="en-US"/>
        </a:p>
      </dgm:t>
      <dgm:extLst>
        <a:ext uri="{E40237B7-FDA0-4F09-8148-C483321AD2D9}">
          <dgm14:cNvPr xmlns:dgm14="http://schemas.microsoft.com/office/drawing/2010/diagram" id="0" name="" descr="Computer"/>
        </a:ext>
      </dgm:extLst>
    </dgm:pt>
    <dgm:pt modelId="{BC5E6892-934A-4F31-8BD5-9A0769002553}" type="pres">
      <dgm:prSet presAssocID="{7DB7617A-9EEF-42C0-B693-6694746140E5}" presName="spaceRect" presStyleCnt="0"/>
      <dgm:spPr/>
    </dgm:pt>
    <dgm:pt modelId="{03B373E7-2EDD-4C1C-A88D-51127F8B41C7}" type="pres">
      <dgm:prSet presAssocID="{7DB7617A-9EEF-42C0-B693-6694746140E5}" presName="parTx" presStyleLbl="revTx" presStyleIdx="2" presStyleCnt="7">
        <dgm:presLayoutVars>
          <dgm:chMax val="0"/>
          <dgm:chPref val="0"/>
        </dgm:presLayoutVars>
      </dgm:prSet>
      <dgm:spPr/>
      <dgm:t>
        <a:bodyPr/>
        <a:lstStyle/>
        <a:p>
          <a:endParaRPr lang="en-US"/>
        </a:p>
      </dgm:t>
    </dgm:pt>
    <dgm:pt modelId="{6B096B7C-4996-4691-9D5F-F1DF05721C12}" type="pres">
      <dgm:prSet presAssocID="{F90A8FE1-6A51-439D-A029-45A3B9BB6850}" presName="sibTrans" presStyleCnt="0"/>
      <dgm:spPr/>
    </dgm:pt>
    <dgm:pt modelId="{45EE11B0-053B-46D3-AC7B-F1871D3D925B}" type="pres">
      <dgm:prSet presAssocID="{57043B86-3698-4CA4-810D-064FC8CEF1DB}" presName="compNode" presStyleCnt="0"/>
      <dgm:spPr/>
    </dgm:pt>
    <dgm:pt modelId="{BAE9252F-B832-4E91-93DB-C3413666EE96}" type="pres">
      <dgm:prSet presAssocID="{57043B86-3698-4CA4-810D-064FC8CEF1DB}" presName="bgRect" presStyleLbl="bgShp" presStyleIdx="3" presStyleCnt="7"/>
      <dgm:spPr/>
    </dgm:pt>
    <dgm:pt modelId="{788AB587-111D-4E19-A9F8-315154EA852A}" type="pres">
      <dgm:prSet presAssocID="{57043B86-3698-4CA4-810D-064FC8CEF1DB}" presName="iconRect" presStyleLbl="node1" presStyleIdx="3" presStyleCnt="7"/>
      <dgm:spPr>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a:noFill/>
        </a:ln>
      </dgm:spPr>
      <dgm:t>
        <a:bodyPr/>
        <a:lstStyle/>
        <a:p>
          <a:endParaRPr lang="en-US"/>
        </a:p>
      </dgm:t>
      <dgm:extLst>
        <a:ext uri="{E40237B7-FDA0-4F09-8148-C483321AD2D9}">
          <dgm14:cNvPr xmlns:dgm14="http://schemas.microsoft.com/office/drawing/2010/diagram" id="0" name="" descr="Slippery"/>
        </a:ext>
      </dgm:extLst>
    </dgm:pt>
    <dgm:pt modelId="{ECD7DFCF-7549-4FC4-87F1-DCBFB89F9029}" type="pres">
      <dgm:prSet presAssocID="{57043B86-3698-4CA4-810D-064FC8CEF1DB}" presName="spaceRect" presStyleCnt="0"/>
      <dgm:spPr/>
    </dgm:pt>
    <dgm:pt modelId="{BDE4F8A7-A85F-4DF2-B877-F47F348484B1}" type="pres">
      <dgm:prSet presAssocID="{57043B86-3698-4CA4-810D-064FC8CEF1DB}" presName="parTx" presStyleLbl="revTx" presStyleIdx="3" presStyleCnt="7">
        <dgm:presLayoutVars>
          <dgm:chMax val="0"/>
          <dgm:chPref val="0"/>
        </dgm:presLayoutVars>
      </dgm:prSet>
      <dgm:spPr/>
      <dgm:t>
        <a:bodyPr/>
        <a:lstStyle/>
        <a:p>
          <a:endParaRPr lang="en-US"/>
        </a:p>
      </dgm:t>
    </dgm:pt>
    <dgm:pt modelId="{66AC0F65-5B99-4330-9C68-80C933B9D89E}" type="pres">
      <dgm:prSet presAssocID="{B74A09D3-ED18-437F-804B-88533C77B485}" presName="sibTrans" presStyleCnt="0"/>
      <dgm:spPr/>
    </dgm:pt>
    <dgm:pt modelId="{3B796947-C88A-4ADD-AACD-5D12AC68C6AC}" type="pres">
      <dgm:prSet presAssocID="{CC27935C-A35D-4292-9C78-8B7D6FE2D276}" presName="compNode" presStyleCnt="0"/>
      <dgm:spPr/>
    </dgm:pt>
    <dgm:pt modelId="{187B1DA4-9F5E-4A59-8288-71C2F423E712}" type="pres">
      <dgm:prSet presAssocID="{CC27935C-A35D-4292-9C78-8B7D6FE2D276}" presName="bgRect" presStyleLbl="bgShp" presStyleIdx="4" presStyleCnt="7"/>
      <dgm:spPr/>
    </dgm:pt>
    <dgm:pt modelId="{346D13A9-B79F-43CA-9E2E-DE9A0FF947DF}" type="pres">
      <dgm:prSet presAssocID="{CC27935C-A35D-4292-9C78-8B7D6FE2D276}" presName="iconRect" presStyleLbl="node1" presStyleIdx="4" presStyleCnt="7"/>
      <dgm:spPr>
        <a:blipFill>
          <a:blip xmlns:r="http://schemas.openxmlformats.org/officeDocument/2006/relationships"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a:blipFill>
        <a:ln>
          <a:noFill/>
        </a:ln>
      </dgm:spPr>
      <dgm:t>
        <a:bodyPr/>
        <a:lstStyle/>
        <a:p>
          <a:endParaRPr lang="en-US"/>
        </a:p>
      </dgm:t>
      <dgm:extLst>
        <a:ext uri="{E40237B7-FDA0-4F09-8148-C483321AD2D9}">
          <dgm14:cNvPr xmlns:dgm14="http://schemas.microsoft.com/office/drawing/2010/diagram" id="0" name="" descr="Open Book"/>
        </a:ext>
      </dgm:extLst>
    </dgm:pt>
    <dgm:pt modelId="{B17EF70E-6392-4872-9573-5B100D3C3A7B}" type="pres">
      <dgm:prSet presAssocID="{CC27935C-A35D-4292-9C78-8B7D6FE2D276}" presName="spaceRect" presStyleCnt="0"/>
      <dgm:spPr/>
    </dgm:pt>
    <dgm:pt modelId="{0CE5655F-845C-4402-A53C-BA1F7B3ECB06}" type="pres">
      <dgm:prSet presAssocID="{CC27935C-A35D-4292-9C78-8B7D6FE2D276}" presName="parTx" presStyleLbl="revTx" presStyleIdx="4" presStyleCnt="7">
        <dgm:presLayoutVars>
          <dgm:chMax val="0"/>
          <dgm:chPref val="0"/>
        </dgm:presLayoutVars>
      </dgm:prSet>
      <dgm:spPr/>
      <dgm:t>
        <a:bodyPr/>
        <a:lstStyle/>
        <a:p>
          <a:endParaRPr lang="en-US"/>
        </a:p>
      </dgm:t>
    </dgm:pt>
    <dgm:pt modelId="{F6C18833-78E2-41D4-806F-25ACBB6CDCC9}" type="pres">
      <dgm:prSet presAssocID="{D3B02BC1-E837-4FF5-9A3D-1536062F12B3}" presName="sibTrans" presStyleCnt="0"/>
      <dgm:spPr/>
    </dgm:pt>
    <dgm:pt modelId="{AAF5DABA-3ED2-42BE-A664-525406D904B5}" type="pres">
      <dgm:prSet presAssocID="{BC468B4F-A97C-40A4-92DC-D003547BB653}" presName="compNode" presStyleCnt="0"/>
      <dgm:spPr/>
    </dgm:pt>
    <dgm:pt modelId="{5FB29CC5-165D-42EF-A16A-FA7336AD24FB}" type="pres">
      <dgm:prSet presAssocID="{BC468B4F-A97C-40A4-92DC-D003547BB653}" presName="bgRect" presStyleLbl="bgShp" presStyleIdx="5" presStyleCnt="7"/>
      <dgm:spPr/>
    </dgm:pt>
    <dgm:pt modelId="{1159D429-0C60-4802-AF1C-FB26F82C6378}" type="pres">
      <dgm:prSet presAssocID="{BC468B4F-A97C-40A4-92DC-D003547BB653}" presName="iconRect" presStyleLbl="node1" presStyleIdx="5" presStyleCnt="7"/>
      <dgm:spPr>
        <a:blipFill>
          <a:blip xmlns:r="http://schemas.openxmlformats.org/officeDocument/2006/relationships"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a:blipFill>
        <a:ln>
          <a:noFill/>
        </a:ln>
      </dgm:spPr>
      <dgm:t>
        <a:bodyPr/>
        <a:lstStyle/>
        <a:p>
          <a:endParaRPr lang="en-US"/>
        </a:p>
      </dgm:t>
      <dgm:extLst>
        <a:ext uri="{E40237B7-FDA0-4F09-8148-C483321AD2D9}">
          <dgm14:cNvPr xmlns:dgm14="http://schemas.microsoft.com/office/drawing/2010/diagram" id="0" name="" descr="Bar chart"/>
        </a:ext>
      </dgm:extLst>
    </dgm:pt>
    <dgm:pt modelId="{47ED1C51-4536-4BE0-9581-70320C7CDD90}" type="pres">
      <dgm:prSet presAssocID="{BC468B4F-A97C-40A4-92DC-D003547BB653}" presName="spaceRect" presStyleCnt="0"/>
      <dgm:spPr/>
    </dgm:pt>
    <dgm:pt modelId="{B2B3C425-16D8-417C-8D73-1CED00BFB131}" type="pres">
      <dgm:prSet presAssocID="{BC468B4F-A97C-40A4-92DC-D003547BB653}" presName="parTx" presStyleLbl="revTx" presStyleIdx="5" presStyleCnt="7">
        <dgm:presLayoutVars>
          <dgm:chMax val="0"/>
          <dgm:chPref val="0"/>
        </dgm:presLayoutVars>
      </dgm:prSet>
      <dgm:spPr/>
      <dgm:t>
        <a:bodyPr/>
        <a:lstStyle/>
        <a:p>
          <a:endParaRPr lang="en-US"/>
        </a:p>
      </dgm:t>
    </dgm:pt>
    <dgm:pt modelId="{FA068A7B-4376-46F7-9612-86CB522CE97C}" type="pres">
      <dgm:prSet presAssocID="{A9ACA3C9-00E7-4FB7-BB46-B2DB53B59D49}" presName="sibTrans" presStyleCnt="0"/>
      <dgm:spPr/>
    </dgm:pt>
    <dgm:pt modelId="{F910D13E-5C1F-45C9-A85C-E7906B95A96F}" type="pres">
      <dgm:prSet presAssocID="{18E39716-52E2-4E2A-9176-62E7F07EEF3F}" presName="compNode" presStyleCnt="0"/>
      <dgm:spPr/>
    </dgm:pt>
    <dgm:pt modelId="{A0B40230-5652-4393-9AA6-95E374D93C77}" type="pres">
      <dgm:prSet presAssocID="{18E39716-52E2-4E2A-9176-62E7F07EEF3F}" presName="bgRect" presStyleLbl="bgShp" presStyleIdx="6" presStyleCnt="7"/>
      <dgm:spPr/>
    </dgm:pt>
    <dgm:pt modelId="{795A6E8A-6DAB-4462-A9C1-2DEBC45E577B}" type="pres">
      <dgm:prSet presAssocID="{18E39716-52E2-4E2A-9176-62E7F07EEF3F}" presName="iconRect" presStyleLbl="node1" presStyleIdx="6" presStyleCnt="7"/>
      <dgm:spPr>
        <a:blipFill>
          <a:blip xmlns:r="http://schemas.openxmlformats.org/officeDocument/2006/relationships"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tretch>
            <a:fillRect/>
          </a:stretch>
        </a:blipFill>
        <a:ln>
          <a:noFill/>
        </a:ln>
      </dgm:spPr>
      <dgm:t>
        <a:bodyPr/>
        <a:lstStyle/>
        <a:p>
          <a:endParaRPr lang="en-US"/>
        </a:p>
      </dgm:t>
      <dgm:extLst>
        <a:ext uri="{E40237B7-FDA0-4F09-8148-C483321AD2D9}">
          <dgm14:cNvPr xmlns:dgm14="http://schemas.microsoft.com/office/drawing/2010/diagram" id="0" name="" descr="Head with Gears"/>
        </a:ext>
      </dgm:extLst>
    </dgm:pt>
    <dgm:pt modelId="{1D4BF2C6-5DE6-419D-99BE-3018997DB0BC}" type="pres">
      <dgm:prSet presAssocID="{18E39716-52E2-4E2A-9176-62E7F07EEF3F}" presName="spaceRect" presStyleCnt="0"/>
      <dgm:spPr/>
    </dgm:pt>
    <dgm:pt modelId="{7E764604-61E3-4562-AEBA-448CBB41A9AF}" type="pres">
      <dgm:prSet presAssocID="{18E39716-52E2-4E2A-9176-62E7F07EEF3F}" presName="parTx" presStyleLbl="revTx" presStyleIdx="6" presStyleCnt="7">
        <dgm:presLayoutVars>
          <dgm:chMax val="0"/>
          <dgm:chPref val="0"/>
        </dgm:presLayoutVars>
      </dgm:prSet>
      <dgm:spPr/>
      <dgm:t>
        <a:bodyPr/>
        <a:lstStyle/>
        <a:p>
          <a:endParaRPr lang="en-US"/>
        </a:p>
      </dgm:t>
    </dgm:pt>
  </dgm:ptLst>
  <dgm:cxnLst>
    <dgm:cxn modelId="{A19B04FD-4AD1-48D4-8FEB-53C5817F7097}" type="presOf" srcId="{57043B86-3698-4CA4-810D-064FC8CEF1DB}" destId="{BDE4F8A7-A85F-4DF2-B877-F47F348484B1}" srcOrd="0" destOrd="0" presId="urn:microsoft.com/office/officeart/2018/2/layout/IconVerticalSolidList"/>
    <dgm:cxn modelId="{7C7E6264-0A0C-4C04-B0B3-8B2C7D5F9136}" srcId="{9E218E41-812C-4E5C-9766-1E67133F5C3F}" destId="{53AE5700-EF61-4335-A3FE-B889B3F80034}" srcOrd="1" destOrd="0" parTransId="{3B80D4F4-D1C8-48FC-B782-DBF46EDC87E6}" sibTransId="{02B6D86E-B3D6-475C-9A85-4D66E33A1FCD}"/>
    <dgm:cxn modelId="{343B4E0F-A33A-445D-9EE5-77F4B707FC66}" srcId="{9E218E41-812C-4E5C-9766-1E67133F5C3F}" destId="{BC468B4F-A97C-40A4-92DC-D003547BB653}" srcOrd="5" destOrd="0" parTransId="{F2B89315-2221-43AA-87DE-049FADFD89DB}" sibTransId="{A9ACA3C9-00E7-4FB7-BB46-B2DB53B59D49}"/>
    <dgm:cxn modelId="{0084A808-07DA-43A0-B46E-681D4EA7DE3E}" srcId="{9E218E41-812C-4E5C-9766-1E67133F5C3F}" destId="{CC27935C-A35D-4292-9C78-8B7D6FE2D276}" srcOrd="4" destOrd="0" parTransId="{E9A693DC-8398-484C-B681-4FB4E4EE7101}" sibTransId="{D3B02BC1-E837-4FF5-9A3D-1536062F12B3}"/>
    <dgm:cxn modelId="{0280F28A-DC68-4072-9128-99521F57B764}" srcId="{9E218E41-812C-4E5C-9766-1E67133F5C3F}" destId="{18E39716-52E2-4E2A-9176-62E7F07EEF3F}" srcOrd="6" destOrd="0" parTransId="{23AE90D1-922D-4DE5-9332-74E2A4B75539}" sibTransId="{493922F2-2529-4E64-842E-D5B520210571}"/>
    <dgm:cxn modelId="{96FCBB9A-72D5-4966-BBB7-A75CC44D592E}" type="presOf" srcId="{18E39716-52E2-4E2A-9176-62E7F07EEF3F}" destId="{7E764604-61E3-4562-AEBA-448CBB41A9AF}" srcOrd="0" destOrd="0" presId="urn:microsoft.com/office/officeart/2018/2/layout/IconVerticalSolidList"/>
    <dgm:cxn modelId="{B62DE5A7-CAB9-4051-A390-55B02361E1B6}" srcId="{9E218E41-812C-4E5C-9766-1E67133F5C3F}" destId="{BF20DA40-FA24-4C28-9A6E-A7496C8FFD9A}" srcOrd="0" destOrd="0" parTransId="{517A1644-7B37-404D-A47A-1F7C9C43D21B}" sibTransId="{B4E43EEF-AAEA-40BB-908B-598599462F06}"/>
    <dgm:cxn modelId="{8478C683-A667-43B7-AACD-F8976650FE20}" type="presOf" srcId="{7DB7617A-9EEF-42C0-B693-6694746140E5}" destId="{03B373E7-2EDD-4C1C-A88D-51127F8B41C7}" srcOrd="0" destOrd="0" presId="urn:microsoft.com/office/officeart/2018/2/layout/IconVerticalSolidList"/>
    <dgm:cxn modelId="{4AD790D2-2D12-459C-9FBF-35F3D089F207}" type="presOf" srcId="{53AE5700-EF61-4335-A3FE-B889B3F80034}" destId="{7245817F-16F0-41C0-8BDB-DA2CBEFBF5A5}" srcOrd="0" destOrd="0" presId="urn:microsoft.com/office/officeart/2018/2/layout/IconVerticalSolidList"/>
    <dgm:cxn modelId="{38D95D69-AE79-446E-8B92-39D46F5C206B}" srcId="{9E218E41-812C-4E5C-9766-1E67133F5C3F}" destId="{57043B86-3698-4CA4-810D-064FC8CEF1DB}" srcOrd="3" destOrd="0" parTransId="{E2BF76DE-720E-4E63-9C23-9D98474E1C6C}" sibTransId="{B74A09D3-ED18-437F-804B-88533C77B485}"/>
    <dgm:cxn modelId="{31D3F901-1449-4EE9-9BA5-63EA660D27D7}" type="presOf" srcId="{BC468B4F-A97C-40A4-92DC-D003547BB653}" destId="{B2B3C425-16D8-417C-8D73-1CED00BFB131}" srcOrd="0" destOrd="0" presId="urn:microsoft.com/office/officeart/2018/2/layout/IconVerticalSolidList"/>
    <dgm:cxn modelId="{D9ABC2CB-E13C-4182-92AD-B73197FB0843}" type="presOf" srcId="{BF20DA40-FA24-4C28-9A6E-A7496C8FFD9A}" destId="{5BEEFA80-C9B0-42BD-B637-2A178EA7556D}" srcOrd="0" destOrd="0" presId="urn:microsoft.com/office/officeart/2018/2/layout/IconVerticalSolidList"/>
    <dgm:cxn modelId="{C03ECDED-5FC2-434E-902A-9A2E833C0B09}" srcId="{9E218E41-812C-4E5C-9766-1E67133F5C3F}" destId="{7DB7617A-9EEF-42C0-B693-6694746140E5}" srcOrd="2" destOrd="0" parTransId="{FCA0AD31-B181-4CF2-B411-E673CDF2B5E3}" sibTransId="{F90A8FE1-6A51-439D-A029-45A3B9BB6850}"/>
    <dgm:cxn modelId="{28A5036B-33B7-4871-9ADB-13D06F764E47}" type="presOf" srcId="{CC27935C-A35D-4292-9C78-8B7D6FE2D276}" destId="{0CE5655F-845C-4402-A53C-BA1F7B3ECB06}" srcOrd="0" destOrd="0" presId="urn:microsoft.com/office/officeart/2018/2/layout/IconVerticalSolidList"/>
    <dgm:cxn modelId="{2A166EDE-03FA-4974-9894-6BFD0B985DB4}" type="presOf" srcId="{9E218E41-812C-4E5C-9766-1E67133F5C3F}" destId="{99FD890E-B226-4EE4-A7D4-E4C5691C8CB2}" srcOrd="0" destOrd="0" presId="urn:microsoft.com/office/officeart/2018/2/layout/IconVerticalSolidList"/>
    <dgm:cxn modelId="{933FA21F-0026-4929-AB74-6C52867478C1}" type="presParOf" srcId="{99FD890E-B226-4EE4-A7D4-E4C5691C8CB2}" destId="{55280CAA-D07A-47E3-99AD-3976C7572BAF}" srcOrd="0" destOrd="0" presId="urn:microsoft.com/office/officeart/2018/2/layout/IconVerticalSolidList"/>
    <dgm:cxn modelId="{5F81C5DB-FADF-413A-8A01-65C89B50C8E2}" type="presParOf" srcId="{55280CAA-D07A-47E3-99AD-3976C7572BAF}" destId="{24B2AED6-4E9F-477C-A056-9D2316A6DB88}" srcOrd="0" destOrd="0" presId="urn:microsoft.com/office/officeart/2018/2/layout/IconVerticalSolidList"/>
    <dgm:cxn modelId="{E1AD1C90-2A5E-4E30-AC29-133B04282227}" type="presParOf" srcId="{55280CAA-D07A-47E3-99AD-3976C7572BAF}" destId="{4275D033-DF7C-43B6-A7CA-A0D62A754063}" srcOrd="1" destOrd="0" presId="urn:microsoft.com/office/officeart/2018/2/layout/IconVerticalSolidList"/>
    <dgm:cxn modelId="{E53ED9A3-2A73-4B6C-A70E-F5DE14C4DFE5}" type="presParOf" srcId="{55280CAA-D07A-47E3-99AD-3976C7572BAF}" destId="{D93F1567-705D-4380-9862-F54BAFD1FD3C}" srcOrd="2" destOrd="0" presId="urn:microsoft.com/office/officeart/2018/2/layout/IconVerticalSolidList"/>
    <dgm:cxn modelId="{45949681-0078-4D23-AFA9-365F59E8184F}" type="presParOf" srcId="{55280CAA-D07A-47E3-99AD-3976C7572BAF}" destId="{5BEEFA80-C9B0-42BD-B637-2A178EA7556D}" srcOrd="3" destOrd="0" presId="urn:microsoft.com/office/officeart/2018/2/layout/IconVerticalSolidList"/>
    <dgm:cxn modelId="{FF70B9D7-BA0F-4966-8AD9-6493793467A2}" type="presParOf" srcId="{99FD890E-B226-4EE4-A7D4-E4C5691C8CB2}" destId="{C9B508A4-E862-4BA3-93D7-9FFB7BC12068}" srcOrd="1" destOrd="0" presId="urn:microsoft.com/office/officeart/2018/2/layout/IconVerticalSolidList"/>
    <dgm:cxn modelId="{1EC0216B-B8A0-429E-BCC5-A288C322C7D3}" type="presParOf" srcId="{99FD890E-B226-4EE4-A7D4-E4C5691C8CB2}" destId="{7EA3AF01-C67E-42F6-8087-754AD04FDFA7}" srcOrd="2" destOrd="0" presId="urn:microsoft.com/office/officeart/2018/2/layout/IconVerticalSolidList"/>
    <dgm:cxn modelId="{08179789-2F6B-41C3-A0F9-0D709C0918D6}" type="presParOf" srcId="{7EA3AF01-C67E-42F6-8087-754AD04FDFA7}" destId="{6D09AA13-7F3E-4303-87EF-4A40F17E97CA}" srcOrd="0" destOrd="0" presId="urn:microsoft.com/office/officeart/2018/2/layout/IconVerticalSolidList"/>
    <dgm:cxn modelId="{E2CD10B5-65F5-4777-BB49-EA3E5F68BC00}" type="presParOf" srcId="{7EA3AF01-C67E-42F6-8087-754AD04FDFA7}" destId="{A6046654-3302-40B0-B769-9FE5DA04B41A}" srcOrd="1" destOrd="0" presId="urn:microsoft.com/office/officeart/2018/2/layout/IconVerticalSolidList"/>
    <dgm:cxn modelId="{BD1667BB-CA4D-4225-B8E6-38EB37CCC661}" type="presParOf" srcId="{7EA3AF01-C67E-42F6-8087-754AD04FDFA7}" destId="{0AC79BB5-6241-4D82-87D0-6B2F8AD2F716}" srcOrd="2" destOrd="0" presId="urn:microsoft.com/office/officeart/2018/2/layout/IconVerticalSolidList"/>
    <dgm:cxn modelId="{93195726-8812-4BD8-9361-2AB07794FF0B}" type="presParOf" srcId="{7EA3AF01-C67E-42F6-8087-754AD04FDFA7}" destId="{7245817F-16F0-41C0-8BDB-DA2CBEFBF5A5}" srcOrd="3" destOrd="0" presId="urn:microsoft.com/office/officeart/2018/2/layout/IconVerticalSolidList"/>
    <dgm:cxn modelId="{EE135079-41FF-41B5-940E-BC71C045D7E2}" type="presParOf" srcId="{99FD890E-B226-4EE4-A7D4-E4C5691C8CB2}" destId="{01061D8E-0941-4C56-9EEB-696BE08838A0}" srcOrd="3" destOrd="0" presId="urn:microsoft.com/office/officeart/2018/2/layout/IconVerticalSolidList"/>
    <dgm:cxn modelId="{9048AAD2-C7D9-4869-9C8B-EA6E94CA854D}" type="presParOf" srcId="{99FD890E-B226-4EE4-A7D4-E4C5691C8CB2}" destId="{5FCC556B-5987-4AB8-937F-8E9F6FEFEC70}" srcOrd="4" destOrd="0" presId="urn:microsoft.com/office/officeart/2018/2/layout/IconVerticalSolidList"/>
    <dgm:cxn modelId="{7218DE1E-B6BE-46AF-9F4C-E63615DE74B5}" type="presParOf" srcId="{5FCC556B-5987-4AB8-937F-8E9F6FEFEC70}" destId="{B5D481B1-6D4D-4A70-BB5C-2732155B3787}" srcOrd="0" destOrd="0" presId="urn:microsoft.com/office/officeart/2018/2/layout/IconVerticalSolidList"/>
    <dgm:cxn modelId="{1ACBFCF1-DD73-4B2C-9B5E-828F6B4F7AAF}" type="presParOf" srcId="{5FCC556B-5987-4AB8-937F-8E9F6FEFEC70}" destId="{FB3CC298-C691-4D63-A3D1-346CF8776D02}" srcOrd="1" destOrd="0" presId="urn:microsoft.com/office/officeart/2018/2/layout/IconVerticalSolidList"/>
    <dgm:cxn modelId="{4FCCD6DE-5C7F-4627-B49E-717AEF19F2D5}" type="presParOf" srcId="{5FCC556B-5987-4AB8-937F-8E9F6FEFEC70}" destId="{BC5E6892-934A-4F31-8BD5-9A0769002553}" srcOrd="2" destOrd="0" presId="urn:microsoft.com/office/officeart/2018/2/layout/IconVerticalSolidList"/>
    <dgm:cxn modelId="{E2ADC5C4-08FE-46F8-ACEF-353825B7D774}" type="presParOf" srcId="{5FCC556B-5987-4AB8-937F-8E9F6FEFEC70}" destId="{03B373E7-2EDD-4C1C-A88D-51127F8B41C7}" srcOrd="3" destOrd="0" presId="urn:microsoft.com/office/officeart/2018/2/layout/IconVerticalSolidList"/>
    <dgm:cxn modelId="{056F1A6A-62D7-41D4-8E74-7AE0F7608BD0}" type="presParOf" srcId="{99FD890E-B226-4EE4-A7D4-E4C5691C8CB2}" destId="{6B096B7C-4996-4691-9D5F-F1DF05721C12}" srcOrd="5" destOrd="0" presId="urn:microsoft.com/office/officeart/2018/2/layout/IconVerticalSolidList"/>
    <dgm:cxn modelId="{C9FD1E62-3D3D-4BB6-B14D-1F73349126E2}" type="presParOf" srcId="{99FD890E-B226-4EE4-A7D4-E4C5691C8CB2}" destId="{45EE11B0-053B-46D3-AC7B-F1871D3D925B}" srcOrd="6" destOrd="0" presId="urn:microsoft.com/office/officeart/2018/2/layout/IconVerticalSolidList"/>
    <dgm:cxn modelId="{D920214F-82B8-4155-B97E-9326599FFF2F}" type="presParOf" srcId="{45EE11B0-053B-46D3-AC7B-F1871D3D925B}" destId="{BAE9252F-B832-4E91-93DB-C3413666EE96}" srcOrd="0" destOrd="0" presId="urn:microsoft.com/office/officeart/2018/2/layout/IconVerticalSolidList"/>
    <dgm:cxn modelId="{C0EF9959-ABB6-424A-989A-203B73698561}" type="presParOf" srcId="{45EE11B0-053B-46D3-AC7B-F1871D3D925B}" destId="{788AB587-111D-4E19-A9F8-315154EA852A}" srcOrd="1" destOrd="0" presId="urn:microsoft.com/office/officeart/2018/2/layout/IconVerticalSolidList"/>
    <dgm:cxn modelId="{C91D0264-5AEB-4900-8AE7-EA7181440020}" type="presParOf" srcId="{45EE11B0-053B-46D3-AC7B-F1871D3D925B}" destId="{ECD7DFCF-7549-4FC4-87F1-DCBFB89F9029}" srcOrd="2" destOrd="0" presId="urn:microsoft.com/office/officeart/2018/2/layout/IconVerticalSolidList"/>
    <dgm:cxn modelId="{269671FC-5C69-4464-A9ED-B2A9C12A290D}" type="presParOf" srcId="{45EE11B0-053B-46D3-AC7B-F1871D3D925B}" destId="{BDE4F8A7-A85F-4DF2-B877-F47F348484B1}" srcOrd="3" destOrd="0" presId="urn:microsoft.com/office/officeart/2018/2/layout/IconVerticalSolidList"/>
    <dgm:cxn modelId="{189E94CA-0554-483A-B9DD-887753BC5500}" type="presParOf" srcId="{99FD890E-B226-4EE4-A7D4-E4C5691C8CB2}" destId="{66AC0F65-5B99-4330-9C68-80C933B9D89E}" srcOrd="7" destOrd="0" presId="urn:microsoft.com/office/officeart/2018/2/layout/IconVerticalSolidList"/>
    <dgm:cxn modelId="{691A6330-688E-49FF-BB47-13A3ED4105E6}" type="presParOf" srcId="{99FD890E-B226-4EE4-A7D4-E4C5691C8CB2}" destId="{3B796947-C88A-4ADD-AACD-5D12AC68C6AC}" srcOrd="8" destOrd="0" presId="urn:microsoft.com/office/officeart/2018/2/layout/IconVerticalSolidList"/>
    <dgm:cxn modelId="{6418F377-091E-40B0-ADDE-FC3C79C56D44}" type="presParOf" srcId="{3B796947-C88A-4ADD-AACD-5D12AC68C6AC}" destId="{187B1DA4-9F5E-4A59-8288-71C2F423E712}" srcOrd="0" destOrd="0" presId="urn:microsoft.com/office/officeart/2018/2/layout/IconVerticalSolidList"/>
    <dgm:cxn modelId="{CDCE6AC7-61B0-4B4E-8239-14659CE3FD8C}" type="presParOf" srcId="{3B796947-C88A-4ADD-AACD-5D12AC68C6AC}" destId="{346D13A9-B79F-43CA-9E2E-DE9A0FF947DF}" srcOrd="1" destOrd="0" presId="urn:microsoft.com/office/officeart/2018/2/layout/IconVerticalSolidList"/>
    <dgm:cxn modelId="{33667FE2-F5D4-4558-BD8F-7F3BAA18BF8C}" type="presParOf" srcId="{3B796947-C88A-4ADD-AACD-5D12AC68C6AC}" destId="{B17EF70E-6392-4872-9573-5B100D3C3A7B}" srcOrd="2" destOrd="0" presId="urn:microsoft.com/office/officeart/2018/2/layout/IconVerticalSolidList"/>
    <dgm:cxn modelId="{DD4793EC-E5A1-4BB1-A295-69917F0C3DF5}" type="presParOf" srcId="{3B796947-C88A-4ADD-AACD-5D12AC68C6AC}" destId="{0CE5655F-845C-4402-A53C-BA1F7B3ECB06}" srcOrd="3" destOrd="0" presId="urn:microsoft.com/office/officeart/2018/2/layout/IconVerticalSolidList"/>
    <dgm:cxn modelId="{0E1042E9-849E-4EC4-ABC4-49E4E84BF200}" type="presParOf" srcId="{99FD890E-B226-4EE4-A7D4-E4C5691C8CB2}" destId="{F6C18833-78E2-41D4-806F-25ACBB6CDCC9}" srcOrd="9" destOrd="0" presId="urn:microsoft.com/office/officeart/2018/2/layout/IconVerticalSolidList"/>
    <dgm:cxn modelId="{2BA3BE82-C004-4ED5-B668-927BA899EB9A}" type="presParOf" srcId="{99FD890E-B226-4EE4-A7D4-E4C5691C8CB2}" destId="{AAF5DABA-3ED2-42BE-A664-525406D904B5}" srcOrd="10" destOrd="0" presId="urn:microsoft.com/office/officeart/2018/2/layout/IconVerticalSolidList"/>
    <dgm:cxn modelId="{E866F2A0-9025-49FA-BAD2-87C714D1F5EB}" type="presParOf" srcId="{AAF5DABA-3ED2-42BE-A664-525406D904B5}" destId="{5FB29CC5-165D-42EF-A16A-FA7336AD24FB}" srcOrd="0" destOrd="0" presId="urn:microsoft.com/office/officeart/2018/2/layout/IconVerticalSolidList"/>
    <dgm:cxn modelId="{766683E6-EF0B-40EE-BAAA-B701E9A95616}" type="presParOf" srcId="{AAF5DABA-3ED2-42BE-A664-525406D904B5}" destId="{1159D429-0C60-4802-AF1C-FB26F82C6378}" srcOrd="1" destOrd="0" presId="urn:microsoft.com/office/officeart/2018/2/layout/IconVerticalSolidList"/>
    <dgm:cxn modelId="{9FFC7379-6580-4AE0-A987-665B796C6229}" type="presParOf" srcId="{AAF5DABA-3ED2-42BE-A664-525406D904B5}" destId="{47ED1C51-4536-4BE0-9581-70320C7CDD90}" srcOrd="2" destOrd="0" presId="urn:microsoft.com/office/officeart/2018/2/layout/IconVerticalSolidList"/>
    <dgm:cxn modelId="{BF481C24-74BC-4288-81A9-2DC1AB1941CA}" type="presParOf" srcId="{AAF5DABA-3ED2-42BE-A664-525406D904B5}" destId="{B2B3C425-16D8-417C-8D73-1CED00BFB131}" srcOrd="3" destOrd="0" presId="urn:microsoft.com/office/officeart/2018/2/layout/IconVerticalSolidList"/>
    <dgm:cxn modelId="{9C0C8033-6EF0-4F77-BF79-7F13DE845EBB}" type="presParOf" srcId="{99FD890E-B226-4EE4-A7D4-E4C5691C8CB2}" destId="{FA068A7B-4376-46F7-9612-86CB522CE97C}" srcOrd="11" destOrd="0" presId="urn:microsoft.com/office/officeart/2018/2/layout/IconVerticalSolidList"/>
    <dgm:cxn modelId="{24DE7700-99DF-4975-A26D-4A00A8589A6A}" type="presParOf" srcId="{99FD890E-B226-4EE4-A7D4-E4C5691C8CB2}" destId="{F910D13E-5C1F-45C9-A85C-E7906B95A96F}" srcOrd="12" destOrd="0" presId="urn:microsoft.com/office/officeart/2018/2/layout/IconVerticalSolidList"/>
    <dgm:cxn modelId="{5F9F5A8A-2A6D-43FE-99E4-B68FE9BBDA55}" type="presParOf" srcId="{F910D13E-5C1F-45C9-A85C-E7906B95A96F}" destId="{A0B40230-5652-4393-9AA6-95E374D93C77}" srcOrd="0" destOrd="0" presId="urn:microsoft.com/office/officeart/2018/2/layout/IconVerticalSolidList"/>
    <dgm:cxn modelId="{436DDC69-0906-4E90-961E-B11900E560F2}" type="presParOf" srcId="{F910D13E-5C1F-45C9-A85C-E7906B95A96F}" destId="{795A6E8A-6DAB-4462-A9C1-2DEBC45E577B}" srcOrd="1" destOrd="0" presId="urn:microsoft.com/office/officeart/2018/2/layout/IconVerticalSolidList"/>
    <dgm:cxn modelId="{C922CB8F-4EEF-4506-8F3C-D1D52B912F15}" type="presParOf" srcId="{F910D13E-5C1F-45C9-A85C-E7906B95A96F}" destId="{1D4BF2C6-5DE6-419D-99BE-3018997DB0BC}" srcOrd="2" destOrd="0" presId="urn:microsoft.com/office/officeart/2018/2/layout/IconVerticalSolidList"/>
    <dgm:cxn modelId="{B45CE423-315B-4DC2-8310-2A27EA2A72ED}" type="presParOf" srcId="{F910D13E-5C1F-45C9-A85C-E7906B95A96F}" destId="{7E764604-61E3-4562-AEBA-448CBB41A9AF}"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60D928E-07AE-4DF5-A5A2-12D401EDFB8F}"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E1B35F97-A8BC-4607-9AD7-685B5D9CDD1E}">
      <dgm:prSet/>
      <dgm:spPr/>
      <dgm:t>
        <a:bodyPr/>
        <a:lstStyle/>
        <a:p>
          <a:r>
            <a:rPr lang="en-US"/>
            <a:t>Condensed Sessions</a:t>
          </a:r>
        </a:p>
      </dgm:t>
    </dgm:pt>
    <dgm:pt modelId="{59AE0017-8DCE-4ECD-8BA4-44398CA85D59}" type="parTrans" cxnId="{DC61DD7C-8FD2-4CD5-BD90-8C9B1349A1B5}">
      <dgm:prSet/>
      <dgm:spPr/>
      <dgm:t>
        <a:bodyPr/>
        <a:lstStyle/>
        <a:p>
          <a:endParaRPr lang="en-US"/>
        </a:p>
      </dgm:t>
    </dgm:pt>
    <dgm:pt modelId="{20BCFBA1-5E0E-427F-B4AB-16EFD98E0048}" type="sibTrans" cxnId="{DC61DD7C-8FD2-4CD5-BD90-8C9B1349A1B5}">
      <dgm:prSet/>
      <dgm:spPr/>
      <dgm:t>
        <a:bodyPr/>
        <a:lstStyle/>
        <a:p>
          <a:endParaRPr lang="en-US"/>
        </a:p>
      </dgm:t>
    </dgm:pt>
    <dgm:pt modelId="{73C06D4B-C0CA-4B20-BB9C-D11D9B44F734}">
      <dgm:prSet/>
      <dgm:spPr/>
      <dgm:t>
        <a:bodyPr/>
        <a:lstStyle/>
        <a:p>
          <a:r>
            <a:rPr lang="en-US"/>
            <a:t>Combined Courses</a:t>
          </a:r>
        </a:p>
      </dgm:t>
    </dgm:pt>
    <dgm:pt modelId="{F17AEE38-69D2-4E35-9121-1D3DAE0BF71B}" type="parTrans" cxnId="{9F3E7637-57D1-480D-9E83-E28DC740D2C6}">
      <dgm:prSet/>
      <dgm:spPr/>
      <dgm:t>
        <a:bodyPr/>
        <a:lstStyle/>
        <a:p>
          <a:endParaRPr lang="en-US"/>
        </a:p>
      </dgm:t>
    </dgm:pt>
    <dgm:pt modelId="{D0A5537D-76A9-467B-91C5-8ADA241D5A42}" type="sibTrans" cxnId="{9F3E7637-57D1-480D-9E83-E28DC740D2C6}">
      <dgm:prSet/>
      <dgm:spPr/>
      <dgm:t>
        <a:bodyPr/>
        <a:lstStyle/>
        <a:p>
          <a:endParaRPr lang="en-US"/>
        </a:p>
      </dgm:t>
    </dgm:pt>
    <dgm:pt modelId="{0CB87D67-6A86-41A2-BA22-46F0D20F6375}">
      <dgm:prSet/>
      <dgm:spPr/>
      <dgm:t>
        <a:bodyPr/>
        <a:lstStyle/>
        <a:p>
          <a:pPr rtl="0"/>
          <a:r>
            <a:rPr lang="en-US"/>
            <a:t>Corequisite Structures</a:t>
          </a:r>
          <a:endParaRPr lang="en-US">
            <a:latin typeface="Century Gothic" panose="020B0502020202020204"/>
          </a:endParaRPr>
        </a:p>
      </dgm:t>
    </dgm:pt>
    <dgm:pt modelId="{D31674D0-E9E7-4247-88DB-E86A49A39376}" type="parTrans" cxnId="{A76DAD04-0B1C-405A-ACC3-3A705BA70311}">
      <dgm:prSet/>
      <dgm:spPr/>
      <dgm:t>
        <a:bodyPr/>
        <a:lstStyle/>
        <a:p>
          <a:endParaRPr lang="en-US"/>
        </a:p>
      </dgm:t>
    </dgm:pt>
    <dgm:pt modelId="{A92E04D7-9986-460F-9D35-3006522B3CB5}" type="sibTrans" cxnId="{A76DAD04-0B1C-405A-ACC3-3A705BA70311}">
      <dgm:prSet/>
      <dgm:spPr/>
      <dgm:t>
        <a:bodyPr/>
        <a:lstStyle/>
        <a:p>
          <a:endParaRPr lang="en-US"/>
        </a:p>
      </dgm:t>
    </dgm:pt>
    <dgm:pt modelId="{B9036FBA-9E83-4E8E-ABD1-C7515B5BD7CE}">
      <dgm:prSet phldr="0"/>
      <dgm:spPr/>
      <dgm:t>
        <a:bodyPr/>
        <a:lstStyle/>
        <a:p>
          <a:r>
            <a:rPr lang="en-US">
              <a:latin typeface="Century Gothic" panose="020B0502020202020204"/>
            </a:rPr>
            <a:t>Co-mingled</a:t>
          </a:r>
          <a:endParaRPr lang="en-US"/>
        </a:p>
      </dgm:t>
    </dgm:pt>
    <dgm:pt modelId="{FDEC9925-644B-4FFD-B80B-D2946E51061C}" type="parTrans" cxnId="{69391DF6-6966-41C8-AF43-8B43F97D8AD9}">
      <dgm:prSet/>
      <dgm:spPr/>
    </dgm:pt>
    <dgm:pt modelId="{ACF85875-02DB-4057-8816-7DB696BC3D8E}" type="sibTrans" cxnId="{69391DF6-6966-41C8-AF43-8B43F97D8AD9}">
      <dgm:prSet/>
      <dgm:spPr/>
    </dgm:pt>
    <dgm:pt modelId="{2A51A4E0-BBA3-45D0-8B98-4456FC9D9046}">
      <dgm:prSet phldr="0"/>
      <dgm:spPr/>
      <dgm:t>
        <a:bodyPr/>
        <a:lstStyle/>
        <a:p>
          <a:pPr rtl="0"/>
          <a:r>
            <a:rPr lang="en-US">
              <a:latin typeface="Century Gothic" panose="020B0502020202020204"/>
            </a:rPr>
            <a:t>Cohorted</a:t>
          </a:r>
        </a:p>
      </dgm:t>
    </dgm:pt>
    <dgm:pt modelId="{C2AAA947-9B56-4247-BF60-CB7AD78B4C22}" type="parTrans" cxnId="{F7C23C1D-A5FC-4A20-A784-E963210ABF3F}">
      <dgm:prSet/>
      <dgm:spPr/>
    </dgm:pt>
    <dgm:pt modelId="{FCF2FD02-3108-4751-9A1B-41687E7CB574}" type="sibTrans" cxnId="{F7C23C1D-A5FC-4A20-A784-E963210ABF3F}">
      <dgm:prSet/>
      <dgm:spPr/>
    </dgm:pt>
    <dgm:pt modelId="{9D9B862D-7708-42D5-9D2B-3ECB57A4EC0C}" type="pres">
      <dgm:prSet presAssocID="{E60D928E-07AE-4DF5-A5A2-12D401EDFB8F}" presName="diagram" presStyleCnt="0">
        <dgm:presLayoutVars>
          <dgm:dir/>
          <dgm:resizeHandles val="exact"/>
        </dgm:presLayoutVars>
      </dgm:prSet>
      <dgm:spPr/>
      <dgm:t>
        <a:bodyPr/>
        <a:lstStyle/>
        <a:p>
          <a:endParaRPr lang="en-US"/>
        </a:p>
      </dgm:t>
    </dgm:pt>
    <dgm:pt modelId="{2FF748C0-1914-4E29-91EA-7AD97EEAFBC7}" type="pres">
      <dgm:prSet presAssocID="{E1B35F97-A8BC-4607-9AD7-685B5D9CDD1E}" presName="node" presStyleLbl="node1" presStyleIdx="0" presStyleCnt="3">
        <dgm:presLayoutVars>
          <dgm:bulletEnabled val="1"/>
        </dgm:presLayoutVars>
      </dgm:prSet>
      <dgm:spPr/>
      <dgm:t>
        <a:bodyPr/>
        <a:lstStyle/>
        <a:p>
          <a:endParaRPr lang="en-US"/>
        </a:p>
      </dgm:t>
    </dgm:pt>
    <dgm:pt modelId="{C3A4ABF1-539D-4A6A-8AF6-4D3B69C60CBA}" type="pres">
      <dgm:prSet presAssocID="{20BCFBA1-5E0E-427F-B4AB-16EFD98E0048}" presName="sibTrans" presStyleCnt="0"/>
      <dgm:spPr/>
    </dgm:pt>
    <dgm:pt modelId="{54E903D7-2348-4184-8613-0A7FE2A2DD62}" type="pres">
      <dgm:prSet presAssocID="{73C06D4B-C0CA-4B20-BB9C-D11D9B44F734}" presName="node" presStyleLbl="node1" presStyleIdx="1" presStyleCnt="3">
        <dgm:presLayoutVars>
          <dgm:bulletEnabled val="1"/>
        </dgm:presLayoutVars>
      </dgm:prSet>
      <dgm:spPr/>
      <dgm:t>
        <a:bodyPr/>
        <a:lstStyle/>
        <a:p>
          <a:endParaRPr lang="en-US"/>
        </a:p>
      </dgm:t>
    </dgm:pt>
    <dgm:pt modelId="{42032B79-D77F-426C-8F8A-E11D25BDDE02}" type="pres">
      <dgm:prSet presAssocID="{D0A5537D-76A9-467B-91C5-8ADA241D5A42}" presName="sibTrans" presStyleCnt="0"/>
      <dgm:spPr/>
    </dgm:pt>
    <dgm:pt modelId="{C40B8968-36D7-4D55-B5E5-6F363D2D80C0}" type="pres">
      <dgm:prSet presAssocID="{0CB87D67-6A86-41A2-BA22-46F0D20F6375}" presName="node" presStyleLbl="node1" presStyleIdx="2" presStyleCnt="3">
        <dgm:presLayoutVars>
          <dgm:bulletEnabled val="1"/>
        </dgm:presLayoutVars>
      </dgm:prSet>
      <dgm:spPr/>
      <dgm:t>
        <a:bodyPr/>
        <a:lstStyle/>
        <a:p>
          <a:endParaRPr lang="en-US"/>
        </a:p>
      </dgm:t>
    </dgm:pt>
  </dgm:ptLst>
  <dgm:cxnLst>
    <dgm:cxn modelId="{69391DF6-6966-41C8-AF43-8B43F97D8AD9}" srcId="{0CB87D67-6A86-41A2-BA22-46F0D20F6375}" destId="{B9036FBA-9E83-4E8E-ABD1-C7515B5BD7CE}" srcOrd="1" destOrd="0" parTransId="{FDEC9925-644B-4FFD-B80B-D2946E51061C}" sibTransId="{ACF85875-02DB-4057-8816-7DB696BC3D8E}"/>
    <dgm:cxn modelId="{3A856090-D935-4E71-ADDD-70F3CDC5F9FC}" type="presOf" srcId="{B9036FBA-9E83-4E8E-ABD1-C7515B5BD7CE}" destId="{C40B8968-36D7-4D55-B5E5-6F363D2D80C0}" srcOrd="0" destOrd="2" presId="urn:microsoft.com/office/officeart/2005/8/layout/default"/>
    <dgm:cxn modelId="{A46B1133-ED5E-4EE6-88FD-84965EAF5E81}" type="presOf" srcId="{2A51A4E0-BBA3-45D0-8B98-4456FC9D9046}" destId="{C40B8968-36D7-4D55-B5E5-6F363D2D80C0}" srcOrd="0" destOrd="1" presId="urn:microsoft.com/office/officeart/2005/8/layout/default"/>
    <dgm:cxn modelId="{F7C23C1D-A5FC-4A20-A784-E963210ABF3F}" srcId="{0CB87D67-6A86-41A2-BA22-46F0D20F6375}" destId="{2A51A4E0-BBA3-45D0-8B98-4456FC9D9046}" srcOrd="0" destOrd="0" parTransId="{C2AAA947-9B56-4247-BF60-CB7AD78B4C22}" sibTransId="{FCF2FD02-3108-4751-9A1B-41687E7CB574}"/>
    <dgm:cxn modelId="{CC0017A5-86F6-410A-B69F-070255F8D4FF}" type="presOf" srcId="{E1B35F97-A8BC-4607-9AD7-685B5D9CDD1E}" destId="{2FF748C0-1914-4E29-91EA-7AD97EEAFBC7}" srcOrd="0" destOrd="0" presId="urn:microsoft.com/office/officeart/2005/8/layout/default"/>
    <dgm:cxn modelId="{A76DAD04-0B1C-405A-ACC3-3A705BA70311}" srcId="{E60D928E-07AE-4DF5-A5A2-12D401EDFB8F}" destId="{0CB87D67-6A86-41A2-BA22-46F0D20F6375}" srcOrd="2" destOrd="0" parTransId="{D31674D0-E9E7-4247-88DB-E86A49A39376}" sibTransId="{A92E04D7-9986-460F-9D35-3006522B3CB5}"/>
    <dgm:cxn modelId="{FE1CF994-83AF-457D-B89C-CEE907F96628}" type="presOf" srcId="{E60D928E-07AE-4DF5-A5A2-12D401EDFB8F}" destId="{9D9B862D-7708-42D5-9D2B-3ECB57A4EC0C}" srcOrd="0" destOrd="0" presId="urn:microsoft.com/office/officeart/2005/8/layout/default"/>
    <dgm:cxn modelId="{DC61DD7C-8FD2-4CD5-BD90-8C9B1349A1B5}" srcId="{E60D928E-07AE-4DF5-A5A2-12D401EDFB8F}" destId="{E1B35F97-A8BC-4607-9AD7-685B5D9CDD1E}" srcOrd="0" destOrd="0" parTransId="{59AE0017-8DCE-4ECD-8BA4-44398CA85D59}" sibTransId="{20BCFBA1-5E0E-427F-B4AB-16EFD98E0048}"/>
    <dgm:cxn modelId="{6F3BD22A-BEF3-45D8-A4ED-E99EA6172C36}" type="presOf" srcId="{0CB87D67-6A86-41A2-BA22-46F0D20F6375}" destId="{C40B8968-36D7-4D55-B5E5-6F363D2D80C0}" srcOrd="0" destOrd="0" presId="urn:microsoft.com/office/officeart/2005/8/layout/default"/>
    <dgm:cxn modelId="{9F3E7637-57D1-480D-9E83-E28DC740D2C6}" srcId="{E60D928E-07AE-4DF5-A5A2-12D401EDFB8F}" destId="{73C06D4B-C0CA-4B20-BB9C-D11D9B44F734}" srcOrd="1" destOrd="0" parTransId="{F17AEE38-69D2-4E35-9121-1D3DAE0BF71B}" sibTransId="{D0A5537D-76A9-467B-91C5-8ADA241D5A42}"/>
    <dgm:cxn modelId="{ED403CD9-3508-449E-B1F5-22588DA9A6A3}" type="presOf" srcId="{73C06D4B-C0CA-4B20-BB9C-D11D9B44F734}" destId="{54E903D7-2348-4184-8613-0A7FE2A2DD62}" srcOrd="0" destOrd="0" presId="urn:microsoft.com/office/officeart/2005/8/layout/default"/>
    <dgm:cxn modelId="{1F0A33E0-17CA-4DBC-BC8A-5195F92911B1}" type="presParOf" srcId="{9D9B862D-7708-42D5-9D2B-3ECB57A4EC0C}" destId="{2FF748C0-1914-4E29-91EA-7AD97EEAFBC7}" srcOrd="0" destOrd="0" presId="urn:microsoft.com/office/officeart/2005/8/layout/default"/>
    <dgm:cxn modelId="{C1C737E6-619D-41F3-9F8C-3F8FB83B0447}" type="presParOf" srcId="{9D9B862D-7708-42D5-9D2B-3ECB57A4EC0C}" destId="{C3A4ABF1-539D-4A6A-8AF6-4D3B69C60CBA}" srcOrd="1" destOrd="0" presId="urn:microsoft.com/office/officeart/2005/8/layout/default"/>
    <dgm:cxn modelId="{46E4B4A3-0AEA-4739-BE60-242EEBE07405}" type="presParOf" srcId="{9D9B862D-7708-42D5-9D2B-3ECB57A4EC0C}" destId="{54E903D7-2348-4184-8613-0A7FE2A2DD62}" srcOrd="2" destOrd="0" presId="urn:microsoft.com/office/officeart/2005/8/layout/default"/>
    <dgm:cxn modelId="{1240E67B-0E94-44F6-A6F9-8F304A33A111}" type="presParOf" srcId="{9D9B862D-7708-42D5-9D2B-3ECB57A4EC0C}" destId="{42032B79-D77F-426C-8F8A-E11D25BDDE02}" srcOrd="3" destOrd="0" presId="urn:microsoft.com/office/officeart/2005/8/layout/default"/>
    <dgm:cxn modelId="{3D7ABDFB-0C92-431B-A59E-7337CA0345E2}" type="presParOf" srcId="{9D9B862D-7708-42D5-9D2B-3ECB57A4EC0C}" destId="{C40B8968-36D7-4D55-B5E5-6F363D2D80C0}"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C584C5A-53EB-41A5-957D-B33D39AFAB71}" type="doc">
      <dgm:prSet loTypeId="urn:microsoft.com/office/officeart/2005/8/layout/cycle8" loCatId="cycle" qsTypeId="urn:microsoft.com/office/officeart/2005/8/quickstyle/simple4" qsCatId="simple" csTypeId="urn:microsoft.com/office/officeart/2005/8/colors/colorful5" csCatId="colorful" phldr="1"/>
      <dgm:spPr/>
      <dgm:t>
        <a:bodyPr/>
        <a:lstStyle/>
        <a:p>
          <a:endParaRPr lang="en-US"/>
        </a:p>
      </dgm:t>
    </dgm:pt>
    <dgm:pt modelId="{30DDC5F6-093B-49AC-AC0B-B46B0BFBA5EA}">
      <dgm:prSet/>
      <dgm:spPr/>
      <dgm:t>
        <a:bodyPr/>
        <a:lstStyle/>
        <a:p>
          <a:r>
            <a:rPr lang="en-US" b="0" i="0"/>
            <a:t>Assessment and Placement (MMCP)</a:t>
          </a:r>
          <a:endParaRPr lang="en-US"/>
        </a:p>
      </dgm:t>
    </dgm:pt>
    <dgm:pt modelId="{942B2893-B5F5-4F00-B334-3CDA606C5B6A}" type="parTrans" cxnId="{B83BF041-B948-4BA6-A4D4-5E4859947B14}">
      <dgm:prSet/>
      <dgm:spPr/>
      <dgm:t>
        <a:bodyPr/>
        <a:lstStyle/>
        <a:p>
          <a:endParaRPr lang="en-US"/>
        </a:p>
      </dgm:t>
    </dgm:pt>
    <dgm:pt modelId="{F69D1E75-8077-400A-B255-CF63EE7BE28E}" type="sibTrans" cxnId="{B83BF041-B948-4BA6-A4D4-5E4859947B14}">
      <dgm:prSet/>
      <dgm:spPr/>
      <dgm:t>
        <a:bodyPr/>
        <a:lstStyle/>
        <a:p>
          <a:endParaRPr lang="en-US"/>
        </a:p>
      </dgm:t>
    </dgm:pt>
    <dgm:pt modelId="{B2134773-E34C-45A9-9CB6-52848E570EA5}">
      <dgm:prSet/>
      <dgm:spPr/>
      <dgm:t>
        <a:bodyPr/>
        <a:lstStyle/>
        <a:p>
          <a:r>
            <a:rPr lang="en-US" b="0" i="0"/>
            <a:t>Integrated Academic Supports</a:t>
          </a:r>
          <a:endParaRPr lang="en-US"/>
        </a:p>
      </dgm:t>
    </dgm:pt>
    <dgm:pt modelId="{21544A98-A629-4EE6-AEA8-4CDE48694213}" type="parTrans" cxnId="{33DEC02D-6B5F-4691-AC38-FC32C576F060}">
      <dgm:prSet/>
      <dgm:spPr/>
      <dgm:t>
        <a:bodyPr/>
        <a:lstStyle/>
        <a:p>
          <a:endParaRPr lang="en-US"/>
        </a:p>
      </dgm:t>
    </dgm:pt>
    <dgm:pt modelId="{D692B5D6-2167-4826-9C87-95B4D1810DC7}" type="sibTrans" cxnId="{33DEC02D-6B5F-4691-AC38-FC32C576F060}">
      <dgm:prSet/>
      <dgm:spPr/>
      <dgm:t>
        <a:bodyPr/>
        <a:lstStyle/>
        <a:p>
          <a:endParaRPr lang="en-US"/>
        </a:p>
      </dgm:t>
    </dgm:pt>
    <dgm:pt modelId="{DA3D958C-3F9C-4261-BDAB-7E38BEDD38B2}">
      <dgm:prSet/>
      <dgm:spPr/>
      <dgm:t>
        <a:bodyPr/>
        <a:lstStyle/>
        <a:p>
          <a:r>
            <a:rPr lang="en-US" b="0" i="0"/>
            <a:t>Non-Academic Supports</a:t>
          </a:r>
          <a:endParaRPr lang="en-US"/>
        </a:p>
      </dgm:t>
    </dgm:pt>
    <dgm:pt modelId="{B2449E9B-28A4-4231-99F1-615465DBAE44}" type="parTrans" cxnId="{3DA39E07-8958-424C-8266-2E6A408E75A4}">
      <dgm:prSet/>
      <dgm:spPr/>
      <dgm:t>
        <a:bodyPr/>
        <a:lstStyle/>
        <a:p>
          <a:endParaRPr lang="en-US"/>
        </a:p>
      </dgm:t>
    </dgm:pt>
    <dgm:pt modelId="{EA57FBA9-DB76-4C0B-B687-3ED552F2C3A0}" type="sibTrans" cxnId="{3DA39E07-8958-424C-8266-2E6A408E75A4}">
      <dgm:prSet/>
      <dgm:spPr/>
      <dgm:t>
        <a:bodyPr/>
        <a:lstStyle/>
        <a:p>
          <a:endParaRPr lang="en-US"/>
        </a:p>
      </dgm:t>
    </dgm:pt>
    <dgm:pt modelId="{5A8CA6AB-48F0-48A5-B41C-3806EC009DDE}">
      <dgm:prSet/>
      <dgm:spPr/>
      <dgm:t>
        <a:bodyPr/>
        <a:lstStyle/>
        <a:p>
          <a:r>
            <a:rPr lang="en-US"/>
            <a:t>Intensive Advising</a:t>
          </a:r>
        </a:p>
      </dgm:t>
    </dgm:pt>
    <dgm:pt modelId="{1D768EB2-9445-4E27-995C-5FBBDE8965C6}" type="parTrans" cxnId="{0079FC4F-95DC-4B61-9A35-3DD53A6BBFBC}">
      <dgm:prSet/>
      <dgm:spPr/>
    </dgm:pt>
    <dgm:pt modelId="{F2111BAB-F5B2-4AD7-A1ED-8A66B9D3F55A}" type="sibTrans" cxnId="{0079FC4F-95DC-4B61-9A35-3DD53A6BBFBC}">
      <dgm:prSet/>
      <dgm:spPr/>
    </dgm:pt>
    <dgm:pt modelId="{07639E43-671A-4E4D-A880-1BE47F35E47B}">
      <dgm:prSet/>
      <dgm:spPr/>
      <dgm:t>
        <a:bodyPr/>
        <a:lstStyle/>
        <a:p>
          <a:r>
            <a:rPr lang="en-US"/>
            <a:t>Appropriate mathematics for degree </a:t>
          </a:r>
        </a:p>
      </dgm:t>
    </dgm:pt>
    <dgm:pt modelId="{35A8493C-CAF6-47F0-B1C1-B41544665F3B}" type="parTrans" cxnId="{3FB74B72-C02F-4832-879E-92F1ABF7D85F}">
      <dgm:prSet/>
      <dgm:spPr/>
    </dgm:pt>
    <dgm:pt modelId="{D4C6976C-3B6A-40C6-9E87-B1C03C9D83EC}" type="sibTrans" cxnId="{3FB74B72-C02F-4832-879E-92F1ABF7D85F}">
      <dgm:prSet/>
      <dgm:spPr/>
    </dgm:pt>
    <dgm:pt modelId="{55A08A36-B178-40BF-9879-2F1EB0C22AC2}">
      <dgm:prSet/>
      <dgm:spPr/>
      <dgm:t>
        <a:bodyPr/>
        <a:lstStyle/>
        <a:p>
          <a:r>
            <a:rPr lang="en-US"/>
            <a:t>Engaging, culturally responsive pedagogy</a:t>
          </a:r>
        </a:p>
      </dgm:t>
    </dgm:pt>
    <dgm:pt modelId="{A77E5BE4-FC11-44BF-8245-77B0E0EC326D}" type="parTrans" cxnId="{01C24CBD-98D4-45A2-B54B-682E5B711C6F}">
      <dgm:prSet/>
      <dgm:spPr/>
    </dgm:pt>
    <dgm:pt modelId="{F9A2BAAF-436B-48DC-8BD1-7AD542430134}" type="sibTrans" cxnId="{01C24CBD-98D4-45A2-B54B-682E5B711C6F}">
      <dgm:prSet/>
      <dgm:spPr/>
    </dgm:pt>
    <dgm:pt modelId="{F1A434CD-68A7-434A-90C7-B29BA5E376ED}" type="pres">
      <dgm:prSet presAssocID="{6C584C5A-53EB-41A5-957D-B33D39AFAB71}" presName="compositeShape" presStyleCnt="0">
        <dgm:presLayoutVars>
          <dgm:chMax val="7"/>
          <dgm:dir/>
          <dgm:resizeHandles val="exact"/>
        </dgm:presLayoutVars>
      </dgm:prSet>
      <dgm:spPr/>
      <dgm:t>
        <a:bodyPr/>
        <a:lstStyle/>
        <a:p>
          <a:endParaRPr lang="en-US"/>
        </a:p>
      </dgm:t>
    </dgm:pt>
    <dgm:pt modelId="{0B5B43F1-9BE7-4BF6-87C1-4A8A86AAF456}" type="pres">
      <dgm:prSet presAssocID="{6C584C5A-53EB-41A5-957D-B33D39AFAB71}" presName="wedge1" presStyleLbl="node1" presStyleIdx="0" presStyleCnt="6"/>
      <dgm:spPr/>
      <dgm:t>
        <a:bodyPr/>
        <a:lstStyle/>
        <a:p>
          <a:endParaRPr lang="en-US"/>
        </a:p>
      </dgm:t>
    </dgm:pt>
    <dgm:pt modelId="{779A7DB4-8763-44EF-B6EB-640609062DD1}" type="pres">
      <dgm:prSet presAssocID="{6C584C5A-53EB-41A5-957D-B33D39AFAB71}" presName="dummy1a" presStyleCnt="0"/>
      <dgm:spPr/>
    </dgm:pt>
    <dgm:pt modelId="{52B11B70-2518-454B-8C48-97BD1C19744B}" type="pres">
      <dgm:prSet presAssocID="{6C584C5A-53EB-41A5-957D-B33D39AFAB71}" presName="dummy1b" presStyleCnt="0"/>
      <dgm:spPr/>
    </dgm:pt>
    <dgm:pt modelId="{E1050880-44C2-4299-A453-73F33E6147E7}" type="pres">
      <dgm:prSet presAssocID="{6C584C5A-53EB-41A5-957D-B33D39AFAB71}" presName="wedge1Tx" presStyleLbl="node1" presStyleIdx="0" presStyleCnt="6">
        <dgm:presLayoutVars>
          <dgm:chMax val="0"/>
          <dgm:chPref val="0"/>
          <dgm:bulletEnabled val="1"/>
        </dgm:presLayoutVars>
      </dgm:prSet>
      <dgm:spPr/>
      <dgm:t>
        <a:bodyPr/>
        <a:lstStyle/>
        <a:p>
          <a:endParaRPr lang="en-US"/>
        </a:p>
      </dgm:t>
    </dgm:pt>
    <dgm:pt modelId="{D1429E4E-C1F9-4EB0-AEE4-6C762EF290FC}" type="pres">
      <dgm:prSet presAssocID="{6C584C5A-53EB-41A5-957D-B33D39AFAB71}" presName="wedge2" presStyleLbl="node1" presStyleIdx="1" presStyleCnt="6"/>
      <dgm:spPr/>
      <dgm:t>
        <a:bodyPr/>
        <a:lstStyle/>
        <a:p>
          <a:endParaRPr lang="en-US"/>
        </a:p>
      </dgm:t>
    </dgm:pt>
    <dgm:pt modelId="{353DCF06-D7BD-4A11-85C5-8989AC98463A}" type="pres">
      <dgm:prSet presAssocID="{6C584C5A-53EB-41A5-957D-B33D39AFAB71}" presName="dummy2a" presStyleCnt="0"/>
      <dgm:spPr/>
    </dgm:pt>
    <dgm:pt modelId="{77989899-7084-4A91-9B67-E915C2C7694C}" type="pres">
      <dgm:prSet presAssocID="{6C584C5A-53EB-41A5-957D-B33D39AFAB71}" presName="dummy2b" presStyleCnt="0"/>
      <dgm:spPr/>
    </dgm:pt>
    <dgm:pt modelId="{BD9FA37C-B81E-4749-93AC-52AAC6E3D764}" type="pres">
      <dgm:prSet presAssocID="{6C584C5A-53EB-41A5-957D-B33D39AFAB71}" presName="wedge2Tx" presStyleLbl="node1" presStyleIdx="1" presStyleCnt="6">
        <dgm:presLayoutVars>
          <dgm:chMax val="0"/>
          <dgm:chPref val="0"/>
          <dgm:bulletEnabled val="1"/>
        </dgm:presLayoutVars>
      </dgm:prSet>
      <dgm:spPr/>
      <dgm:t>
        <a:bodyPr/>
        <a:lstStyle/>
        <a:p>
          <a:endParaRPr lang="en-US"/>
        </a:p>
      </dgm:t>
    </dgm:pt>
    <dgm:pt modelId="{3E230FA7-1423-484D-B188-0171618CC57D}" type="pres">
      <dgm:prSet presAssocID="{6C584C5A-53EB-41A5-957D-B33D39AFAB71}" presName="wedge3" presStyleLbl="node1" presStyleIdx="2" presStyleCnt="6"/>
      <dgm:spPr/>
      <dgm:t>
        <a:bodyPr/>
        <a:lstStyle/>
        <a:p>
          <a:endParaRPr lang="en-US"/>
        </a:p>
      </dgm:t>
    </dgm:pt>
    <dgm:pt modelId="{C7243F7C-DB1F-4BF7-B3FB-D592E2728E8F}" type="pres">
      <dgm:prSet presAssocID="{6C584C5A-53EB-41A5-957D-B33D39AFAB71}" presName="dummy3a" presStyleCnt="0"/>
      <dgm:spPr/>
    </dgm:pt>
    <dgm:pt modelId="{5205D993-9B88-4698-B92E-B90686F5A24D}" type="pres">
      <dgm:prSet presAssocID="{6C584C5A-53EB-41A5-957D-B33D39AFAB71}" presName="dummy3b" presStyleCnt="0"/>
      <dgm:spPr/>
    </dgm:pt>
    <dgm:pt modelId="{CEF1976C-0013-4F4C-BE5A-F222B015154D}" type="pres">
      <dgm:prSet presAssocID="{6C584C5A-53EB-41A5-957D-B33D39AFAB71}" presName="wedge3Tx" presStyleLbl="node1" presStyleIdx="2" presStyleCnt="6">
        <dgm:presLayoutVars>
          <dgm:chMax val="0"/>
          <dgm:chPref val="0"/>
          <dgm:bulletEnabled val="1"/>
        </dgm:presLayoutVars>
      </dgm:prSet>
      <dgm:spPr/>
      <dgm:t>
        <a:bodyPr/>
        <a:lstStyle/>
        <a:p>
          <a:endParaRPr lang="en-US"/>
        </a:p>
      </dgm:t>
    </dgm:pt>
    <dgm:pt modelId="{B0EF6C8C-0B9C-4B81-8789-27669635569B}" type="pres">
      <dgm:prSet presAssocID="{6C584C5A-53EB-41A5-957D-B33D39AFAB71}" presName="wedge4" presStyleLbl="node1" presStyleIdx="3" presStyleCnt="6"/>
      <dgm:spPr/>
      <dgm:t>
        <a:bodyPr/>
        <a:lstStyle/>
        <a:p>
          <a:endParaRPr lang="en-US"/>
        </a:p>
      </dgm:t>
    </dgm:pt>
    <dgm:pt modelId="{FD22C82D-06CB-4E3C-9EF1-F1BED8ABC97B}" type="pres">
      <dgm:prSet presAssocID="{6C584C5A-53EB-41A5-957D-B33D39AFAB71}" presName="dummy4a" presStyleCnt="0"/>
      <dgm:spPr/>
    </dgm:pt>
    <dgm:pt modelId="{23DCC24D-1A06-4E2E-B240-7497443FC5FC}" type="pres">
      <dgm:prSet presAssocID="{6C584C5A-53EB-41A5-957D-B33D39AFAB71}" presName="dummy4b" presStyleCnt="0"/>
      <dgm:spPr/>
    </dgm:pt>
    <dgm:pt modelId="{F732F7BE-558F-4F97-8E16-0C08C5674CD3}" type="pres">
      <dgm:prSet presAssocID="{6C584C5A-53EB-41A5-957D-B33D39AFAB71}" presName="wedge4Tx" presStyleLbl="node1" presStyleIdx="3" presStyleCnt="6">
        <dgm:presLayoutVars>
          <dgm:chMax val="0"/>
          <dgm:chPref val="0"/>
          <dgm:bulletEnabled val="1"/>
        </dgm:presLayoutVars>
      </dgm:prSet>
      <dgm:spPr/>
      <dgm:t>
        <a:bodyPr/>
        <a:lstStyle/>
        <a:p>
          <a:endParaRPr lang="en-US"/>
        </a:p>
      </dgm:t>
    </dgm:pt>
    <dgm:pt modelId="{47A4A96F-B052-41EC-944E-465E33553020}" type="pres">
      <dgm:prSet presAssocID="{6C584C5A-53EB-41A5-957D-B33D39AFAB71}" presName="wedge5" presStyleLbl="node1" presStyleIdx="4" presStyleCnt="6"/>
      <dgm:spPr/>
      <dgm:t>
        <a:bodyPr/>
        <a:lstStyle/>
        <a:p>
          <a:endParaRPr lang="en-US"/>
        </a:p>
      </dgm:t>
    </dgm:pt>
    <dgm:pt modelId="{DB11F443-7E2A-4147-8608-4FC77A2969EC}" type="pres">
      <dgm:prSet presAssocID="{6C584C5A-53EB-41A5-957D-B33D39AFAB71}" presName="dummy5a" presStyleCnt="0"/>
      <dgm:spPr/>
    </dgm:pt>
    <dgm:pt modelId="{98167448-0E38-4BBF-80EC-8325804ACC6C}" type="pres">
      <dgm:prSet presAssocID="{6C584C5A-53EB-41A5-957D-B33D39AFAB71}" presName="dummy5b" presStyleCnt="0"/>
      <dgm:spPr/>
    </dgm:pt>
    <dgm:pt modelId="{293070AC-B3E2-479F-A954-FC4D00E27956}" type="pres">
      <dgm:prSet presAssocID="{6C584C5A-53EB-41A5-957D-B33D39AFAB71}" presName="wedge5Tx" presStyleLbl="node1" presStyleIdx="4" presStyleCnt="6">
        <dgm:presLayoutVars>
          <dgm:chMax val="0"/>
          <dgm:chPref val="0"/>
          <dgm:bulletEnabled val="1"/>
        </dgm:presLayoutVars>
      </dgm:prSet>
      <dgm:spPr/>
      <dgm:t>
        <a:bodyPr/>
        <a:lstStyle/>
        <a:p>
          <a:endParaRPr lang="en-US"/>
        </a:p>
      </dgm:t>
    </dgm:pt>
    <dgm:pt modelId="{0AF81FEA-6DBD-4FD9-AE28-DBC1B141A743}" type="pres">
      <dgm:prSet presAssocID="{6C584C5A-53EB-41A5-957D-B33D39AFAB71}" presName="wedge6" presStyleLbl="node1" presStyleIdx="5" presStyleCnt="6"/>
      <dgm:spPr/>
      <dgm:t>
        <a:bodyPr/>
        <a:lstStyle/>
        <a:p>
          <a:endParaRPr lang="en-US"/>
        </a:p>
      </dgm:t>
    </dgm:pt>
    <dgm:pt modelId="{4E7B58BB-8B98-4B59-ABA0-34B84C6E67AB}" type="pres">
      <dgm:prSet presAssocID="{6C584C5A-53EB-41A5-957D-B33D39AFAB71}" presName="dummy6a" presStyleCnt="0"/>
      <dgm:spPr/>
    </dgm:pt>
    <dgm:pt modelId="{01C8D9B4-01C7-4115-9843-7AAC90CD8BF0}" type="pres">
      <dgm:prSet presAssocID="{6C584C5A-53EB-41A5-957D-B33D39AFAB71}" presName="dummy6b" presStyleCnt="0"/>
      <dgm:spPr/>
    </dgm:pt>
    <dgm:pt modelId="{588B39E1-333E-4F77-BDD6-63D9BF8A5197}" type="pres">
      <dgm:prSet presAssocID="{6C584C5A-53EB-41A5-957D-B33D39AFAB71}" presName="wedge6Tx" presStyleLbl="node1" presStyleIdx="5" presStyleCnt="6">
        <dgm:presLayoutVars>
          <dgm:chMax val="0"/>
          <dgm:chPref val="0"/>
          <dgm:bulletEnabled val="1"/>
        </dgm:presLayoutVars>
      </dgm:prSet>
      <dgm:spPr/>
      <dgm:t>
        <a:bodyPr/>
        <a:lstStyle/>
        <a:p>
          <a:endParaRPr lang="en-US"/>
        </a:p>
      </dgm:t>
    </dgm:pt>
    <dgm:pt modelId="{A8988B79-BCDD-4F76-A901-B4F83C384D73}" type="pres">
      <dgm:prSet presAssocID="{F69D1E75-8077-400A-B255-CF63EE7BE28E}" presName="arrowWedge1" presStyleLbl="fgSibTrans2D1" presStyleIdx="0" presStyleCnt="6"/>
      <dgm:spPr/>
    </dgm:pt>
    <dgm:pt modelId="{4CDFC66F-CDE4-4BA4-A35D-2B69172EFAFD}" type="pres">
      <dgm:prSet presAssocID="{F2111BAB-F5B2-4AD7-A1ED-8A66B9D3F55A}" presName="arrowWedge2" presStyleLbl="fgSibTrans2D1" presStyleIdx="1" presStyleCnt="6"/>
      <dgm:spPr/>
    </dgm:pt>
    <dgm:pt modelId="{B4CA6D72-8CAE-4C52-812C-CFC8AA6DE0F6}" type="pres">
      <dgm:prSet presAssocID="{D4C6976C-3B6A-40C6-9E87-B1C03C9D83EC}" presName="arrowWedge3" presStyleLbl="fgSibTrans2D1" presStyleIdx="2" presStyleCnt="6"/>
      <dgm:spPr/>
    </dgm:pt>
    <dgm:pt modelId="{931A0D57-D101-48E2-981B-EF390990BCF3}" type="pres">
      <dgm:prSet presAssocID="{F9A2BAAF-436B-48DC-8BD1-7AD542430134}" presName="arrowWedge4" presStyleLbl="fgSibTrans2D1" presStyleIdx="3" presStyleCnt="6"/>
      <dgm:spPr/>
    </dgm:pt>
    <dgm:pt modelId="{537A1049-1DD0-48C7-832C-E1314668B860}" type="pres">
      <dgm:prSet presAssocID="{D692B5D6-2167-4826-9C87-95B4D1810DC7}" presName="arrowWedge5" presStyleLbl="fgSibTrans2D1" presStyleIdx="4" presStyleCnt="6"/>
      <dgm:spPr/>
    </dgm:pt>
    <dgm:pt modelId="{3550F16F-D6EC-411F-BAE6-43719621964C}" type="pres">
      <dgm:prSet presAssocID="{EA57FBA9-DB76-4C0B-B687-3ED552F2C3A0}" presName="arrowWedge6" presStyleLbl="fgSibTrans2D1" presStyleIdx="5" presStyleCnt="6"/>
      <dgm:spPr/>
    </dgm:pt>
  </dgm:ptLst>
  <dgm:cxnLst>
    <dgm:cxn modelId="{B83BF041-B948-4BA6-A4D4-5E4859947B14}" srcId="{6C584C5A-53EB-41A5-957D-B33D39AFAB71}" destId="{30DDC5F6-093B-49AC-AC0B-B46B0BFBA5EA}" srcOrd="0" destOrd="0" parTransId="{942B2893-B5F5-4F00-B334-3CDA606C5B6A}" sibTransId="{F69D1E75-8077-400A-B255-CF63EE7BE28E}"/>
    <dgm:cxn modelId="{6BD5C0F1-FA7A-4D8D-B091-CCF8A074593A}" type="presOf" srcId="{5A8CA6AB-48F0-48A5-B41C-3806EC009DDE}" destId="{BD9FA37C-B81E-4749-93AC-52AAC6E3D764}" srcOrd="1" destOrd="0" presId="urn:microsoft.com/office/officeart/2005/8/layout/cycle8"/>
    <dgm:cxn modelId="{2C16654A-C444-435E-ADB8-A4A782BDA3C8}" type="presOf" srcId="{55A08A36-B178-40BF-9879-2F1EB0C22AC2}" destId="{B0EF6C8C-0B9C-4B81-8789-27669635569B}" srcOrd="0" destOrd="0" presId="urn:microsoft.com/office/officeart/2005/8/layout/cycle8"/>
    <dgm:cxn modelId="{E6BCD0EC-D370-484F-BB92-428D896BDFD3}" type="presOf" srcId="{30DDC5F6-093B-49AC-AC0B-B46B0BFBA5EA}" destId="{E1050880-44C2-4299-A453-73F33E6147E7}" srcOrd="1" destOrd="0" presId="urn:microsoft.com/office/officeart/2005/8/layout/cycle8"/>
    <dgm:cxn modelId="{7E87892B-4036-4AA1-AF29-82BE61907C6A}" type="presOf" srcId="{07639E43-671A-4E4D-A880-1BE47F35E47B}" destId="{CEF1976C-0013-4F4C-BE5A-F222B015154D}" srcOrd="1" destOrd="0" presId="urn:microsoft.com/office/officeart/2005/8/layout/cycle8"/>
    <dgm:cxn modelId="{EF9BC741-8B54-4C95-81D7-8BC0E526A6A7}" type="presOf" srcId="{B2134773-E34C-45A9-9CB6-52848E570EA5}" destId="{293070AC-B3E2-479F-A954-FC4D00E27956}" srcOrd="1" destOrd="0" presId="urn:microsoft.com/office/officeart/2005/8/layout/cycle8"/>
    <dgm:cxn modelId="{3FB74B72-C02F-4832-879E-92F1ABF7D85F}" srcId="{6C584C5A-53EB-41A5-957D-B33D39AFAB71}" destId="{07639E43-671A-4E4D-A880-1BE47F35E47B}" srcOrd="2" destOrd="0" parTransId="{35A8493C-CAF6-47F0-B1C1-B41544665F3B}" sibTransId="{D4C6976C-3B6A-40C6-9E87-B1C03C9D83EC}"/>
    <dgm:cxn modelId="{64964D2B-8F2C-4130-836D-59021FFE35FF}" type="presOf" srcId="{DA3D958C-3F9C-4261-BDAB-7E38BEDD38B2}" destId="{588B39E1-333E-4F77-BDD6-63D9BF8A5197}" srcOrd="1" destOrd="0" presId="urn:microsoft.com/office/officeart/2005/8/layout/cycle8"/>
    <dgm:cxn modelId="{C0CDFAB3-49A2-4A7D-B8A9-E3A70FDEEFE3}" type="presOf" srcId="{07639E43-671A-4E4D-A880-1BE47F35E47B}" destId="{3E230FA7-1423-484D-B188-0171618CC57D}" srcOrd="0" destOrd="0" presId="urn:microsoft.com/office/officeart/2005/8/layout/cycle8"/>
    <dgm:cxn modelId="{9839B8F5-9519-4E64-B0A1-0823473B47B8}" type="presOf" srcId="{5A8CA6AB-48F0-48A5-B41C-3806EC009DDE}" destId="{D1429E4E-C1F9-4EB0-AEE4-6C762EF290FC}" srcOrd="0" destOrd="0" presId="urn:microsoft.com/office/officeart/2005/8/layout/cycle8"/>
    <dgm:cxn modelId="{95FAD8F0-CE74-4551-B9E4-85E401515547}" type="presOf" srcId="{B2134773-E34C-45A9-9CB6-52848E570EA5}" destId="{47A4A96F-B052-41EC-944E-465E33553020}" srcOrd="0" destOrd="0" presId="urn:microsoft.com/office/officeart/2005/8/layout/cycle8"/>
    <dgm:cxn modelId="{3DA39E07-8958-424C-8266-2E6A408E75A4}" srcId="{6C584C5A-53EB-41A5-957D-B33D39AFAB71}" destId="{DA3D958C-3F9C-4261-BDAB-7E38BEDD38B2}" srcOrd="5" destOrd="0" parTransId="{B2449E9B-28A4-4231-99F1-615465DBAE44}" sibTransId="{EA57FBA9-DB76-4C0B-B687-3ED552F2C3A0}"/>
    <dgm:cxn modelId="{D0F9C0D1-F2B4-4DDC-924B-AC3DE22FC2DD}" type="presOf" srcId="{6C584C5A-53EB-41A5-957D-B33D39AFAB71}" destId="{F1A434CD-68A7-434A-90C7-B29BA5E376ED}" srcOrd="0" destOrd="0" presId="urn:microsoft.com/office/officeart/2005/8/layout/cycle8"/>
    <dgm:cxn modelId="{01C24CBD-98D4-45A2-B54B-682E5B711C6F}" srcId="{6C584C5A-53EB-41A5-957D-B33D39AFAB71}" destId="{55A08A36-B178-40BF-9879-2F1EB0C22AC2}" srcOrd="3" destOrd="0" parTransId="{A77E5BE4-FC11-44BF-8245-77B0E0EC326D}" sibTransId="{F9A2BAAF-436B-48DC-8BD1-7AD542430134}"/>
    <dgm:cxn modelId="{C84DAD17-782C-4B20-81D9-6AE8F39A0F13}" type="presOf" srcId="{30DDC5F6-093B-49AC-AC0B-B46B0BFBA5EA}" destId="{0B5B43F1-9BE7-4BF6-87C1-4A8A86AAF456}" srcOrd="0" destOrd="0" presId="urn:microsoft.com/office/officeart/2005/8/layout/cycle8"/>
    <dgm:cxn modelId="{0079FC4F-95DC-4B61-9A35-3DD53A6BBFBC}" srcId="{6C584C5A-53EB-41A5-957D-B33D39AFAB71}" destId="{5A8CA6AB-48F0-48A5-B41C-3806EC009DDE}" srcOrd="1" destOrd="0" parTransId="{1D768EB2-9445-4E27-995C-5FBBDE8965C6}" sibTransId="{F2111BAB-F5B2-4AD7-A1ED-8A66B9D3F55A}"/>
    <dgm:cxn modelId="{CD2A6567-58DF-402E-A5EC-546FDDDEBF88}" type="presOf" srcId="{55A08A36-B178-40BF-9879-2F1EB0C22AC2}" destId="{F732F7BE-558F-4F97-8E16-0C08C5674CD3}" srcOrd="1" destOrd="0" presId="urn:microsoft.com/office/officeart/2005/8/layout/cycle8"/>
    <dgm:cxn modelId="{327287AF-4518-4432-BB21-349A6BC9AF82}" type="presOf" srcId="{DA3D958C-3F9C-4261-BDAB-7E38BEDD38B2}" destId="{0AF81FEA-6DBD-4FD9-AE28-DBC1B141A743}" srcOrd="0" destOrd="0" presId="urn:microsoft.com/office/officeart/2005/8/layout/cycle8"/>
    <dgm:cxn modelId="{33DEC02D-6B5F-4691-AC38-FC32C576F060}" srcId="{6C584C5A-53EB-41A5-957D-B33D39AFAB71}" destId="{B2134773-E34C-45A9-9CB6-52848E570EA5}" srcOrd="4" destOrd="0" parTransId="{21544A98-A629-4EE6-AEA8-4CDE48694213}" sibTransId="{D692B5D6-2167-4826-9C87-95B4D1810DC7}"/>
    <dgm:cxn modelId="{43C838B6-7835-4E16-BFF6-180F656DFF59}" type="presParOf" srcId="{F1A434CD-68A7-434A-90C7-B29BA5E376ED}" destId="{0B5B43F1-9BE7-4BF6-87C1-4A8A86AAF456}" srcOrd="0" destOrd="0" presId="urn:microsoft.com/office/officeart/2005/8/layout/cycle8"/>
    <dgm:cxn modelId="{D13FCA18-E4A4-487B-944C-E4020B4C18A7}" type="presParOf" srcId="{F1A434CD-68A7-434A-90C7-B29BA5E376ED}" destId="{779A7DB4-8763-44EF-B6EB-640609062DD1}" srcOrd="1" destOrd="0" presId="urn:microsoft.com/office/officeart/2005/8/layout/cycle8"/>
    <dgm:cxn modelId="{B7B41C60-1CBE-49AF-A22A-47D8A8BBA99A}" type="presParOf" srcId="{F1A434CD-68A7-434A-90C7-B29BA5E376ED}" destId="{52B11B70-2518-454B-8C48-97BD1C19744B}" srcOrd="2" destOrd="0" presId="urn:microsoft.com/office/officeart/2005/8/layout/cycle8"/>
    <dgm:cxn modelId="{A7356AF1-8A09-41C9-986A-938FEA1A25FE}" type="presParOf" srcId="{F1A434CD-68A7-434A-90C7-B29BA5E376ED}" destId="{E1050880-44C2-4299-A453-73F33E6147E7}" srcOrd="3" destOrd="0" presId="urn:microsoft.com/office/officeart/2005/8/layout/cycle8"/>
    <dgm:cxn modelId="{188C832E-DC69-44FF-8E53-1CB9C69995A7}" type="presParOf" srcId="{F1A434CD-68A7-434A-90C7-B29BA5E376ED}" destId="{D1429E4E-C1F9-4EB0-AEE4-6C762EF290FC}" srcOrd="4" destOrd="0" presId="urn:microsoft.com/office/officeart/2005/8/layout/cycle8"/>
    <dgm:cxn modelId="{4A5DD182-D960-46DC-BC41-A992F5DE738A}" type="presParOf" srcId="{F1A434CD-68A7-434A-90C7-B29BA5E376ED}" destId="{353DCF06-D7BD-4A11-85C5-8989AC98463A}" srcOrd="5" destOrd="0" presId="urn:microsoft.com/office/officeart/2005/8/layout/cycle8"/>
    <dgm:cxn modelId="{3DA58F33-7486-4681-8546-45DB4168B6EC}" type="presParOf" srcId="{F1A434CD-68A7-434A-90C7-B29BA5E376ED}" destId="{77989899-7084-4A91-9B67-E915C2C7694C}" srcOrd="6" destOrd="0" presId="urn:microsoft.com/office/officeart/2005/8/layout/cycle8"/>
    <dgm:cxn modelId="{24B1636E-7062-493E-9A92-77D3F420511A}" type="presParOf" srcId="{F1A434CD-68A7-434A-90C7-B29BA5E376ED}" destId="{BD9FA37C-B81E-4749-93AC-52AAC6E3D764}" srcOrd="7" destOrd="0" presId="urn:microsoft.com/office/officeart/2005/8/layout/cycle8"/>
    <dgm:cxn modelId="{10062CA8-A382-4500-BC8B-99601975A02E}" type="presParOf" srcId="{F1A434CD-68A7-434A-90C7-B29BA5E376ED}" destId="{3E230FA7-1423-484D-B188-0171618CC57D}" srcOrd="8" destOrd="0" presId="urn:microsoft.com/office/officeart/2005/8/layout/cycle8"/>
    <dgm:cxn modelId="{B34EB4AD-5F3A-422C-BD10-B0D89C141188}" type="presParOf" srcId="{F1A434CD-68A7-434A-90C7-B29BA5E376ED}" destId="{C7243F7C-DB1F-4BF7-B3FB-D592E2728E8F}" srcOrd="9" destOrd="0" presId="urn:microsoft.com/office/officeart/2005/8/layout/cycle8"/>
    <dgm:cxn modelId="{A44908F6-E86A-4C84-B6F5-9F4DF1E9856F}" type="presParOf" srcId="{F1A434CD-68A7-434A-90C7-B29BA5E376ED}" destId="{5205D993-9B88-4698-B92E-B90686F5A24D}" srcOrd="10" destOrd="0" presId="urn:microsoft.com/office/officeart/2005/8/layout/cycle8"/>
    <dgm:cxn modelId="{93A40970-98B9-493D-8063-D8CFFB063228}" type="presParOf" srcId="{F1A434CD-68A7-434A-90C7-B29BA5E376ED}" destId="{CEF1976C-0013-4F4C-BE5A-F222B015154D}" srcOrd="11" destOrd="0" presId="urn:microsoft.com/office/officeart/2005/8/layout/cycle8"/>
    <dgm:cxn modelId="{06DA5DE3-A5B8-48C0-ACA7-08A0A9B4A5F3}" type="presParOf" srcId="{F1A434CD-68A7-434A-90C7-B29BA5E376ED}" destId="{B0EF6C8C-0B9C-4B81-8789-27669635569B}" srcOrd="12" destOrd="0" presId="urn:microsoft.com/office/officeart/2005/8/layout/cycle8"/>
    <dgm:cxn modelId="{1C5FD467-0CEB-4B11-B14F-EF4D6B0EBD8B}" type="presParOf" srcId="{F1A434CD-68A7-434A-90C7-B29BA5E376ED}" destId="{FD22C82D-06CB-4E3C-9EF1-F1BED8ABC97B}" srcOrd="13" destOrd="0" presId="urn:microsoft.com/office/officeart/2005/8/layout/cycle8"/>
    <dgm:cxn modelId="{C12A2D88-810E-451A-90F7-7D49018035E1}" type="presParOf" srcId="{F1A434CD-68A7-434A-90C7-B29BA5E376ED}" destId="{23DCC24D-1A06-4E2E-B240-7497443FC5FC}" srcOrd="14" destOrd="0" presId="urn:microsoft.com/office/officeart/2005/8/layout/cycle8"/>
    <dgm:cxn modelId="{8BA7ACD8-5588-4529-8FFC-5C2484ACB974}" type="presParOf" srcId="{F1A434CD-68A7-434A-90C7-B29BA5E376ED}" destId="{F732F7BE-558F-4F97-8E16-0C08C5674CD3}" srcOrd="15" destOrd="0" presId="urn:microsoft.com/office/officeart/2005/8/layout/cycle8"/>
    <dgm:cxn modelId="{EC49C3F3-622D-4761-A00F-154143CDB49F}" type="presParOf" srcId="{F1A434CD-68A7-434A-90C7-B29BA5E376ED}" destId="{47A4A96F-B052-41EC-944E-465E33553020}" srcOrd="16" destOrd="0" presId="urn:microsoft.com/office/officeart/2005/8/layout/cycle8"/>
    <dgm:cxn modelId="{2A174AB2-58C6-40B9-A190-E83C49DA600C}" type="presParOf" srcId="{F1A434CD-68A7-434A-90C7-B29BA5E376ED}" destId="{DB11F443-7E2A-4147-8608-4FC77A2969EC}" srcOrd="17" destOrd="0" presId="urn:microsoft.com/office/officeart/2005/8/layout/cycle8"/>
    <dgm:cxn modelId="{9A4A8427-7265-4E4D-95B5-2F8A9760A071}" type="presParOf" srcId="{F1A434CD-68A7-434A-90C7-B29BA5E376ED}" destId="{98167448-0E38-4BBF-80EC-8325804ACC6C}" srcOrd="18" destOrd="0" presId="urn:microsoft.com/office/officeart/2005/8/layout/cycle8"/>
    <dgm:cxn modelId="{9F0C5E7C-32FC-4720-9F28-F993B508C0B5}" type="presParOf" srcId="{F1A434CD-68A7-434A-90C7-B29BA5E376ED}" destId="{293070AC-B3E2-479F-A954-FC4D00E27956}" srcOrd="19" destOrd="0" presId="urn:microsoft.com/office/officeart/2005/8/layout/cycle8"/>
    <dgm:cxn modelId="{9F9E6E74-E371-42E2-9076-DD16ACA1E99B}" type="presParOf" srcId="{F1A434CD-68A7-434A-90C7-B29BA5E376ED}" destId="{0AF81FEA-6DBD-4FD9-AE28-DBC1B141A743}" srcOrd="20" destOrd="0" presId="urn:microsoft.com/office/officeart/2005/8/layout/cycle8"/>
    <dgm:cxn modelId="{6B973E66-EBDD-4F46-8CB2-27FE84DCBA82}" type="presParOf" srcId="{F1A434CD-68A7-434A-90C7-B29BA5E376ED}" destId="{4E7B58BB-8B98-4B59-ABA0-34B84C6E67AB}" srcOrd="21" destOrd="0" presId="urn:microsoft.com/office/officeart/2005/8/layout/cycle8"/>
    <dgm:cxn modelId="{7973913D-9D40-47F3-9BFF-E522CE22E647}" type="presParOf" srcId="{F1A434CD-68A7-434A-90C7-B29BA5E376ED}" destId="{01C8D9B4-01C7-4115-9843-7AAC90CD8BF0}" srcOrd="22" destOrd="0" presId="urn:microsoft.com/office/officeart/2005/8/layout/cycle8"/>
    <dgm:cxn modelId="{F01BD038-6AEA-483B-B320-5CF979091C70}" type="presParOf" srcId="{F1A434CD-68A7-434A-90C7-B29BA5E376ED}" destId="{588B39E1-333E-4F77-BDD6-63D9BF8A5197}" srcOrd="23" destOrd="0" presId="urn:microsoft.com/office/officeart/2005/8/layout/cycle8"/>
    <dgm:cxn modelId="{51A8923F-A33D-40E1-8C42-58DA51F0DDC7}" type="presParOf" srcId="{F1A434CD-68A7-434A-90C7-B29BA5E376ED}" destId="{A8988B79-BCDD-4F76-A901-B4F83C384D73}" srcOrd="24" destOrd="0" presId="urn:microsoft.com/office/officeart/2005/8/layout/cycle8"/>
    <dgm:cxn modelId="{65086277-365E-4171-9D32-BF9DB8C2EDE1}" type="presParOf" srcId="{F1A434CD-68A7-434A-90C7-B29BA5E376ED}" destId="{4CDFC66F-CDE4-4BA4-A35D-2B69172EFAFD}" srcOrd="25" destOrd="0" presId="urn:microsoft.com/office/officeart/2005/8/layout/cycle8"/>
    <dgm:cxn modelId="{69E2D992-477A-4A17-9E20-BE9E243B53FD}" type="presParOf" srcId="{F1A434CD-68A7-434A-90C7-B29BA5E376ED}" destId="{B4CA6D72-8CAE-4C52-812C-CFC8AA6DE0F6}" srcOrd="26" destOrd="0" presId="urn:microsoft.com/office/officeart/2005/8/layout/cycle8"/>
    <dgm:cxn modelId="{A1243ADC-4221-49AA-98D4-112659E29424}" type="presParOf" srcId="{F1A434CD-68A7-434A-90C7-B29BA5E376ED}" destId="{931A0D57-D101-48E2-981B-EF390990BCF3}" srcOrd="27" destOrd="0" presId="urn:microsoft.com/office/officeart/2005/8/layout/cycle8"/>
    <dgm:cxn modelId="{AB94173E-9CBF-4568-A61B-2D79D653565B}" type="presParOf" srcId="{F1A434CD-68A7-434A-90C7-B29BA5E376ED}" destId="{537A1049-1DD0-48C7-832C-E1314668B860}" srcOrd="28" destOrd="0" presId="urn:microsoft.com/office/officeart/2005/8/layout/cycle8"/>
    <dgm:cxn modelId="{35F4347D-E214-4D13-BAAA-099241A539FB}" type="presParOf" srcId="{F1A434CD-68A7-434A-90C7-B29BA5E376ED}" destId="{3550F16F-D6EC-411F-BAE6-43719621964C}" srcOrd="29"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9FCDFF7-4FA4-4A78-A164-134B42F7C12D}"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681E921D-53E8-4B72-9D08-3266AC7B951E}">
      <dgm:prSet/>
      <dgm:spPr/>
      <dgm:t>
        <a:bodyPr/>
        <a:lstStyle/>
        <a:p>
          <a:r>
            <a:rPr lang="en-US"/>
            <a:t>Relevant math course default by meta-major across the system</a:t>
          </a:r>
        </a:p>
      </dgm:t>
    </dgm:pt>
    <dgm:pt modelId="{951E18D3-D836-4EAF-96B5-8A279405A7E6}" type="parTrans" cxnId="{2A8A5389-40FD-4FF0-BB00-40AFB00DE7B3}">
      <dgm:prSet/>
      <dgm:spPr/>
      <dgm:t>
        <a:bodyPr/>
        <a:lstStyle/>
        <a:p>
          <a:endParaRPr lang="en-US"/>
        </a:p>
      </dgm:t>
    </dgm:pt>
    <dgm:pt modelId="{BF5C4E55-C8C8-47EA-811C-6A07CD865887}" type="sibTrans" cxnId="{2A8A5389-40FD-4FF0-BB00-40AFB00DE7B3}">
      <dgm:prSet/>
      <dgm:spPr/>
      <dgm:t>
        <a:bodyPr/>
        <a:lstStyle/>
        <a:p>
          <a:endParaRPr lang="en-US"/>
        </a:p>
      </dgm:t>
    </dgm:pt>
    <dgm:pt modelId="{B07A3991-76D9-4780-B1FA-8745BA0B09F7}">
      <dgm:prSet/>
      <dgm:spPr/>
      <dgm:t>
        <a:bodyPr/>
        <a:lstStyle/>
        <a:p>
          <a:r>
            <a:rPr lang="en-US"/>
            <a:t>Purposeful inclusion of relevant algebra</a:t>
          </a:r>
        </a:p>
      </dgm:t>
    </dgm:pt>
    <dgm:pt modelId="{FD774CFE-6B33-4968-8643-307F623589DA}" type="parTrans" cxnId="{507FE084-2AFA-4E7D-8C54-71F65C0D30DD}">
      <dgm:prSet/>
      <dgm:spPr/>
      <dgm:t>
        <a:bodyPr/>
        <a:lstStyle/>
        <a:p>
          <a:endParaRPr lang="en-US"/>
        </a:p>
      </dgm:t>
    </dgm:pt>
    <dgm:pt modelId="{A8B5D74B-8AD7-4E6D-87D4-3429A7A42839}" type="sibTrans" cxnId="{507FE084-2AFA-4E7D-8C54-71F65C0D30DD}">
      <dgm:prSet/>
      <dgm:spPr/>
      <dgm:t>
        <a:bodyPr/>
        <a:lstStyle/>
        <a:p>
          <a:endParaRPr lang="en-US"/>
        </a:p>
      </dgm:t>
    </dgm:pt>
    <dgm:pt modelId="{15DC103A-4CC7-4665-A6E5-8CD464BB9388}">
      <dgm:prSet/>
      <dgm:spPr/>
      <dgm:t>
        <a:bodyPr/>
        <a:lstStyle/>
        <a:p>
          <a:r>
            <a:rPr lang="en-US"/>
            <a:t>Placement reform</a:t>
          </a:r>
        </a:p>
      </dgm:t>
    </dgm:pt>
    <dgm:pt modelId="{34F38DB2-8594-438B-89A5-99F0F7E6B223}" type="parTrans" cxnId="{F3216DC7-AC2C-45FD-A4DF-4BF66DD6E9D6}">
      <dgm:prSet/>
      <dgm:spPr/>
      <dgm:t>
        <a:bodyPr/>
        <a:lstStyle/>
        <a:p>
          <a:endParaRPr lang="en-US"/>
        </a:p>
      </dgm:t>
    </dgm:pt>
    <dgm:pt modelId="{0693D352-4B84-4E47-A1F9-E1DA2B98B8B2}" type="sibTrans" cxnId="{F3216DC7-AC2C-45FD-A4DF-4BF66DD6E9D6}">
      <dgm:prSet/>
      <dgm:spPr/>
      <dgm:t>
        <a:bodyPr/>
        <a:lstStyle/>
        <a:p>
          <a:endParaRPr lang="en-US"/>
        </a:p>
      </dgm:t>
    </dgm:pt>
    <dgm:pt modelId="{EBD76828-430E-4A77-82FD-0F8222568295}">
      <dgm:prSet/>
      <dgm:spPr/>
      <dgm:t>
        <a:bodyPr/>
        <a:lstStyle/>
        <a:p>
          <a:r>
            <a:rPr lang="en-US"/>
            <a:t>Equitable access to pathways</a:t>
          </a:r>
        </a:p>
      </dgm:t>
    </dgm:pt>
    <dgm:pt modelId="{CC1E7358-8A92-4135-9500-100F0D267F52}" type="parTrans" cxnId="{5B87A3FA-8CF0-40B8-A795-E12BDA68B284}">
      <dgm:prSet/>
      <dgm:spPr/>
      <dgm:t>
        <a:bodyPr/>
        <a:lstStyle/>
        <a:p>
          <a:endParaRPr lang="en-US"/>
        </a:p>
      </dgm:t>
    </dgm:pt>
    <dgm:pt modelId="{089E4BBF-8B20-412B-A167-A22D0058D672}" type="sibTrans" cxnId="{5B87A3FA-8CF0-40B8-A795-E12BDA68B284}">
      <dgm:prSet/>
      <dgm:spPr/>
      <dgm:t>
        <a:bodyPr/>
        <a:lstStyle/>
        <a:p>
          <a:endParaRPr lang="en-US"/>
        </a:p>
      </dgm:t>
    </dgm:pt>
    <dgm:pt modelId="{B0E0D4F9-311A-4DE6-8219-77A2FEA41CB7}">
      <dgm:prSet/>
      <dgm:spPr/>
      <dgm:t>
        <a:bodyPr/>
        <a:lstStyle/>
        <a:p>
          <a:r>
            <a:rPr lang="en-US"/>
            <a:t>Acceleration structures</a:t>
          </a:r>
        </a:p>
      </dgm:t>
    </dgm:pt>
    <dgm:pt modelId="{90731F3F-6EDF-464B-85E5-4FD2AD0D0E74}" type="parTrans" cxnId="{108C11F3-C340-41DB-8E04-0C919FDA1D3D}">
      <dgm:prSet/>
      <dgm:spPr/>
      <dgm:t>
        <a:bodyPr/>
        <a:lstStyle/>
        <a:p>
          <a:endParaRPr lang="en-US"/>
        </a:p>
      </dgm:t>
    </dgm:pt>
    <dgm:pt modelId="{9FEDBF05-2754-41DA-BD82-504B4960EC81}" type="sibTrans" cxnId="{108C11F3-C340-41DB-8E04-0C919FDA1D3D}">
      <dgm:prSet/>
      <dgm:spPr/>
      <dgm:t>
        <a:bodyPr/>
        <a:lstStyle/>
        <a:p>
          <a:endParaRPr lang="en-US"/>
        </a:p>
      </dgm:t>
    </dgm:pt>
    <dgm:pt modelId="{C864062E-FB7F-4730-A372-FEEF6822DFA1}">
      <dgm:prSet/>
      <dgm:spPr/>
      <dgm:t>
        <a:bodyPr/>
        <a:lstStyle/>
        <a:p>
          <a:r>
            <a:rPr lang="en-US"/>
            <a:t>Comprehensive, integrated supports</a:t>
          </a:r>
        </a:p>
      </dgm:t>
    </dgm:pt>
    <dgm:pt modelId="{8133A23E-BC3A-417A-AADB-59B9069D4AC2}" type="parTrans" cxnId="{E865FED9-F91C-4A43-A6AC-5F56187164CD}">
      <dgm:prSet/>
      <dgm:spPr/>
      <dgm:t>
        <a:bodyPr/>
        <a:lstStyle/>
        <a:p>
          <a:endParaRPr lang="en-US"/>
        </a:p>
      </dgm:t>
    </dgm:pt>
    <dgm:pt modelId="{8A510473-CFB9-4870-9900-5C4437488797}" type="sibTrans" cxnId="{E865FED9-F91C-4A43-A6AC-5F56187164CD}">
      <dgm:prSet/>
      <dgm:spPr/>
      <dgm:t>
        <a:bodyPr/>
        <a:lstStyle/>
        <a:p>
          <a:endParaRPr lang="en-US"/>
        </a:p>
      </dgm:t>
    </dgm:pt>
    <dgm:pt modelId="{047F19A0-D982-4F62-9E81-76D098FC4A5C}">
      <dgm:prSet/>
      <dgm:spPr/>
      <dgm:t>
        <a:bodyPr/>
        <a:lstStyle/>
        <a:p>
          <a:r>
            <a:rPr lang="en-US"/>
            <a:t>Professional development</a:t>
          </a:r>
        </a:p>
      </dgm:t>
    </dgm:pt>
    <dgm:pt modelId="{346415F7-513A-4294-A959-E3AFBDA7AC2B}" type="parTrans" cxnId="{907107A6-6E05-4823-8528-A9C3DBC48FD4}">
      <dgm:prSet/>
      <dgm:spPr/>
      <dgm:t>
        <a:bodyPr/>
        <a:lstStyle/>
        <a:p>
          <a:endParaRPr lang="en-US"/>
        </a:p>
      </dgm:t>
    </dgm:pt>
    <dgm:pt modelId="{2B9A722C-6D91-4FFF-8EB9-152D2BD22880}" type="sibTrans" cxnId="{907107A6-6E05-4823-8528-A9C3DBC48FD4}">
      <dgm:prSet/>
      <dgm:spPr/>
      <dgm:t>
        <a:bodyPr/>
        <a:lstStyle/>
        <a:p>
          <a:endParaRPr lang="en-US"/>
        </a:p>
      </dgm:t>
    </dgm:pt>
    <dgm:pt modelId="{DEF8939D-E5EA-4EFC-A3B7-75CD9058F51E}" type="pres">
      <dgm:prSet presAssocID="{F9FCDFF7-4FA4-4A78-A164-134B42F7C12D}" presName="diagram" presStyleCnt="0">
        <dgm:presLayoutVars>
          <dgm:dir/>
          <dgm:resizeHandles val="exact"/>
        </dgm:presLayoutVars>
      </dgm:prSet>
      <dgm:spPr/>
      <dgm:t>
        <a:bodyPr/>
        <a:lstStyle/>
        <a:p>
          <a:endParaRPr lang="en-US"/>
        </a:p>
      </dgm:t>
    </dgm:pt>
    <dgm:pt modelId="{EFDD98AC-131A-4D7B-B967-8E532F58F418}" type="pres">
      <dgm:prSet presAssocID="{681E921D-53E8-4B72-9D08-3266AC7B951E}" presName="node" presStyleLbl="node1" presStyleIdx="0" presStyleCnt="7">
        <dgm:presLayoutVars>
          <dgm:bulletEnabled val="1"/>
        </dgm:presLayoutVars>
      </dgm:prSet>
      <dgm:spPr/>
      <dgm:t>
        <a:bodyPr/>
        <a:lstStyle/>
        <a:p>
          <a:endParaRPr lang="en-US"/>
        </a:p>
      </dgm:t>
    </dgm:pt>
    <dgm:pt modelId="{EC341C01-C745-4AA3-9906-ADA5837CD9DC}" type="pres">
      <dgm:prSet presAssocID="{BF5C4E55-C8C8-47EA-811C-6A07CD865887}" presName="sibTrans" presStyleCnt="0"/>
      <dgm:spPr/>
    </dgm:pt>
    <dgm:pt modelId="{CFAA9A7E-BE5B-4F68-B94E-10BDA5BA6E5A}" type="pres">
      <dgm:prSet presAssocID="{B07A3991-76D9-4780-B1FA-8745BA0B09F7}" presName="node" presStyleLbl="node1" presStyleIdx="1" presStyleCnt="7">
        <dgm:presLayoutVars>
          <dgm:bulletEnabled val="1"/>
        </dgm:presLayoutVars>
      </dgm:prSet>
      <dgm:spPr/>
      <dgm:t>
        <a:bodyPr/>
        <a:lstStyle/>
        <a:p>
          <a:endParaRPr lang="en-US"/>
        </a:p>
      </dgm:t>
    </dgm:pt>
    <dgm:pt modelId="{608B1DDA-B13A-4B73-A0FE-8EE3E7BB3932}" type="pres">
      <dgm:prSet presAssocID="{A8B5D74B-8AD7-4E6D-87D4-3429A7A42839}" presName="sibTrans" presStyleCnt="0"/>
      <dgm:spPr/>
    </dgm:pt>
    <dgm:pt modelId="{AE9DFDA8-5EA3-455B-8ADB-5F7DB5AE9D56}" type="pres">
      <dgm:prSet presAssocID="{15DC103A-4CC7-4665-A6E5-8CD464BB9388}" presName="node" presStyleLbl="node1" presStyleIdx="2" presStyleCnt="7">
        <dgm:presLayoutVars>
          <dgm:bulletEnabled val="1"/>
        </dgm:presLayoutVars>
      </dgm:prSet>
      <dgm:spPr/>
      <dgm:t>
        <a:bodyPr/>
        <a:lstStyle/>
        <a:p>
          <a:endParaRPr lang="en-US"/>
        </a:p>
      </dgm:t>
    </dgm:pt>
    <dgm:pt modelId="{D58F60E0-E31E-423D-B135-6470709320B5}" type="pres">
      <dgm:prSet presAssocID="{0693D352-4B84-4E47-A1F9-E1DA2B98B8B2}" presName="sibTrans" presStyleCnt="0"/>
      <dgm:spPr/>
    </dgm:pt>
    <dgm:pt modelId="{282DBAD9-E46A-45F4-98DB-83397D6D89FA}" type="pres">
      <dgm:prSet presAssocID="{EBD76828-430E-4A77-82FD-0F8222568295}" presName="node" presStyleLbl="node1" presStyleIdx="3" presStyleCnt="7">
        <dgm:presLayoutVars>
          <dgm:bulletEnabled val="1"/>
        </dgm:presLayoutVars>
      </dgm:prSet>
      <dgm:spPr/>
      <dgm:t>
        <a:bodyPr/>
        <a:lstStyle/>
        <a:p>
          <a:endParaRPr lang="en-US"/>
        </a:p>
      </dgm:t>
    </dgm:pt>
    <dgm:pt modelId="{D107B5EA-E4E2-455A-931D-80068860655E}" type="pres">
      <dgm:prSet presAssocID="{089E4BBF-8B20-412B-A167-A22D0058D672}" presName="sibTrans" presStyleCnt="0"/>
      <dgm:spPr/>
    </dgm:pt>
    <dgm:pt modelId="{00EEB043-EB07-4CB7-8984-21A24E3933C4}" type="pres">
      <dgm:prSet presAssocID="{B0E0D4F9-311A-4DE6-8219-77A2FEA41CB7}" presName="node" presStyleLbl="node1" presStyleIdx="4" presStyleCnt="7">
        <dgm:presLayoutVars>
          <dgm:bulletEnabled val="1"/>
        </dgm:presLayoutVars>
      </dgm:prSet>
      <dgm:spPr/>
      <dgm:t>
        <a:bodyPr/>
        <a:lstStyle/>
        <a:p>
          <a:endParaRPr lang="en-US"/>
        </a:p>
      </dgm:t>
    </dgm:pt>
    <dgm:pt modelId="{90F8454C-C45E-4B8E-B84B-DE043B57E581}" type="pres">
      <dgm:prSet presAssocID="{9FEDBF05-2754-41DA-BD82-504B4960EC81}" presName="sibTrans" presStyleCnt="0"/>
      <dgm:spPr/>
    </dgm:pt>
    <dgm:pt modelId="{C7CE5063-B5DB-40D5-A8AE-3CA85DA49990}" type="pres">
      <dgm:prSet presAssocID="{C864062E-FB7F-4730-A372-FEEF6822DFA1}" presName="node" presStyleLbl="node1" presStyleIdx="5" presStyleCnt="7">
        <dgm:presLayoutVars>
          <dgm:bulletEnabled val="1"/>
        </dgm:presLayoutVars>
      </dgm:prSet>
      <dgm:spPr/>
      <dgm:t>
        <a:bodyPr/>
        <a:lstStyle/>
        <a:p>
          <a:endParaRPr lang="en-US"/>
        </a:p>
      </dgm:t>
    </dgm:pt>
    <dgm:pt modelId="{3ADE484E-D75D-499C-9896-E43D8DBC5CF0}" type="pres">
      <dgm:prSet presAssocID="{8A510473-CFB9-4870-9900-5C4437488797}" presName="sibTrans" presStyleCnt="0"/>
      <dgm:spPr/>
    </dgm:pt>
    <dgm:pt modelId="{448624F0-39AA-44F2-858E-1EE17028ECDC}" type="pres">
      <dgm:prSet presAssocID="{047F19A0-D982-4F62-9E81-76D098FC4A5C}" presName="node" presStyleLbl="node1" presStyleIdx="6" presStyleCnt="7">
        <dgm:presLayoutVars>
          <dgm:bulletEnabled val="1"/>
        </dgm:presLayoutVars>
      </dgm:prSet>
      <dgm:spPr/>
      <dgm:t>
        <a:bodyPr/>
        <a:lstStyle/>
        <a:p>
          <a:endParaRPr lang="en-US"/>
        </a:p>
      </dgm:t>
    </dgm:pt>
  </dgm:ptLst>
  <dgm:cxnLst>
    <dgm:cxn modelId="{4AEAC180-69D4-4DE8-B195-F8F1C5389E39}" type="presOf" srcId="{B0E0D4F9-311A-4DE6-8219-77A2FEA41CB7}" destId="{00EEB043-EB07-4CB7-8984-21A24E3933C4}" srcOrd="0" destOrd="0" presId="urn:microsoft.com/office/officeart/2005/8/layout/default"/>
    <dgm:cxn modelId="{55BD3C86-250D-4229-BE87-ACF7025E8850}" type="presOf" srcId="{B07A3991-76D9-4780-B1FA-8745BA0B09F7}" destId="{CFAA9A7E-BE5B-4F68-B94E-10BDA5BA6E5A}" srcOrd="0" destOrd="0" presId="urn:microsoft.com/office/officeart/2005/8/layout/default"/>
    <dgm:cxn modelId="{0E7451F9-8332-4AEE-8A90-932A80DE3C68}" type="presOf" srcId="{EBD76828-430E-4A77-82FD-0F8222568295}" destId="{282DBAD9-E46A-45F4-98DB-83397D6D89FA}" srcOrd="0" destOrd="0" presId="urn:microsoft.com/office/officeart/2005/8/layout/default"/>
    <dgm:cxn modelId="{907107A6-6E05-4823-8528-A9C3DBC48FD4}" srcId="{F9FCDFF7-4FA4-4A78-A164-134B42F7C12D}" destId="{047F19A0-D982-4F62-9E81-76D098FC4A5C}" srcOrd="6" destOrd="0" parTransId="{346415F7-513A-4294-A959-E3AFBDA7AC2B}" sibTransId="{2B9A722C-6D91-4FFF-8EB9-152D2BD22880}"/>
    <dgm:cxn modelId="{2A8A5389-40FD-4FF0-BB00-40AFB00DE7B3}" srcId="{F9FCDFF7-4FA4-4A78-A164-134B42F7C12D}" destId="{681E921D-53E8-4B72-9D08-3266AC7B951E}" srcOrd="0" destOrd="0" parTransId="{951E18D3-D836-4EAF-96B5-8A279405A7E6}" sibTransId="{BF5C4E55-C8C8-47EA-811C-6A07CD865887}"/>
    <dgm:cxn modelId="{F3216DC7-AC2C-45FD-A4DF-4BF66DD6E9D6}" srcId="{F9FCDFF7-4FA4-4A78-A164-134B42F7C12D}" destId="{15DC103A-4CC7-4665-A6E5-8CD464BB9388}" srcOrd="2" destOrd="0" parTransId="{34F38DB2-8594-438B-89A5-99F0F7E6B223}" sibTransId="{0693D352-4B84-4E47-A1F9-E1DA2B98B8B2}"/>
    <dgm:cxn modelId="{6927B475-E53D-46A9-AFFF-C33972861C66}" type="presOf" srcId="{047F19A0-D982-4F62-9E81-76D098FC4A5C}" destId="{448624F0-39AA-44F2-858E-1EE17028ECDC}" srcOrd="0" destOrd="0" presId="urn:microsoft.com/office/officeart/2005/8/layout/default"/>
    <dgm:cxn modelId="{E865FED9-F91C-4A43-A6AC-5F56187164CD}" srcId="{F9FCDFF7-4FA4-4A78-A164-134B42F7C12D}" destId="{C864062E-FB7F-4730-A372-FEEF6822DFA1}" srcOrd="5" destOrd="0" parTransId="{8133A23E-BC3A-417A-AADB-59B9069D4AC2}" sibTransId="{8A510473-CFB9-4870-9900-5C4437488797}"/>
    <dgm:cxn modelId="{507FE084-2AFA-4E7D-8C54-71F65C0D30DD}" srcId="{F9FCDFF7-4FA4-4A78-A164-134B42F7C12D}" destId="{B07A3991-76D9-4780-B1FA-8745BA0B09F7}" srcOrd="1" destOrd="0" parTransId="{FD774CFE-6B33-4968-8643-307F623589DA}" sibTransId="{A8B5D74B-8AD7-4E6D-87D4-3429A7A42839}"/>
    <dgm:cxn modelId="{F371EA5D-4DEC-4D58-A10C-8C94EAA9832B}" type="presOf" srcId="{F9FCDFF7-4FA4-4A78-A164-134B42F7C12D}" destId="{DEF8939D-E5EA-4EFC-A3B7-75CD9058F51E}" srcOrd="0" destOrd="0" presId="urn:microsoft.com/office/officeart/2005/8/layout/default"/>
    <dgm:cxn modelId="{CEB50F79-CAB5-4F9D-BD49-309660203FA1}" type="presOf" srcId="{681E921D-53E8-4B72-9D08-3266AC7B951E}" destId="{EFDD98AC-131A-4D7B-B967-8E532F58F418}" srcOrd="0" destOrd="0" presId="urn:microsoft.com/office/officeart/2005/8/layout/default"/>
    <dgm:cxn modelId="{CEA4895E-38E3-4CAF-8E36-4711C7CA7C42}" type="presOf" srcId="{C864062E-FB7F-4730-A372-FEEF6822DFA1}" destId="{C7CE5063-B5DB-40D5-A8AE-3CA85DA49990}" srcOrd="0" destOrd="0" presId="urn:microsoft.com/office/officeart/2005/8/layout/default"/>
    <dgm:cxn modelId="{5B87A3FA-8CF0-40B8-A795-E12BDA68B284}" srcId="{F9FCDFF7-4FA4-4A78-A164-134B42F7C12D}" destId="{EBD76828-430E-4A77-82FD-0F8222568295}" srcOrd="3" destOrd="0" parTransId="{CC1E7358-8A92-4135-9500-100F0D267F52}" sibTransId="{089E4BBF-8B20-412B-A167-A22D0058D672}"/>
    <dgm:cxn modelId="{108C11F3-C340-41DB-8E04-0C919FDA1D3D}" srcId="{F9FCDFF7-4FA4-4A78-A164-134B42F7C12D}" destId="{B0E0D4F9-311A-4DE6-8219-77A2FEA41CB7}" srcOrd="4" destOrd="0" parTransId="{90731F3F-6EDF-464B-85E5-4FD2AD0D0E74}" sibTransId="{9FEDBF05-2754-41DA-BD82-504B4960EC81}"/>
    <dgm:cxn modelId="{A97772C7-8DF6-4482-BA55-67980AFA95E4}" type="presOf" srcId="{15DC103A-4CC7-4665-A6E5-8CD464BB9388}" destId="{AE9DFDA8-5EA3-455B-8ADB-5F7DB5AE9D56}" srcOrd="0" destOrd="0" presId="urn:microsoft.com/office/officeart/2005/8/layout/default"/>
    <dgm:cxn modelId="{6DEB6E5D-8213-450B-AEFA-E54A83AC5B60}" type="presParOf" srcId="{DEF8939D-E5EA-4EFC-A3B7-75CD9058F51E}" destId="{EFDD98AC-131A-4D7B-B967-8E532F58F418}" srcOrd="0" destOrd="0" presId="urn:microsoft.com/office/officeart/2005/8/layout/default"/>
    <dgm:cxn modelId="{12856646-C683-4995-9E5A-F1AB3949153D}" type="presParOf" srcId="{DEF8939D-E5EA-4EFC-A3B7-75CD9058F51E}" destId="{EC341C01-C745-4AA3-9906-ADA5837CD9DC}" srcOrd="1" destOrd="0" presId="urn:microsoft.com/office/officeart/2005/8/layout/default"/>
    <dgm:cxn modelId="{34401211-F31C-4219-BA0F-B8E53562221E}" type="presParOf" srcId="{DEF8939D-E5EA-4EFC-A3B7-75CD9058F51E}" destId="{CFAA9A7E-BE5B-4F68-B94E-10BDA5BA6E5A}" srcOrd="2" destOrd="0" presId="urn:microsoft.com/office/officeart/2005/8/layout/default"/>
    <dgm:cxn modelId="{F6389522-31C4-4ECC-8889-F430F9089D1C}" type="presParOf" srcId="{DEF8939D-E5EA-4EFC-A3B7-75CD9058F51E}" destId="{608B1DDA-B13A-4B73-A0FE-8EE3E7BB3932}" srcOrd="3" destOrd="0" presId="urn:microsoft.com/office/officeart/2005/8/layout/default"/>
    <dgm:cxn modelId="{8EEFA618-374C-4BDD-A884-7BA7EBE2D09E}" type="presParOf" srcId="{DEF8939D-E5EA-4EFC-A3B7-75CD9058F51E}" destId="{AE9DFDA8-5EA3-455B-8ADB-5F7DB5AE9D56}" srcOrd="4" destOrd="0" presId="urn:microsoft.com/office/officeart/2005/8/layout/default"/>
    <dgm:cxn modelId="{80373F15-380D-4C0D-AFF2-DCE809EFBD22}" type="presParOf" srcId="{DEF8939D-E5EA-4EFC-A3B7-75CD9058F51E}" destId="{D58F60E0-E31E-423D-B135-6470709320B5}" srcOrd="5" destOrd="0" presId="urn:microsoft.com/office/officeart/2005/8/layout/default"/>
    <dgm:cxn modelId="{A8C9675C-947E-49C1-9CDE-420E841F526E}" type="presParOf" srcId="{DEF8939D-E5EA-4EFC-A3B7-75CD9058F51E}" destId="{282DBAD9-E46A-45F4-98DB-83397D6D89FA}" srcOrd="6" destOrd="0" presId="urn:microsoft.com/office/officeart/2005/8/layout/default"/>
    <dgm:cxn modelId="{6B81A4D0-8810-4D6E-B99C-7E48F5A71FE5}" type="presParOf" srcId="{DEF8939D-E5EA-4EFC-A3B7-75CD9058F51E}" destId="{D107B5EA-E4E2-455A-931D-80068860655E}" srcOrd="7" destOrd="0" presId="urn:microsoft.com/office/officeart/2005/8/layout/default"/>
    <dgm:cxn modelId="{EB8379A9-FEA4-4485-B7C8-206FF6D5F796}" type="presParOf" srcId="{DEF8939D-E5EA-4EFC-A3B7-75CD9058F51E}" destId="{00EEB043-EB07-4CB7-8984-21A24E3933C4}" srcOrd="8" destOrd="0" presId="urn:microsoft.com/office/officeart/2005/8/layout/default"/>
    <dgm:cxn modelId="{0E768909-9F53-4BD6-88C8-69745AB8C203}" type="presParOf" srcId="{DEF8939D-E5EA-4EFC-A3B7-75CD9058F51E}" destId="{90F8454C-C45E-4B8E-B84B-DE043B57E581}" srcOrd="9" destOrd="0" presId="urn:microsoft.com/office/officeart/2005/8/layout/default"/>
    <dgm:cxn modelId="{D4B73A21-B528-4B42-AB98-F68443D2B3AA}" type="presParOf" srcId="{DEF8939D-E5EA-4EFC-A3B7-75CD9058F51E}" destId="{C7CE5063-B5DB-40D5-A8AE-3CA85DA49990}" srcOrd="10" destOrd="0" presId="urn:microsoft.com/office/officeart/2005/8/layout/default"/>
    <dgm:cxn modelId="{EF905CD4-559D-45B1-B06F-4C65376CAC8B}" type="presParOf" srcId="{DEF8939D-E5EA-4EFC-A3B7-75CD9058F51E}" destId="{3ADE484E-D75D-499C-9896-E43D8DBC5CF0}" srcOrd="11" destOrd="0" presId="urn:microsoft.com/office/officeart/2005/8/layout/default"/>
    <dgm:cxn modelId="{FEEA009A-D274-4239-92C4-4B326C83A432}" type="presParOf" srcId="{DEF8939D-E5EA-4EFC-A3B7-75CD9058F51E}" destId="{448624F0-39AA-44F2-858E-1EE17028ECDC}" srcOrd="12"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86561C4-F5C0-4099-B835-857E42E12657}" type="doc">
      <dgm:prSet loTypeId="urn:microsoft.com/office/officeart/2018/2/layout/IconVerticalSolidList" loCatId="icon" qsTypeId="urn:microsoft.com/office/officeart/2005/8/quickstyle/simple1" qsCatId="simple" csTypeId="urn:microsoft.com/office/officeart/2018/5/colors/Iconchunking_neutralbg_colorful5" csCatId="colorful" phldr="1"/>
      <dgm:spPr/>
      <dgm:t>
        <a:bodyPr/>
        <a:lstStyle/>
        <a:p>
          <a:endParaRPr lang="en-US"/>
        </a:p>
      </dgm:t>
    </dgm:pt>
    <dgm:pt modelId="{4CA81B06-8F83-45A8-8D67-1AF8A53495E2}">
      <dgm:prSet/>
      <dgm:spPr/>
      <dgm:t>
        <a:bodyPr/>
        <a:lstStyle/>
        <a:p>
          <a:pPr>
            <a:lnSpc>
              <a:spcPct val="100000"/>
            </a:lnSpc>
          </a:pPr>
          <a:r>
            <a:rPr lang="en-US"/>
            <a:t>Imply that students cannot learn algebra or advanced mathematics</a:t>
          </a:r>
        </a:p>
      </dgm:t>
    </dgm:pt>
    <dgm:pt modelId="{9AEB60B0-BAE4-4AC6-A54E-EBB48DDA9C4F}" type="parTrans" cxnId="{899DD6E9-4DC9-4917-A152-3D9B715393B6}">
      <dgm:prSet/>
      <dgm:spPr/>
      <dgm:t>
        <a:bodyPr/>
        <a:lstStyle/>
        <a:p>
          <a:endParaRPr lang="en-US"/>
        </a:p>
      </dgm:t>
    </dgm:pt>
    <dgm:pt modelId="{B7846395-032F-4580-BB17-468F04D9282D}" type="sibTrans" cxnId="{899DD6E9-4DC9-4917-A152-3D9B715393B6}">
      <dgm:prSet/>
      <dgm:spPr/>
      <dgm:t>
        <a:bodyPr/>
        <a:lstStyle/>
        <a:p>
          <a:endParaRPr lang="en-US"/>
        </a:p>
      </dgm:t>
    </dgm:pt>
    <dgm:pt modelId="{ED80581E-49D1-4273-9DC2-2FE0A4194ACD}">
      <dgm:prSet/>
      <dgm:spPr/>
      <dgm:t>
        <a:bodyPr/>
        <a:lstStyle/>
        <a:p>
          <a:pPr>
            <a:lnSpc>
              <a:spcPct val="100000"/>
            </a:lnSpc>
          </a:pPr>
          <a:r>
            <a:rPr lang="en-US"/>
            <a:t>Eliminate developmental education</a:t>
          </a:r>
        </a:p>
      </dgm:t>
    </dgm:pt>
    <dgm:pt modelId="{F88DA4F4-0205-4E7B-A61F-7E7045B64810}" type="parTrans" cxnId="{1DB0721B-EFC6-41E3-A796-2D6DB13DA8DB}">
      <dgm:prSet/>
      <dgm:spPr/>
    </dgm:pt>
    <dgm:pt modelId="{B4F11E7C-420E-45F0-8BA9-034D93540544}" type="sibTrans" cxnId="{1DB0721B-EFC6-41E3-A796-2D6DB13DA8DB}">
      <dgm:prSet/>
      <dgm:spPr/>
    </dgm:pt>
    <dgm:pt modelId="{B4C45E67-BF3B-4541-8B7F-E72EFE7646BD}">
      <dgm:prSet/>
      <dgm:spPr/>
      <dgm:t>
        <a:bodyPr/>
        <a:lstStyle/>
        <a:p>
          <a:pPr>
            <a:lnSpc>
              <a:spcPct val="100000"/>
            </a:lnSpc>
          </a:pPr>
          <a:r>
            <a:rPr lang="en-US"/>
            <a:t>Require identical degrees, programs, or courses across the system</a:t>
          </a:r>
        </a:p>
      </dgm:t>
    </dgm:pt>
    <dgm:pt modelId="{745A402F-7658-4570-BB13-B1E5957FF8C8}" type="parTrans" cxnId="{BE54AD5B-CA1F-456C-8AE9-245BDFF87EDA}">
      <dgm:prSet/>
      <dgm:spPr/>
    </dgm:pt>
    <dgm:pt modelId="{3BB5D7EF-8C5A-4466-B44C-F8D378D81D18}" type="sibTrans" cxnId="{BE54AD5B-CA1F-456C-8AE9-245BDFF87EDA}">
      <dgm:prSet/>
      <dgm:spPr/>
    </dgm:pt>
    <dgm:pt modelId="{DD60636C-9C20-4D8C-A3A2-34D571F4BCEC}">
      <dgm:prSet/>
      <dgm:spPr/>
      <dgm:t>
        <a:bodyPr/>
        <a:lstStyle/>
        <a:p>
          <a:pPr>
            <a:lnSpc>
              <a:spcPct val="100000"/>
            </a:lnSpc>
          </a:pPr>
          <a:r>
            <a:rPr lang="en-US"/>
            <a:t>Decrease rigor expectations </a:t>
          </a:r>
        </a:p>
      </dgm:t>
    </dgm:pt>
    <dgm:pt modelId="{A2AC41B0-B03D-4E85-BA2D-EE1389DDB99B}" type="parTrans" cxnId="{7046DE57-9353-485A-AEE7-C8C8856674C1}">
      <dgm:prSet/>
      <dgm:spPr/>
    </dgm:pt>
    <dgm:pt modelId="{473C04E8-5D57-4305-A382-A3D42E37F37F}" type="sibTrans" cxnId="{7046DE57-9353-485A-AEE7-C8C8856674C1}">
      <dgm:prSet/>
      <dgm:spPr/>
    </dgm:pt>
    <dgm:pt modelId="{73755ECD-3A5D-4D7A-AB78-AF24AA7FA055}">
      <dgm:prSet/>
      <dgm:spPr/>
      <dgm:t>
        <a:bodyPr/>
        <a:lstStyle/>
        <a:p>
          <a:pPr>
            <a:lnSpc>
              <a:spcPct val="100000"/>
            </a:lnSpc>
          </a:pPr>
          <a:r>
            <a:rPr lang="en-US"/>
            <a:t>Place underprepared students in courses where they have little chance of success</a:t>
          </a:r>
        </a:p>
      </dgm:t>
    </dgm:pt>
    <dgm:pt modelId="{ACD04E71-555C-4641-AC1E-74610A548DC2}" type="parTrans" cxnId="{6E2AC2EE-74F3-41FB-A98E-C58038A205F1}">
      <dgm:prSet/>
      <dgm:spPr/>
    </dgm:pt>
    <dgm:pt modelId="{64E3D821-3103-4861-A6E1-C62CD5665D7E}" type="sibTrans" cxnId="{6E2AC2EE-74F3-41FB-A98E-C58038A205F1}">
      <dgm:prSet/>
      <dgm:spPr/>
    </dgm:pt>
    <dgm:pt modelId="{A7E2D40E-7292-4930-840E-166EDDA7DDE1}" type="pres">
      <dgm:prSet presAssocID="{286561C4-F5C0-4099-B835-857E42E12657}" presName="root" presStyleCnt="0">
        <dgm:presLayoutVars>
          <dgm:dir/>
          <dgm:resizeHandles val="exact"/>
        </dgm:presLayoutVars>
      </dgm:prSet>
      <dgm:spPr/>
      <dgm:t>
        <a:bodyPr/>
        <a:lstStyle/>
        <a:p>
          <a:endParaRPr lang="en-US"/>
        </a:p>
      </dgm:t>
    </dgm:pt>
    <dgm:pt modelId="{4C0C5195-257C-4656-98C5-A598F9840F98}" type="pres">
      <dgm:prSet presAssocID="{4CA81B06-8F83-45A8-8D67-1AF8A53495E2}" presName="compNode" presStyleCnt="0"/>
      <dgm:spPr/>
    </dgm:pt>
    <dgm:pt modelId="{CED63566-C85C-4982-8F3B-E388FA454BB6}" type="pres">
      <dgm:prSet presAssocID="{4CA81B06-8F83-45A8-8D67-1AF8A53495E2}" presName="bgRect" presStyleLbl="bgShp" presStyleIdx="0" presStyleCnt="5"/>
      <dgm:spPr/>
    </dgm:pt>
    <dgm:pt modelId="{0ECB8469-356F-41B6-BF37-D25EA78F537F}" type="pres">
      <dgm:prSet presAssocID="{4CA81B06-8F83-45A8-8D67-1AF8A53495E2}" presName="iconRect" presStyleLbl="node1" presStyleIdx="0" presStyleCnt="5"/>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t>
        <a:bodyPr/>
        <a:lstStyle/>
        <a:p>
          <a:endParaRPr lang="en-US"/>
        </a:p>
      </dgm:t>
      <dgm:extLst>
        <a:ext uri="{E40237B7-FDA0-4F09-8148-C483321AD2D9}">
          <dgm14:cNvPr xmlns:dgm14="http://schemas.microsoft.com/office/drawing/2010/diagram" id="0" name="" descr="Forbidden"/>
        </a:ext>
      </dgm:extLst>
    </dgm:pt>
    <dgm:pt modelId="{9B4150B9-BDDE-4902-A3DC-417154BAC759}" type="pres">
      <dgm:prSet presAssocID="{4CA81B06-8F83-45A8-8D67-1AF8A53495E2}" presName="spaceRect" presStyleCnt="0"/>
      <dgm:spPr/>
    </dgm:pt>
    <dgm:pt modelId="{798FEC1C-9BE7-4F60-AA9E-58CEBE36C37B}" type="pres">
      <dgm:prSet presAssocID="{4CA81B06-8F83-45A8-8D67-1AF8A53495E2}" presName="parTx" presStyleLbl="revTx" presStyleIdx="0" presStyleCnt="5">
        <dgm:presLayoutVars>
          <dgm:chMax val="0"/>
          <dgm:chPref val="0"/>
        </dgm:presLayoutVars>
      </dgm:prSet>
      <dgm:spPr/>
      <dgm:t>
        <a:bodyPr/>
        <a:lstStyle/>
        <a:p>
          <a:endParaRPr lang="en-US"/>
        </a:p>
      </dgm:t>
    </dgm:pt>
    <dgm:pt modelId="{E68F9C70-F2AD-4E24-998D-106720414BF7}" type="pres">
      <dgm:prSet presAssocID="{B7846395-032F-4580-BB17-468F04D9282D}" presName="sibTrans" presStyleCnt="0"/>
      <dgm:spPr/>
    </dgm:pt>
    <dgm:pt modelId="{659F1184-9B48-4237-9BE3-C0B5948C7863}" type="pres">
      <dgm:prSet presAssocID="{ED80581E-49D1-4273-9DC2-2FE0A4194ACD}" presName="compNode" presStyleCnt="0"/>
      <dgm:spPr/>
    </dgm:pt>
    <dgm:pt modelId="{57B4AE54-77C1-408D-A95B-8902186DCC32}" type="pres">
      <dgm:prSet presAssocID="{ED80581E-49D1-4273-9DC2-2FE0A4194ACD}" presName="bgRect" presStyleLbl="bgShp" presStyleIdx="1" presStyleCnt="5"/>
      <dgm:spPr/>
    </dgm:pt>
    <dgm:pt modelId="{12B7B6FA-9AFE-46A4-B0FC-25272FE339C5}" type="pres">
      <dgm:prSet presAssocID="{ED80581E-49D1-4273-9DC2-2FE0A4194ACD}" presName="iconRect" presStyleLbl="node1" presStyleIdx="1" presStyleCnt="5"/>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t>
        <a:bodyPr/>
        <a:lstStyle/>
        <a:p>
          <a:endParaRPr lang="en-US"/>
        </a:p>
      </dgm:t>
      <dgm:extLst>
        <a:ext uri="{E40237B7-FDA0-4F09-8148-C483321AD2D9}">
          <dgm14:cNvPr xmlns:dgm14="http://schemas.microsoft.com/office/drawing/2010/diagram" id="0" name="" descr="Forbidden"/>
        </a:ext>
      </dgm:extLst>
    </dgm:pt>
    <dgm:pt modelId="{741419F2-9114-4AA6-A5D4-D67F8A724BA2}" type="pres">
      <dgm:prSet presAssocID="{ED80581E-49D1-4273-9DC2-2FE0A4194ACD}" presName="spaceRect" presStyleCnt="0"/>
      <dgm:spPr/>
    </dgm:pt>
    <dgm:pt modelId="{30E2B223-FF29-40DB-BA5E-A82751BF2994}" type="pres">
      <dgm:prSet presAssocID="{ED80581E-49D1-4273-9DC2-2FE0A4194ACD}" presName="parTx" presStyleLbl="revTx" presStyleIdx="1" presStyleCnt="5">
        <dgm:presLayoutVars>
          <dgm:chMax val="0"/>
          <dgm:chPref val="0"/>
        </dgm:presLayoutVars>
      </dgm:prSet>
      <dgm:spPr/>
      <dgm:t>
        <a:bodyPr/>
        <a:lstStyle/>
        <a:p>
          <a:endParaRPr lang="en-US"/>
        </a:p>
      </dgm:t>
    </dgm:pt>
    <dgm:pt modelId="{4C752ACA-82CA-4D25-B086-71B03179CE3A}" type="pres">
      <dgm:prSet presAssocID="{B4F11E7C-420E-45F0-8BA9-034D93540544}" presName="sibTrans" presStyleCnt="0"/>
      <dgm:spPr/>
    </dgm:pt>
    <dgm:pt modelId="{11BAC8FB-59C6-4539-88DA-802F56C449D0}" type="pres">
      <dgm:prSet presAssocID="{B4C45E67-BF3B-4541-8B7F-E72EFE7646BD}" presName="compNode" presStyleCnt="0"/>
      <dgm:spPr/>
    </dgm:pt>
    <dgm:pt modelId="{93A14D97-2F55-483A-855C-5F0A78CF8EA8}" type="pres">
      <dgm:prSet presAssocID="{B4C45E67-BF3B-4541-8B7F-E72EFE7646BD}" presName="bgRect" presStyleLbl="bgShp" presStyleIdx="2" presStyleCnt="5"/>
      <dgm:spPr/>
    </dgm:pt>
    <dgm:pt modelId="{68411082-BE5F-4FC2-997C-C1F9F5768903}" type="pres">
      <dgm:prSet presAssocID="{B4C45E67-BF3B-4541-8B7F-E72EFE7646BD}" presName="iconRect" presStyleLbl="node1" presStyleIdx="2" presStyleCnt="5"/>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a:noFill/>
        </a:ln>
      </dgm:spPr>
      <dgm:t>
        <a:bodyPr/>
        <a:lstStyle/>
        <a:p>
          <a:endParaRPr lang="en-US"/>
        </a:p>
      </dgm:t>
      <dgm:extLst>
        <a:ext uri="{E40237B7-FDA0-4F09-8148-C483321AD2D9}">
          <dgm14:cNvPr xmlns:dgm14="http://schemas.microsoft.com/office/drawing/2010/diagram" id="0" name="" descr="Forbidden"/>
        </a:ext>
      </dgm:extLst>
    </dgm:pt>
    <dgm:pt modelId="{7F679D66-69C1-402B-B217-D29D3088316B}" type="pres">
      <dgm:prSet presAssocID="{B4C45E67-BF3B-4541-8B7F-E72EFE7646BD}" presName="spaceRect" presStyleCnt="0"/>
      <dgm:spPr/>
    </dgm:pt>
    <dgm:pt modelId="{0C058008-2001-4CEA-AB98-7FB8030AAA21}" type="pres">
      <dgm:prSet presAssocID="{B4C45E67-BF3B-4541-8B7F-E72EFE7646BD}" presName="parTx" presStyleLbl="revTx" presStyleIdx="2" presStyleCnt="5">
        <dgm:presLayoutVars>
          <dgm:chMax val="0"/>
          <dgm:chPref val="0"/>
        </dgm:presLayoutVars>
      </dgm:prSet>
      <dgm:spPr/>
      <dgm:t>
        <a:bodyPr/>
        <a:lstStyle/>
        <a:p>
          <a:endParaRPr lang="en-US"/>
        </a:p>
      </dgm:t>
    </dgm:pt>
    <dgm:pt modelId="{8B69803D-BFCB-4DA8-AF82-2464406605C4}" type="pres">
      <dgm:prSet presAssocID="{3BB5D7EF-8C5A-4466-B44C-F8D378D81D18}" presName="sibTrans" presStyleCnt="0"/>
      <dgm:spPr/>
    </dgm:pt>
    <dgm:pt modelId="{1AADA126-4C30-4ED8-A4F6-54DF41699306}" type="pres">
      <dgm:prSet presAssocID="{DD60636C-9C20-4D8C-A3A2-34D571F4BCEC}" presName="compNode" presStyleCnt="0"/>
      <dgm:spPr/>
    </dgm:pt>
    <dgm:pt modelId="{9CCE9A4E-9627-4734-B29F-A122B8EC4E79}" type="pres">
      <dgm:prSet presAssocID="{DD60636C-9C20-4D8C-A3A2-34D571F4BCEC}" presName="bgRect" presStyleLbl="bgShp" presStyleIdx="3" presStyleCnt="5"/>
      <dgm:spPr/>
    </dgm:pt>
    <dgm:pt modelId="{4EA9691D-428F-4095-94A4-54C9D1A35949}" type="pres">
      <dgm:prSet presAssocID="{DD60636C-9C20-4D8C-A3A2-34D571F4BCEC}" presName="iconRect" presStyleLbl="node1" presStyleIdx="3" presStyleCnt="5"/>
      <dgm:spPr>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a:noFill/>
        </a:ln>
      </dgm:spPr>
      <dgm:t>
        <a:bodyPr/>
        <a:lstStyle/>
        <a:p>
          <a:endParaRPr lang="en-US"/>
        </a:p>
      </dgm:t>
      <dgm:extLst>
        <a:ext uri="{E40237B7-FDA0-4F09-8148-C483321AD2D9}">
          <dgm14:cNvPr xmlns:dgm14="http://schemas.microsoft.com/office/drawing/2010/diagram" id="0" name="" descr="Forbidden"/>
        </a:ext>
      </dgm:extLst>
    </dgm:pt>
    <dgm:pt modelId="{3784F91E-2192-416A-9BD7-EF69633CAD9B}" type="pres">
      <dgm:prSet presAssocID="{DD60636C-9C20-4D8C-A3A2-34D571F4BCEC}" presName="spaceRect" presStyleCnt="0"/>
      <dgm:spPr/>
    </dgm:pt>
    <dgm:pt modelId="{FBB479C9-6BE5-4071-B8C8-87754D3709E9}" type="pres">
      <dgm:prSet presAssocID="{DD60636C-9C20-4D8C-A3A2-34D571F4BCEC}" presName="parTx" presStyleLbl="revTx" presStyleIdx="3" presStyleCnt="5">
        <dgm:presLayoutVars>
          <dgm:chMax val="0"/>
          <dgm:chPref val="0"/>
        </dgm:presLayoutVars>
      </dgm:prSet>
      <dgm:spPr/>
      <dgm:t>
        <a:bodyPr/>
        <a:lstStyle/>
        <a:p>
          <a:endParaRPr lang="en-US"/>
        </a:p>
      </dgm:t>
    </dgm:pt>
    <dgm:pt modelId="{1E8C5DA9-89E4-42A4-A6A9-AA2C452112C8}" type="pres">
      <dgm:prSet presAssocID="{473C04E8-5D57-4305-A382-A3D42E37F37F}" presName="sibTrans" presStyleCnt="0"/>
      <dgm:spPr/>
    </dgm:pt>
    <dgm:pt modelId="{5190033B-896C-45A0-A1CF-C1B6CBF30A08}" type="pres">
      <dgm:prSet presAssocID="{73755ECD-3A5D-4D7A-AB78-AF24AA7FA055}" presName="compNode" presStyleCnt="0"/>
      <dgm:spPr/>
    </dgm:pt>
    <dgm:pt modelId="{4AEB4AE2-1570-43E5-9A6E-E6E7A087CF10}" type="pres">
      <dgm:prSet presAssocID="{73755ECD-3A5D-4D7A-AB78-AF24AA7FA055}" presName="bgRect" presStyleLbl="bgShp" presStyleIdx="4" presStyleCnt="5"/>
      <dgm:spPr/>
    </dgm:pt>
    <dgm:pt modelId="{0B4A1CB6-8CC9-42DD-BDF0-87D508A3B89E}" type="pres">
      <dgm:prSet presAssocID="{73755ECD-3A5D-4D7A-AB78-AF24AA7FA055}" presName="iconRect" presStyleLbl="node1" presStyleIdx="4" presStyleCnt="5"/>
      <dgm:spPr>
        <a:blipFill>
          <a:blip xmlns:r="http://schemas.openxmlformats.org/officeDocument/2006/relationships"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a:blipFill>
      </dgm:spPr>
      <dgm:t>
        <a:bodyPr/>
        <a:lstStyle/>
        <a:p>
          <a:endParaRPr lang="en-US"/>
        </a:p>
      </dgm:t>
      <dgm:extLst>
        <a:ext uri="{E40237B7-FDA0-4F09-8148-C483321AD2D9}">
          <dgm14:cNvPr xmlns:dgm14="http://schemas.microsoft.com/office/drawing/2010/diagram" id="0" name="" descr="Forbidden"/>
        </a:ext>
      </dgm:extLst>
    </dgm:pt>
    <dgm:pt modelId="{2CB248D1-796A-4D51-913D-8508A8AE74EC}" type="pres">
      <dgm:prSet presAssocID="{73755ECD-3A5D-4D7A-AB78-AF24AA7FA055}" presName="spaceRect" presStyleCnt="0"/>
      <dgm:spPr/>
    </dgm:pt>
    <dgm:pt modelId="{9002408F-A823-4A4B-B477-8E3FADE77CA0}" type="pres">
      <dgm:prSet presAssocID="{73755ECD-3A5D-4D7A-AB78-AF24AA7FA055}" presName="parTx" presStyleLbl="revTx" presStyleIdx="4" presStyleCnt="5">
        <dgm:presLayoutVars>
          <dgm:chMax val="0"/>
          <dgm:chPref val="0"/>
        </dgm:presLayoutVars>
      </dgm:prSet>
      <dgm:spPr/>
      <dgm:t>
        <a:bodyPr/>
        <a:lstStyle/>
        <a:p>
          <a:endParaRPr lang="en-US"/>
        </a:p>
      </dgm:t>
    </dgm:pt>
  </dgm:ptLst>
  <dgm:cxnLst>
    <dgm:cxn modelId="{FF071E8A-8F1A-4031-B10E-685F3759E589}" type="presOf" srcId="{73755ECD-3A5D-4D7A-AB78-AF24AA7FA055}" destId="{9002408F-A823-4A4B-B477-8E3FADE77CA0}" srcOrd="0" destOrd="0" presId="urn:microsoft.com/office/officeart/2018/2/layout/IconVerticalSolidList"/>
    <dgm:cxn modelId="{10C99A71-6E18-4210-94D5-36F87DFE98B7}" type="presOf" srcId="{DD60636C-9C20-4D8C-A3A2-34D571F4BCEC}" destId="{FBB479C9-6BE5-4071-B8C8-87754D3709E9}" srcOrd="0" destOrd="0" presId="urn:microsoft.com/office/officeart/2018/2/layout/IconVerticalSolidList"/>
    <dgm:cxn modelId="{1DB0721B-EFC6-41E3-A796-2D6DB13DA8DB}" srcId="{286561C4-F5C0-4099-B835-857E42E12657}" destId="{ED80581E-49D1-4273-9DC2-2FE0A4194ACD}" srcOrd="1" destOrd="0" parTransId="{F88DA4F4-0205-4E7B-A61F-7E7045B64810}" sibTransId="{B4F11E7C-420E-45F0-8BA9-034D93540544}"/>
    <dgm:cxn modelId="{8B35BD59-2F30-4B36-9C85-C5CB47998591}" type="presOf" srcId="{B4C45E67-BF3B-4541-8B7F-E72EFE7646BD}" destId="{0C058008-2001-4CEA-AB98-7FB8030AAA21}" srcOrd="0" destOrd="0" presId="urn:microsoft.com/office/officeart/2018/2/layout/IconVerticalSolidList"/>
    <dgm:cxn modelId="{7046DE57-9353-485A-AEE7-C8C8856674C1}" srcId="{286561C4-F5C0-4099-B835-857E42E12657}" destId="{DD60636C-9C20-4D8C-A3A2-34D571F4BCEC}" srcOrd="3" destOrd="0" parTransId="{A2AC41B0-B03D-4E85-BA2D-EE1389DDB99B}" sibTransId="{473C04E8-5D57-4305-A382-A3D42E37F37F}"/>
    <dgm:cxn modelId="{BE54AD5B-CA1F-456C-8AE9-245BDFF87EDA}" srcId="{286561C4-F5C0-4099-B835-857E42E12657}" destId="{B4C45E67-BF3B-4541-8B7F-E72EFE7646BD}" srcOrd="2" destOrd="0" parTransId="{745A402F-7658-4570-BB13-B1E5957FF8C8}" sibTransId="{3BB5D7EF-8C5A-4466-B44C-F8D378D81D18}"/>
    <dgm:cxn modelId="{899DD6E9-4DC9-4917-A152-3D9B715393B6}" srcId="{286561C4-F5C0-4099-B835-857E42E12657}" destId="{4CA81B06-8F83-45A8-8D67-1AF8A53495E2}" srcOrd="0" destOrd="0" parTransId="{9AEB60B0-BAE4-4AC6-A54E-EBB48DDA9C4F}" sibTransId="{B7846395-032F-4580-BB17-468F04D9282D}"/>
    <dgm:cxn modelId="{9754A7F6-CAE9-4692-89CD-4C517B22D440}" type="presOf" srcId="{4CA81B06-8F83-45A8-8D67-1AF8A53495E2}" destId="{798FEC1C-9BE7-4F60-AA9E-58CEBE36C37B}" srcOrd="0" destOrd="0" presId="urn:microsoft.com/office/officeart/2018/2/layout/IconVerticalSolidList"/>
    <dgm:cxn modelId="{C82DAB74-B90C-4476-9817-4458ADD3AED9}" type="presOf" srcId="{ED80581E-49D1-4273-9DC2-2FE0A4194ACD}" destId="{30E2B223-FF29-40DB-BA5E-A82751BF2994}" srcOrd="0" destOrd="0" presId="urn:microsoft.com/office/officeart/2018/2/layout/IconVerticalSolidList"/>
    <dgm:cxn modelId="{059E4EA2-2ADE-439D-99BA-9BF89A0A2BE3}" type="presOf" srcId="{286561C4-F5C0-4099-B835-857E42E12657}" destId="{A7E2D40E-7292-4930-840E-166EDDA7DDE1}" srcOrd="0" destOrd="0" presId="urn:microsoft.com/office/officeart/2018/2/layout/IconVerticalSolidList"/>
    <dgm:cxn modelId="{6E2AC2EE-74F3-41FB-A98E-C58038A205F1}" srcId="{286561C4-F5C0-4099-B835-857E42E12657}" destId="{73755ECD-3A5D-4D7A-AB78-AF24AA7FA055}" srcOrd="4" destOrd="0" parTransId="{ACD04E71-555C-4641-AC1E-74610A548DC2}" sibTransId="{64E3D821-3103-4861-A6E1-C62CD5665D7E}"/>
    <dgm:cxn modelId="{8B9BA921-E857-4752-86F5-E124EEBEBDE7}" type="presParOf" srcId="{A7E2D40E-7292-4930-840E-166EDDA7DDE1}" destId="{4C0C5195-257C-4656-98C5-A598F9840F98}" srcOrd="0" destOrd="0" presId="urn:microsoft.com/office/officeart/2018/2/layout/IconVerticalSolidList"/>
    <dgm:cxn modelId="{608529C0-A787-4930-89BC-34B220DBAB86}" type="presParOf" srcId="{4C0C5195-257C-4656-98C5-A598F9840F98}" destId="{CED63566-C85C-4982-8F3B-E388FA454BB6}" srcOrd="0" destOrd="0" presId="urn:microsoft.com/office/officeart/2018/2/layout/IconVerticalSolidList"/>
    <dgm:cxn modelId="{9F59F5ED-3E05-4327-8CC1-161AD5E73B56}" type="presParOf" srcId="{4C0C5195-257C-4656-98C5-A598F9840F98}" destId="{0ECB8469-356F-41B6-BF37-D25EA78F537F}" srcOrd="1" destOrd="0" presId="urn:microsoft.com/office/officeart/2018/2/layout/IconVerticalSolidList"/>
    <dgm:cxn modelId="{A80D359B-5229-48C1-9E77-3741D8928F6E}" type="presParOf" srcId="{4C0C5195-257C-4656-98C5-A598F9840F98}" destId="{9B4150B9-BDDE-4902-A3DC-417154BAC759}" srcOrd="2" destOrd="0" presId="urn:microsoft.com/office/officeart/2018/2/layout/IconVerticalSolidList"/>
    <dgm:cxn modelId="{8EC0ABC5-904F-4D08-9627-0E489A6BE6F5}" type="presParOf" srcId="{4C0C5195-257C-4656-98C5-A598F9840F98}" destId="{798FEC1C-9BE7-4F60-AA9E-58CEBE36C37B}" srcOrd="3" destOrd="0" presId="urn:microsoft.com/office/officeart/2018/2/layout/IconVerticalSolidList"/>
    <dgm:cxn modelId="{D26A969E-279E-485D-98F8-BAE887E00D86}" type="presParOf" srcId="{A7E2D40E-7292-4930-840E-166EDDA7DDE1}" destId="{E68F9C70-F2AD-4E24-998D-106720414BF7}" srcOrd="1" destOrd="0" presId="urn:microsoft.com/office/officeart/2018/2/layout/IconVerticalSolidList"/>
    <dgm:cxn modelId="{B66D40A3-C70D-45EE-AC6C-E818C52A846A}" type="presParOf" srcId="{A7E2D40E-7292-4930-840E-166EDDA7DDE1}" destId="{659F1184-9B48-4237-9BE3-C0B5948C7863}" srcOrd="2" destOrd="0" presId="urn:microsoft.com/office/officeart/2018/2/layout/IconVerticalSolidList"/>
    <dgm:cxn modelId="{4C0793A5-726C-4916-B273-49A2C3B58258}" type="presParOf" srcId="{659F1184-9B48-4237-9BE3-C0B5948C7863}" destId="{57B4AE54-77C1-408D-A95B-8902186DCC32}" srcOrd="0" destOrd="0" presId="urn:microsoft.com/office/officeart/2018/2/layout/IconVerticalSolidList"/>
    <dgm:cxn modelId="{DCC30D0B-9E3F-4385-BFE9-D1D8662CDB0C}" type="presParOf" srcId="{659F1184-9B48-4237-9BE3-C0B5948C7863}" destId="{12B7B6FA-9AFE-46A4-B0FC-25272FE339C5}" srcOrd="1" destOrd="0" presId="urn:microsoft.com/office/officeart/2018/2/layout/IconVerticalSolidList"/>
    <dgm:cxn modelId="{B01C4721-1B24-4F1D-BD9E-8579DA475DAF}" type="presParOf" srcId="{659F1184-9B48-4237-9BE3-C0B5948C7863}" destId="{741419F2-9114-4AA6-A5D4-D67F8A724BA2}" srcOrd="2" destOrd="0" presId="urn:microsoft.com/office/officeart/2018/2/layout/IconVerticalSolidList"/>
    <dgm:cxn modelId="{6F2A9A35-614C-4E7F-8FDB-FAC8F819A17A}" type="presParOf" srcId="{659F1184-9B48-4237-9BE3-C0B5948C7863}" destId="{30E2B223-FF29-40DB-BA5E-A82751BF2994}" srcOrd="3" destOrd="0" presId="urn:microsoft.com/office/officeart/2018/2/layout/IconVerticalSolidList"/>
    <dgm:cxn modelId="{4DFA6CB8-45F4-43FE-B9E0-663F9F01B3E4}" type="presParOf" srcId="{A7E2D40E-7292-4930-840E-166EDDA7DDE1}" destId="{4C752ACA-82CA-4D25-B086-71B03179CE3A}" srcOrd="3" destOrd="0" presId="urn:microsoft.com/office/officeart/2018/2/layout/IconVerticalSolidList"/>
    <dgm:cxn modelId="{7B065814-EAAA-48AF-9419-D08224F57A9F}" type="presParOf" srcId="{A7E2D40E-7292-4930-840E-166EDDA7DDE1}" destId="{11BAC8FB-59C6-4539-88DA-802F56C449D0}" srcOrd="4" destOrd="0" presId="urn:microsoft.com/office/officeart/2018/2/layout/IconVerticalSolidList"/>
    <dgm:cxn modelId="{502A8112-1759-40AD-820A-3CC1B5A5916B}" type="presParOf" srcId="{11BAC8FB-59C6-4539-88DA-802F56C449D0}" destId="{93A14D97-2F55-483A-855C-5F0A78CF8EA8}" srcOrd="0" destOrd="0" presId="urn:microsoft.com/office/officeart/2018/2/layout/IconVerticalSolidList"/>
    <dgm:cxn modelId="{360B3EB9-D1E7-44D7-9460-CA91E6FEFCF4}" type="presParOf" srcId="{11BAC8FB-59C6-4539-88DA-802F56C449D0}" destId="{68411082-BE5F-4FC2-997C-C1F9F5768903}" srcOrd="1" destOrd="0" presId="urn:microsoft.com/office/officeart/2018/2/layout/IconVerticalSolidList"/>
    <dgm:cxn modelId="{759C91B6-3DD0-4E33-B6A8-B21515639D29}" type="presParOf" srcId="{11BAC8FB-59C6-4539-88DA-802F56C449D0}" destId="{7F679D66-69C1-402B-B217-D29D3088316B}" srcOrd="2" destOrd="0" presId="urn:microsoft.com/office/officeart/2018/2/layout/IconVerticalSolidList"/>
    <dgm:cxn modelId="{55950305-0E6C-4724-85B4-A3EFA13DF4CB}" type="presParOf" srcId="{11BAC8FB-59C6-4539-88DA-802F56C449D0}" destId="{0C058008-2001-4CEA-AB98-7FB8030AAA21}" srcOrd="3" destOrd="0" presId="urn:microsoft.com/office/officeart/2018/2/layout/IconVerticalSolidList"/>
    <dgm:cxn modelId="{CA85B452-12AF-40D5-A72C-9087C06D4636}" type="presParOf" srcId="{A7E2D40E-7292-4930-840E-166EDDA7DDE1}" destId="{8B69803D-BFCB-4DA8-AF82-2464406605C4}" srcOrd="5" destOrd="0" presId="urn:microsoft.com/office/officeart/2018/2/layout/IconVerticalSolidList"/>
    <dgm:cxn modelId="{4FA8495F-E9AC-4DBC-9343-D911F39B3700}" type="presParOf" srcId="{A7E2D40E-7292-4930-840E-166EDDA7DDE1}" destId="{1AADA126-4C30-4ED8-A4F6-54DF41699306}" srcOrd="6" destOrd="0" presId="urn:microsoft.com/office/officeart/2018/2/layout/IconVerticalSolidList"/>
    <dgm:cxn modelId="{F6F5FBDF-EF06-4885-8F65-D6F2AD782B72}" type="presParOf" srcId="{1AADA126-4C30-4ED8-A4F6-54DF41699306}" destId="{9CCE9A4E-9627-4734-B29F-A122B8EC4E79}" srcOrd="0" destOrd="0" presId="urn:microsoft.com/office/officeart/2018/2/layout/IconVerticalSolidList"/>
    <dgm:cxn modelId="{D59FE6A1-E22B-4937-B7ED-F0C20FDC0407}" type="presParOf" srcId="{1AADA126-4C30-4ED8-A4F6-54DF41699306}" destId="{4EA9691D-428F-4095-94A4-54C9D1A35949}" srcOrd="1" destOrd="0" presId="urn:microsoft.com/office/officeart/2018/2/layout/IconVerticalSolidList"/>
    <dgm:cxn modelId="{B89AAB6B-5B2C-4BDF-94C0-85051E348108}" type="presParOf" srcId="{1AADA126-4C30-4ED8-A4F6-54DF41699306}" destId="{3784F91E-2192-416A-9BD7-EF69633CAD9B}" srcOrd="2" destOrd="0" presId="urn:microsoft.com/office/officeart/2018/2/layout/IconVerticalSolidList"/>
    <dgm:cxn modelId="{10FCFB60-3287-4582-938B-F977E1905C2A}" type="presParOf" srcId="{1AADA126-4C30-4ED8-A4F6-54DF41699306}" destId="{FBB479C9-6BE5-4071-B8C8-87754D3709E9}" srcOrd="3" destOrd="0" presId="urn:microsoft.com/office/officeart/2018/2/layout/IconVerticalSolidList"/>
    <dgm:cxn modelId="{2083E6B5-28B4-4636-96AE-D5F967BCF5B4}" type="presParOf" srcId="{A7E2D40E-7292-4930-840E-166EDDA7DDE1}" destId="{1E8C5DA9-89E4-42A4-A6A9-AA2C452112C8}" srcOrd="7" destOrd="0" presId="urn:microsoft.com/office/officeart/2018/2/layout/IconVerticalSolidList"/>
    <dgm:cxn modelId="{ABF43A5F-2F82-458D-8F7D-A9F6D423923F}" type="presParOf" srcId="{A7E2D40E-7292-4930-840E-166EDDA7DDE1}" destId="{5190033B-896C-45A0-A1CF-C1B6CBF30A08}" srcOrd="8" destOrd="0" presId="urn:microsoft.com/office/officeart/2018/2/layout/IconVerticalSolidList"/>
    <dgm:cxn modelId="{706684A8-E75E-4EE3-BC9E-EE8755977EC3}" type="presParOf" srcId="{5190033B-896C-45A0-A1CF-C1B6CBF30A08}" destId="{4AEB4AE2-1570-43E5-9A6E-E6E7A087CF10}" srcOrd="0" destOrd="0" presId="urn:microsoft.com/office/officeart/2018/2/layout/IconVerticalSolidList"/>
    <dgm:cxn modelId="{573F8F34-4E86-4140-B223-F5696232ECC1}" type="presParOf" srcId="{5190033B-896C-45A0-A1CF-C1B6CBF30A08}" destId="{0B4A1CB6-8CC9-42DD-BDF0-87D508A3B89E}" srcOrd="1" destOrd="0" presId="urn:microsoft.com/office/officeart/2018/2/layout/IconVerticalSolidList"/>
    <dgm:cxn modelId="{E76C06F7-8CF9-411C-BED6-BD245C46CD74}" type="presParOf" srcId="{5190033B-896C-45A0-A1CF-C1B6CBF30A08}" destId="{2CB248D1-796A-4D51-913D-8508A8AE74EC}" srcOrd="2" destOrd="0" presId="urn:microsoft.com/office/officeart/2018/2/layout/IconVerticalSolidList"/>
    <dgm:cxn modelId="{79E4BA62-38B4-4C19-8AA0-2B3CB6737EEA}" type="presParOf" srcId="{5190033B-896C-45A0-A1CF-C1B6CBF30A08}" destId="{9002408F-A823-4A4B-B477-8E3FADE77CA0}"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D63566-C85C-4982-8F3B-E388FA454BB6}">
      <dsp:nvSpPr>
        <dsp:cNvPr id="0" name=""/>
        <dsp:cNvSpPr/>
      </dsp:nvSpPr>
      <dsp:spPr>
        <a:xfrm>
          <a:off x="0" y="546"/>
          <a:ext cx="11094365" cy="45943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ECB8469-356F-41B6-BF37-D25EA78F537F}">
      <dsp:nvSpPr>
        <dsp:cNvPr id="0" name=""/>
        <dsp:cNvSpPr/>
      </dsp:nvSpPr>
      <dsp:spPr>
        <a:xfrm>
          <a:off x="138980" y="103920"/>
          <a:ext cx="252691" cy="252691"/>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798FEC1C-9BE7-4F60-AA9E-58CEBE36C37B}">
      <dsp:nvSpPr>
        <dsp:cNvPr id="0" name=""/>
        <dsp:cNvSpPr/>
      </dsp:nvSpPr>
      <dsp:spPr>
        <a:xfrm>
          <a:off x="530651" y="546"/>
          <a:ext cx="10563713" cy="4594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8624" tIns="48624" rIns="48624" bIns="48624" numCol="1" spcCol="1270" anchor="ctr" anchorCtr="0">
          <a:noAutofit/>
        </a:bodyPr>
        <a:lstStyle/>
        <a:p>
          <a:pPr lvl="0" algn="l" defTabSz="711200">
            <a:lnSpc>
              <a:spcPct val="100000"/>
            </a:lnSpc>
            <a:spcBef>
              <a:spcPct val="0"/>
            </a:spcBef>
            <a:spcAft>
              <a:spcPct val="35000"/>
            </a:spcAft>
          </a:pPr>
          <a:r>
            <a:rPr lang="en-US" sz="1600" kern="1200"/>
            <a:t>Arbitrary barriers to program entry, degree completion</a:t>
          </a:r>
        </a:p>
      </dsp:txBody>
      <dsp:txXfrm>
        <a:off x="530651" y="546"/>
        <a:ext cx="10563713" cy="459438"/>
      </dsp:txXfrm>
    </dsp:sp>
    <dsp:sp modelId="{F3BF19D1-7D3B-45EA-834E-FEB86C2AEA2D}">
      <dsp:nvSpPr>
        <dsp:cNvPr id="0" name=""/>
        <dsp:cNvSpPr/>
      </dsp:nvSpPr>
      <dsp:spPr>
        <a:xfrm>
          <a:off x="0" y="574844"/>
          <a:ext cx="11094365" cy="45943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5374132-369A-4037-BD67-95660F563965}">
      <dsp:nvSpPr>
        <dsp:cNvPr id="0" name=""/>
        <dsp:cNvSpPr/>
      </dsp:nvSpPr>
      <dsp:spPr>
        <a:xfrm>
          <a:off x="138980" y="678218"/>
          <a:ext cx="252691" cy="252691"/>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582CF7A8-0FC4-43F0-91A0-FCDF925F831B}">
      <dsp:nvSpPr>
        <dsp:cNvPr id="0" name=""/>
        <dsp:cNvSpPr/>
      </dsp:nvSpPr>
      <dsp:spPr>
        <a:xfrm>
          <a:off x="530651" y="574844"/>
          <a:ext cx="10563713" cy="4594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8624" tIns="48624" rIns="48624" bIns="48624" numCol="1" spcCol="1270" anchor="ctr" anchorCtr="0">
          <a:noAutofit/>
        </a:bodyPr>
        <a:lstStyle/>
        <a:p>
          <a:pPr lvl="0" algn="l" defTabSz="711200">
            <a:lnSpc>
              <a:spcPct val="100000"/>
            </a:lnSpc>
            <a:spcBef>
              <a:spcPct val="0"/>
            </a:spcBef>
            <a:spcAft>
              <a:spcPct val="35000"/>
            </a:spcAft>
          </a:pPr>
          <a:r>
            <a:rPr lang="en-US" sz="1600" kern="1200"/>
            <a:t>Misconceptions about content</a:t>
          </a:r>
        </a:p>
      </dsp:txBody>
      <dsp:txXfrm>
        <a:off x="530651" y="574844"/>
        <a:ext cx="10563713" cy="459438"/>
      </dsp:txXfrm>
    </dsp:sp>
    <dsp:sp modelId="{79ADDDF4-D7DC-4D36-88A3-402BA3A1CF04}">
      <dsp:nvSpPr>
        <dsp:cNvPr id="0" name=""/>
        <dsp:cNvSpPr/>
      </dsp:nvSpPr>
      <dsp:spPr>
        <a:xfrm>
          <a:off x="0" y="1149142"/>
          <a:ext cx="11094365" cy="45943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ADD53AA-1A74-4A47-A12F-42F08CADBDC2}">
      <dsp:nvSpPr>
        <dsp:cNvPr id="0" name=""/>
        <dsp:cNvSpPr/>
      </dsp:nvSpPr>
      <dsp:spPr>
        <a:xfrm>
          <a:off x="138980" y="1252516"/>
          <a:ext cx="252691" cy="252691"/>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87FB5574-8477-43E7-BD6D-36EF6626FD47}">
      <dsp:nvSpPr>
        <dsp:cNvPr id="0" name=""/>
        <dsp:cNvSpPr/>
      </dsp:nvSpPr>
      <dsp:spPr>
        <a:xfrm>
          <a:off x="530651" y="1149142"/>
          <a:ext cx="10563713" cy="4594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8624" tIns="48624" rIns="48624" bIns="48624" numCol="1" spcCol="1270" anchor="ctr" anchorCtr="0">
          <a:noAutofit/>
        </a:bodyPr>
        <a:lstStyle/>
        <a:p>
          <a:pPr lvl="0" algn="l" defTabSz="711200">
            <a:lnSpc>
              <a:spcPct val="100000"/>
            </a:lnSpc>
            <a:spcBef>
              <a:spcPct val="0"/>
            </a:spcBef>
            <a:spcAft>
              <a:spcPct val="35000"/>
            </a:spcAft>
          </a:pPr>
          <a:r>
            <a:rPr lang="en-US" sz="1600" kern="1200"/>
            <a:t>Critical thinking and problem solving through abstract mathematics</a:t>
          </a:r>
        </a:p>
      </dsp:txBody>
      <dsp:txXfrm>
        <a:off x="530651" y="1149142"/>
        <a:ext cx="10563713" cy="459438"/>
      </dsp:txXfrm>
    </dsp:sp>
    <dsp:sp modelId="{7250022C-4452-4263-968F-0D8F37BB2BB1}">
      <dsp:nvSpPr>
        <dsp:cNvPr id="0" name=""/>
        <dsp:cNvSpPr/>
      </dsp:nvSpPr>
      <dsp:spPr>
        <a:xfrm>
          <a:off x="0" y="1723440"/>
          <a:ext cx="11094365" cy="45943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F165D32-1DAE-44EF-8DDB-846899F1723B}">
      <dsp:nvSpPr>
        <dsp:cNvPr id="0" name=""/>
        <dsp:cNvSpPr/>
      </dsp:nvSpPr>
      <dsp:spPr>
        <a:xfrm>
          <a:off x="138980" y="1826814"/>
          <a:ext cx="252691" cy="252691"/>
        </a:xfrm>
        <a:prstGeom prst="rect">
          <a:avLst/>
        </a:prstGeom>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811BA941-54EF-4C4A-BC5E-6FD5946E3AEF}">
      <dsp:nvSpPr>
        <dsp:cNvPr id="0" name=""/>
        <dsp:cNvSpPr/>
      </dsp:nvSpPr>
      <dsp:spPr>
        <a:xfrm>
          <a:off x="530651" y="1723440"/>
          <a:ext cx="10563713" cy="4594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8624" tIns="48624" rIns="48624" bIns="48624" numCol="1" spcCol="1270" anchor="ctr" anchorCtr="0">
          <a:noAutofit/>
        </a:bodyPr>
        <a:lstStyle/>
        <a:p>
          <a:pPr lvl="0" algn="l" defTabSz="711200">
            <a:lnSpc>
              <a:spcPct val="100000"/>
            </a:lnSpc>
            <a:spcBef>
              <a:spcPct val="0"/>
            </a:spcBef>
            <a:spcAft>
              <a:spcPct val="35000"/>
            </a:spcAft>
          </a:pPr>
          <a:r>
            <a:rPr lang="en-US" sz="1600" kern="1200"/>
            <a:t>Mismatched content with student goals: the mathematics of physics and engineering for all students</a:t>
          </a:r>
        </a:p>
      </dsp:txBody>
      <dsp:txXfrm>
        <a:off x="530651" y="1723440"/>
        <a:ext cx="10563713" cy="459438"/>
      </dsp:txXfrm>
    </dsp:sp>
    <dsp:sp modelId="{A0DC1346-B6EC-4C69-9C4C-5712380D622F}">
      <dsp:nvSpPr>
        <dsp:cNvPr id="0" name=""/>
        <dsp:cNvSpPr/>
      </dsp:nvSpPr>
      <dsp:spPr>
        <a:xfrm>
          <a:off x="0" y="2297738"/>
          <a:ext cx="11094365" cy="45943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177E769-D086-4A64-83D1-69A460E21468}">
      <dsp:nvSpPr>
        <dsp:cNvPr id="0" name=""/>
        <dsp:cNvSpPr/>
      </dsp:nvSpPr>
      <dsp:spPr>
        <a:xfrm>
          <a:off x="138980" y="2401111"/>
          <a:ext cx="252691" cy="252691"/>
        </a:xfrm>
        <a:prstGeom prst="rect">
          <a:avLst/>
        </a:prstGeom>
        <a:blipFill>
          <a:blip xmlns:r="http://schemas.openxmlformats.org/officeDocument/2006/relationships"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D43FF858-034C-4E1C-A636-E87F5A7E84DF}">
      <dsp:nvSpPr>
        <dsp:cNvPr id="0" name=""/>
        <dsp:cNvSpPr/>
      </dsp:nvSpPr>
      <dsp:spPr>
        <a:xfrm>
          <a:off x="530651" y="2297738"/>
          <a:ext cx="10563713" cy="4594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8624" tIns="48624" rIns="48624" bIns="48624" numCol="1" spcCol="1270" anchor="ctr" anchorCtr="0">
          <a:noAutofit/>
        </a:bodyPr>
        <a:lstStyle/>
        <a:p>
          <a:pPr lvl="0" algn="l" defTabSz="711200">
            <a:lnSpc>
              <a:spcPct val="100000"/>
            </a:lnSpc>
            <a:spcBef>
              <a:spcPct val="0"/>
            </a:spcBef>
            <a:spcAft>
              <a:spcPct val="35000"/>
            </a:spcAft>
          </a:pPr>
          <a:r>
            <a:rPr lang="en-US" sz="1600" kern="1200"/>
            <a:t>Equity concerns: disparities in success rates by race and ethnicity</a:t>
          </a:r>
        </a:p>
      </dsp:txBody>
      <dsp:txXfrm>
        <a:off x="530651" y="2297738"/>
        <a:ext cx="10563713" cy="459438"/>
      </dsp:txXfrm>
    </dsp:sp>
    <dsp:sp modelId="{79CDA29A-A52F-4138-877A-4E2727709120}">
      <dsp:nvSpPr>
        <dsp:cNvPr id="0" name=""/>
        <dsp:cNvSpPr/>
      </dsp:nvSpPr>
      <dsp:spPr>
        <a:xfrm>
          <a:off x="0" y="2872036"/>
          <a:ext cx="11094365" cy="45943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ED034FA-0BB5-4B05-8B7A-4E4CC2349A5C}">
      <dsp:nvSpPr>
        <dsp:cNvPr id="0" name=""/>
        <dsp:cNvSpPr/>
      </dsp:nvSpPr>
      <dsp:spPr>
        <a:xfrm>
          <a:off x="138980" y="2975409"/>
          <a:ext cx="252691" cy="252691"/>
        </a:xfrm>
        <a:prstGeom prst="rect">
          <a:avLst/>
        </a:prstGeom>
        <a:blipFill>
          <a:blip xmlns:r="http://schemas.openxmlformats.org/officeDocument/2006/relationships"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36BFCCF5-4127-46C4-A089-DCA3A97331DD}">
      <dsp:nvSpPr>
        <dsp:cNvPr id="0" name=""/>
        <dsp:cNvSpPr/>
      </dsp:nvSpPr>
      <dsp:spPr>
        <a:xfrm>
          <a:off x="530651" y="2872036"/>
          <a:ext cx="10563713" cy="4594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8624" tIns="48624" rIns="48624" bIns="48624" numCol="1" spcCol="1270" anchor="ctr" anchorCtr="0">
          <a:noAutofit/>
        </a:bodyPr>
        <a:lstStyle/>
        <a:p>
          <a:pPr lvl="0" algn="l" defTabSz="711200">
            <a:lnSpc>
              <a:spcPct val="100000"/>
            </a:lnSpc>
            <a:spcBef>
              <a:spcPct val="0"/>
            </a:spcBef>
            <a:spcAft>
              <a:spcPct val="35000"/>
            </a:spcAft>
          </a:pPr>
          <a:r>
            <a:rPr lang="en-US" sz="1600" kern="1200"/>
            <a:t>Fear of transfer acceptance</a:t>
          </a:r>
        </a:p>
      </dsp:txBody>
      <dsp:txXfrm>
        <a:off x="530651" y="2872036"/>
        <a:ext cx="10563713" cy="459438"/>
      </dsp:txXfrm>
    </dsp:sp>
    <dsp:sp modelId="{B94EAA0F-62CA-46F3-8F3B-C86618A281E0}">
      <dsp:nvSpPr>
        <dsp:cNvPr id="0" name=""/>
        <dsp:cNvSpPr/>
      </dsp:nvSpPr>
      <dsp:spPr>
        <a:xfrm>
          <a:off x="0" y="3446333"/>
          <a:ext cx="11094365" cy="45943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57FF1BE-0D3A-48CA-A9B4-C4A45F827040}">
      <dsp:nvSpPr>
        <dsp:cNvPr id="0" name=""/>
        <dsp:cNvSpPr/>
      </dsp:nvSpPr>
      <dsp:spPr>
        <a:xfrm>
          <a:off x="138980" y="3549707"/>
          <a:ext cx="252691" cy="252691"/>
        </a:xfrm>
        <a:prstGeom prst="rect">
          <a:avLst/>
        </a:prstGeom>
        <a:blipFill>
          <a:blip xmlns:r="http://schemas.openxmlformats.org/officeDocument/2006/relationships"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A26A5A6C-B5D4-4965-AAC4-60A2BD1346F0}">
      <dsp:nvSpPr>
        <dsp:cNvPr id="0" name=""/>
        <dsp:cNvSpPr/>
      </dsp:nvSpPr>
      <dsp:spPr>
        <a:xfrm>
          <a:off x="530651" y="3446333"/>
          <a:ext cx="10563713" cy="4594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8624" tIns="48624" rIns="48624" bIns="48624" numCol="1" spcCol="1270" anchor="ctr" anchorCtr="0">
          <a:noAutofit/>
        </a:bodyPr>
        <a:lstStyle/>
        <a:p>
          <a:pPr lvl="0" algn="l" defTabSz="711200">
            <a:lnSpc>
              <a:spcPct val="100000"/>
            </a:lnSpc>
            <a:spcBef>
              <a:spcPct val="0"/>
            </a:spcBef>
            <a:spcAft>
              <a:spcPct val="35000"/>
            </a:spcAft>
          </a:pPr>
          <a:r>
            <a:rPr lang="en-US" sz="1600" kern="1200"/>
            <a:t>“College-Ready” vs. “College-Algebra-Ready”</a:t>
          </a:r>
        </a:p>
      </dsp:txBody>
      <dsp:txXfrm>
        <a:off x="530651" y="3446333"/>
        <a:ext cx="10563713" cy="459438"/>
      </dsp:txXfrm>
    </dsp:sp>
    <dsp:sp modelId="{85099A54-9373-404D-A8E5-CA513AD178DD}">
      <dsp:nvSpPr>
        <dsp:cNvPr id="0" name=""/>
        <dsp:cNvSpPr/>
      </dsp:nvSpPr>
      <dsp:spPr>
        <a:xfrm>
          <a:off x="0" y="4020631"/>
          <a:ext cx="11094365" cy="45943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75CBE76-8909-406D-9B03-B93B170BE064}">
      <dsp:nvSpPr>
        <dsp:cNvPr id="0" name=""/>
        <dsp:cNvSpPr/>
      </dsp:nvSpPr>
      <dsp:spPr>
        <a:xfrm>
          <a:off x="138980" y="4124005"/>
          <a:ext cx="252691" cy="252691"/>
        </a:xfrm>
        <a:prstGeom prst="rect">
          <a:avLst/>
        </a:prstGeom>
        <a:solidFill>
          <a:schemeClr val="accent6">
            <a:hueOff val="0"/>
            <a:satOff val="0"/>
            <a:lumOff val="0"/>
            <a:alphaOff val="0"/>
          </a:schemeClr>
        </a:solidFill>
        <a:ln w="19050" cap="rnd"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A91FC3F-FC47-4B4D-88D6-D14B02F563FF}">
      <dsp:nvSpPr>
        <dsp:cNvPr id="0" name=""/>
        <dsp:cNvSpPr/>
      </dsp:nvSpPr>
      <dsp:spPr>
        <a:xfrm>
          <a:off x="530651" y="4020631"/>
          <a:ext cx="10563713" cy="4594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8624" tIns="48624" rIns="48624" bIns="48624" numCol="1" spcCol="1270" anchor="ctr" anchorCtr="0">
          <a:noAutofit/>
        </a:bodyPr>
        <a:lstStyle/>
        <a:p>
          <a:pPr lvl="0" algn="l" defTabSz="711200">
            <a:lnSpc>
              <a:spcPct val="100000"/>
            </a:lnSpc>
            <a:spcBef>
              <a:spcPct val="0"/>
            </a:spcBef>
            <a:spcAft>
              <a:spcPct val="35000"/>
            </a:spcAft>
          </a:pPr>
          <a:r>
            <a:rPr lang="en-US" sz="1600" kern="1200">
              <a:latin typeface="Century Gothic" panose="020B0502020202020204"/>
            </a:rPr>
            <a:t>Narrow definition of rigor</a:t>
          </a:r>
        </a:p>
      </dsp:txBody>
      <dsp:txXfrm>
        <a:off x="530651" y="4020631"/>
        <a:ext cx="10563713" cy="45943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D272FE-FB33-4707-BCD1-C85C46785CCA}">
      <dsp:nvSpPr>
        <dsp:cNvPr id="0" name=""/>
        <dsp:cNvSpPr/>
      </dsp:nvSpPr>
      <dsp:spPr>
        <a:xfrm>
          <a:off x="0" y="14050"/>
          <a:ext cx="10901362" cy="795600"/>
        </a:xfrm>
        <a:prstGeom prst="roundRect">
          <a:avLst/>
        </a:prstGeom>
        <a:gradFill rotWithShape="0">
          <a:gsLst>
            <a:gs pos="0">
              <a:schemeClr val="accent2">
                <a:hueOff val="0"/>
                <a:satOff val="0"/>
                <a:lumOff val="0"/>
                <a:alphaOff val="0"/>
                <a:tint val="98000"/>
                <a:lumMod val="114000"/>
              </a:schemeClr>
            </a:gs>
            <a:gs pos="100000">
              <a:schemeClr val="accent2">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a:t>1. All students, regardless of college readiness, enter directly into mathematics pathways aligned to their programs of study.</a:t>
          </a:r>
        </a:p>
      </dsp:txBody>
      <dsp:txXfrm>
        <a:off x="38838" y="52888"/>
        <a:ext cx="10823686" cy="717924"/>
      </dsp:txXfrm>
    </dsp:sp>
    <dsp:sp modelId="{E9A84D75-48CD-4DEC-80BF-6B496979AEA9}">
      <dsp:nvSpPr>
        <dsp:cNvPr id="0" name=""/>
        <dsp:cNvSpPr/>
      </dsp:nvSpPr>
      <dsp:spPr>
        <a:xfrm>
          <a:off x="0" y="867250"/>
          <a:ext cx="10901362" cy="795600"/>
        </a:xfrm>
        <a:prstGeom prst="roundRect">
          <a:avLst/>
        </a:prstGeom>
        <a:gradFill rotWithShape="0">
          <a:gsLst>
            <a:gs pos="0">
              <a:schemeClr val="accent3">
                <a:hueOff val="0"/>
                <a:satOff val="0"/>
                <a:lumOff val="0"/>
                <a:alphaOff val="0"/>
                <a:tint val="98000"/>
                <a:lumMod val="114000"/>
              </a:schemeClr>
            </a:gs>
            <a:gs pos="100000">
              <a:schemeClr val="accent3">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a:t>2. Students complete their first college-level mathematics requirement in their first year of college.</a:t>
          </a:r>
        </a:p>
      </dsp:txBody>
      <dsp:txXfrm>
        <a:off x="38838" y="906088"/>
        <a:ext cx="10823686" cy="717924"/>
      </dsp:txXfrm>
    </dsp:sp>
    <dsp:sp modelId="{5951C8BC-6878-4063-B543-2CA3FFEE8745}">
      <dsp:nvSpPr>
        <dsp:cNvPr id="0" name=""/>
        <dsp:cNvSpPr/>
      </dsp:nvSpPr>
      <dsp:spPr>
        <a:xfrm>
          <a:off x="0" y="1720450"/>
          <a:ext cx="10901362" cy="795600"/>
        </a:xfrm>
        <a:prstGeom prst="roundRect">
          <a:avLst/>
        </a:prstGeom>
        <a:gradFill rotWithShape="0">
          <a:gsLst>
            <a:gs pos="0">
              <a:schemeClr val="accent4">
                <a:hueOff val="0"/>
                <a:satOff val="0"/>
                <a:lumOff val="0"/>
                <a:alphaOff val="0"/>
                <a:tint val="98000"/>
                <a:lumMod val="114000"/>
              </a:schemeClr>
            </a:gs>
            <a:gs pos="100000">
              <a:schemeClr val="accent4">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a:t>3. Strategies to support students as learners are integrated into courses and are aligned across the institution.</a:t>
          </a:r>
        </a:p>
      </dsp:txBody>
      <dsp:txXfrm>
        <a:off x="38838" y="1759288"/>
        <a:ext cx="10823686" cy="717924"/>
      </dsp:txXfrm>
    </dsp:sp>
    <dsp:sp modelId="{B24D0E2F-AD1E-4516-8B73-4447717F5008}">
      <dsp:nvSpPr>
        <dsp:cNvPr id="0" name=""/>
        <dsp:cNvSpPr/>
      </dsp:nvSpPr>
      <dsp:spPr>
        <a:xfrm>
          <a:off x="0" y="2573650"/>
          <a:ext cx="10901362" cy="795600"/>
        </a:xfrm>
        <a:prstGeom prst="roundRect">
          <a:avLst/>
        </a:prstGeom>
        <a:gradFill rotWithShape="0">
          <a:gsLst>
            <a:gs pos="0">
              <a:schemeClr val="accent5">
                <a:hueOff val="0"/>
                <a:satOff val="0"/>
                <a:lumOff val="0"/>
                <a:alphaOff val="0"/>
                <a:tint val="98000"/>
                <a:lumMod val="114000"/>
              </a:schemeClr>
            </a:gs>
            <a:gs pos="100000">
              <a:schemeClr val="accent5">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a:t>4. Instruction incorporates evidence-based curriculum and pedagogy.</a:t>
          </a:r>
        </a:p>
      </dsp:txBody>
      <dsp:txXfrm>
        <a:off x="38838" y="2612488"/>
        <a:ext cx="10823686" cy="71792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F748C0-1914-4E29-91EA-7AD97EEAFBC7}">
      <dsp:nvSpPr>
        <dsp:cNvPr id="0" name=""/>
        <dsp:cNvSpPr/>
      </dsp:nvSpPr>
      <dsp:spPr>
        <a:xfrm>
          <a:off x="796555" y="645"/>
          <a:ext cx="3082179" cy="1849307"/>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t" anchorCtr="0">
          <a:noAutofit/>
        </a:bodyPr>
        <a:lstStyle/>
        <a:p>
          <a:pPr lvl="0" algn="l" defTabSz="1022350">
            <a:lnSpc>
              <a:spcPct val="90000"/>
            </a:lnSpc>
            <a:spcBef>
              <a:spcPct val="0"/>
            </a:spcBef>
            <a:spcAft>
              <a:spcPct val="35000"/>
            </a:spcAft>
          </a:pPr>
          <a:r>
            <a:rPr lang="en-US" sz="2300" kern="1200"/>
            <a:t>Calculus Preparation</a:t>
          </a:r>
        </a:p>
        <a:p>
          <a:pPr marL="171450" lvl="1" indent="-171450" algn="l" defTabSz="800100">
            <a:lnSpc>
              <a:spcPct val="90000"/>
            </a:lnSpc>
            <a:spcBef>
              <a:spcPct val="0"/>
            </a:spcBef>
            <a:spcAft>
              <a:spcPct val="15000"/>
            </a:spcAft>
            <a:buChar char="••"/>
          </a:pPr>
          <a:r>
            <a:rPr lang="en-US" sz="1800" kern="1200"/>
            <a:t>College Algebra</a:t>
          </a:r>
        </a:p>
        <a:p>
          <a:pPr marL="171450" lvl="1" indent="-171450" algn="l" defTabSz="800100">
            <a:lnSpc>
              <a:spcPct val="90000"/>
            </a:lnSpc>
            <a:spcBef>
              <a:spcPct val="0"/>
            </a:spcBef>
            <a:spcAft>
              <a:spcPct val="15000"/>
            </a:spcAft>
            <a:buChar char="••"/>
          </a:pPr>
          <a:r>
            <a:rPr lang="en-US" sz="1800" kern="1200"/>
            <a:t>Precalculus</a:t>
          </a:r>
        </a:p>
        <a:p>
          <a:pPr marL="171450" lvl="1" indent="-171450" algn="l" defTabSz="800100">
            <a:lnSpc>
              <a:spcPct val="90000"/>
            </a:lnSpc>
            <a:spcBef>
              <a:spcPct val="0"/>
            </a:spcBef>
            <a:spcAft>
              <a:spcPct val="15000"/>
            </a:spcAft>
            <a:buChar char="••"/>
          </a:pPr>
          <a:r>
            <a:rPr lang="en-US" sz="1800" kern="1200"/>
            <a:t>Trigonometry</a:t>
          </a:r>
        </a:p>
      </dsp:txBody>
      <dsp:txXfrm>
        <a:off x="796555" y="645"/>
        <a:ext cx="3082179" cy="1849307"/>
      </dsp:txXfrm>
    </dsp:sp>
    <dsp:sp modelId="{54E903D7-2348-4184-8613-0A7FE2A2DD62}">
      <dsp:nvSpPr>
        <dsp:cNvPr id="0" name=""/>
        <dsp:cNvSpPr/>
      </dsp:nvSpPr>
      <dsp:spPr>
        <a:xfrm>
          <a:off x="4186953" y="645"/>
          <a:ext cx="3082179" cy="1849307"/>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t" anchorCtr="0">
          <a:noAutofit/>
        </a:bodyPr>
        <a:lstStyle/>
        <a:p>
          <a:pPr lvl="0" algn="l" defTabSz="1022350">
            <a:lnSpc>
              <a:spcPct val="90000"/>
            </a:lnSpc>
            <a:spcBef>
              <a:spcPct val="0"/>
            </a:spcBef>
            <a:spcAft>
              <a:spcPct val="35000"/>
            </a:spcAft>
          </a:pPr>
          <a:r>
            <a:rPr lang="en-US" sz="2300" kern="1200"/>
            <a:t>Statistics</a:t>
          </a:r>
        </a:p>
        <a:p>
          <a:pPr marL="171450" lvl="1" indent="-171450" algn="l" defTabSz="800100">
            <a:lnSpc>
              <a:spcPct val="90000"/>
            </a:lnSpc>
            <a:spcBef>
              <a:spcPct val="0"/>
            </a:spcBef>
            <a:spcAft>
              <a:spcPct val="15000"/>
            </a:spcAft>
            <a:buChar char="••"/>
          </a:pPr>
          <a:r>
            <a:rPr lang="en-US" sz="1800" kern="1200"/>
            <a:t>Statistical Reasoning</a:t>
          </a:r>
        </a:p>
        <a:p>
          <a:pPr marL="171450" lvl="1" indent="-171450" algn="l" defTabSz="800100">
            <a:lnSpc>
              <a:spcPct val="90000"/>
            </a:lnSpc>
            <a:spcBef>
              <a:spcPct val="0"/>
            </a:spcBef>
            <a:spcAft>
              <a:spcPct val="15000"/>
            </a:spcAft>
            <a:buChar char="••"/>
          </a:pPr>
          <a:r>
            <a:rPr lang="en-US" sz="1800" kern="1200"/>
            <a:t>Inferential Statistics</a:t>
          </a:r>
        </a:p>
      </dsp:txBody>
      <dsp:txXfrm>
        <a:off x="4186953" y="645"/>
        <a:ext cx="3082179" cy="1849307"/>
      </dsp:txXfrm>
    </dsp:sp>
    <dsp:sp modelId="{C40B8968-36D7-4D55-B5E5-6F363D2D80C0}">
      <dsp:nvSpPr>
        <dsp:cNvPr id="0" name=""/>
        <dsp:cNvSpPr/>
      </dsp:nvSpPr>
      <dsp:spPr>
        <a:xfrm>
          <a:off x="7577350" y="645"/>
          <a:ext cx="3082179" cy="1849307"/>
        </a:xfrm>
        <a:prstGeom prst="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kern="1200"/>
            <a:t>Quantitative Reasoning</a:t>
          </a:r>
        </a:p>
      </dsp:txBody>
      <dsp:txXfrm>
        <a:off x="7577350" y="645"/>
        <a:ext cx="3082179" cy="1849307"/>
      </dsp:txXfrm>
    </dsp:sp>
    <dsp:sp modelId="{28AC7FC1-9732-470A-B22E-4B664CEF7ABF}">
      <dsp:nvSpPr>
        <dsp:cNvPr id="0" name=""/>
        <dsp:cNvSpPr/>
      </dsp:nvSpPr>
      <dsp:spPr>
        <a:xfrm>
          <a:off x="2491754" y="2158171"/>
          <a:ext cx="3082179" cy="1849307"/>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t" anchorCtr="0">
          <a:noAutofit/>
        </a:bodyPr>
        <a:lstStyle/>
        <a:p>
          <a:pPr lvl="0" algn="l" defTabSz="1022350">
            <a:lnSpc>
              <a:spcPct val="90000"/>
            </a:lnSpc>
            <a:spcBef>
              <a:spcPct val="0"/>
            </a:spcBef>
            <a:spcAft>
              <a:spcPct val="35000"/>
            </a:spcAft>
          </a:pPr>
          <a:r>
            <a:rPr lang="en-US" sz="2300" kern="1200"/>
            <a:t>Program-Specific Mathematics</a:t>
          </a:r>
        </a:p>
        <a:p>
          <a:pPr marL="171450" lvl="1" indent="-171450" algn="l" defTabSz="800100">
            <a:lnSpc>
              <a:spcPct val="90000"/>
            </a:lnSpc>
            <a:spcBef>
              <a:spcPct val="0"/>
            </a:spcBef>
            <a:spcAft>
              <a:spcPct val="15000"/>
            </a:spcAft>
            <a:buChar char="••"/>
          </a:pPr>
          <a:r>
            <a:rPr lang="en-US" sz="1800" kern="1200"/>
            <a:t>Math for teachers</a:t>
          </a:r>
        </a:p>
        <a:p>
          <a:pPr marL="171450" lvl="1" indent="-171450" algn="l" defTabSz="800100" rtl="0">
            <a:lnSpc>
              <a:spcPct val="90000"/>
            </a:lnSpc>
            <a:spcBef>
              <a:spcPct val="0"/>
            </a:spcBef>
            <a:spcAft>
              <a:spcPct val="15000"/>
            </a:spcAft>
            <a:buChar char="••"/>
          </a:pPr>
          <a:r>
            <a:rPr lang="en-US" sz="1800" kern="1200">
              <a:latin typeface="Century Gothic" panose="020B0502020202020204"/>
            </a:rPr>
            <a:t>Finite Math</a:t>
          </a:r>
        </a:p>
      </dsp:txBody>
      <dsp:txXfrm>
        <a:off x="2491754" y="2158171"/>
        <a:ext cx="3082179" cy="1849307"/>
      </dsp:txXfrm>
    </dsp:sp>
    <dsp:sp modelId="{ADC29008-CA9B-4FB6-8036-F3FEE7305FF3}">
      <dsp:nvSpPr>
        <dsp:cNvPr id="0" name=""/>
        <dsp:cNvSpPr/>
      </dsp:nvSpPr>
      <dsp:spPr>
        <a:xfrm>
          <a:off x="5882151" y="2158171"/>
          <a:ext cx="3082179" cy="1849307"/>
        </a:xfrm>
        <a:prstGeom prst="rect">
          <a:avLst/>
        </a:prstGeom>
        <a:solidFill>
          <a:schemeClr val="accent6">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kern="1200">
              <a:latin typeface="Century Gothic" panose="020B0502020202020204"/>
            </a:rPr>
            <a:t>Technical Math</a:t>
          </a:r>
          <a:endParaRPr lang="en-US" sz="2300" kern="1200"/>
        </a:p>
      </dsp:txBody>
      <dsp:txXfrm>
        <a:off x="5882151" y="2158171"/>
        <a:ext cx="3082179" cy="184930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BC90BE-4AAE-4BD8-94CB-E4982062C64D}">
      <dsp:nvSpPr>
        <dsp:cNvPr id="0" name=""/>
        <dsp:cNvSpPr/>
      </dsp:nvSpPr>
      <dsp:spPr>
        <a:xfrm>
          <a:off x="0" y="1662"/>
          <a:ext cx="10895369" cy="0"/>
        </a:xfrm>
        <a:prstGeom prst="lin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BDD8B79-9D5F-4CD8-B67C-C4A2F00DF0F9}">
      <dsp:nvSpPr>
        <dsp:cNvPr id="0" name=""/>
        <dsp:cNvSpPr/>
      </dsp:nvSpPr>
      <dsp:spPr>
        <a:xfrm>
          <a:off x="0" y="1662"/>
          <a:ext cx="10895369" cy="566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n-US" sz="2100" b="0" i="0" kern="1200"/>
            <a:t>Mathematical maturity</a:t>
          </a:r>
          <a:endParaRPr lang="en-US" sz="2100" kern="1200"/>
        </a:p>
      </dsp:txBody>
      <dsp:txXfrm>
        <a:off x="0" y="1662"/>
        <a:ext cx="10895369" cy="566825"/>
      </dsp:txXfrm>
    </dsp:sp>
    <dsp:sp modelId="{D9441BF1-09E9-4EE3-924F-C24E1BC17BF0}">
      <dsp:nvSpPr>
        <dsp:cNvPr id="0" name=""/>
        <dsp:cNvSpPr/>
      </dsp:nvSpPr>
      <dsp:spPr>
        <a:xfrm>
          <a:off x="0" y="568487"/>
          <a:ext cx="10895369" cy="0"/>
        </a:xfrm>
        <a:prstGeom prst="lin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E26554E-E6CC-40FD-BF9B-5085808A9737}">
      <dsp:nvSpPr>
        <dsp:cNvPr id="0" name=""/>
        <dsp:cNvSpPr/>
      </dsp:nvSpPr>
      <dsp:spPr>
        <a:xfrm>
          <a:off x="0" y="568487"/>
          <a:ext cx="10895369" cy="566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n-US" sz="2100" b="0" i="0" kern="1200"/>
            <a:t>Confident to approach and persist through quantitative problems in new situations</a:t>
          </a:r>
          <a:endParaRPr lang="en-US" sz="2100" kern="1200"/>
        </a:p>
      </dsp:txBody>
      <dsp:txXfrm>
        <a:off x="0" y="568487"/>
        <a:ext cx="10895369" cy="566825"/>
      </dsp:txXfrm>
    </dsp:sp>
    <dsp:sp modelId="{4866342B-C4D9-4BE5-B66B-F8BA9A0F69BF}">
      <dsp:nvSpPr>
        <dsp:cNvPr id="0" name=""/>
        <dsp:cNvSpPr/>
      </dsp:nvSpPr>
      <dsp:spPr>
        <a:xfrm>
          <a:off x="0" y="1135313"/>
          <a:ext cx="10895369" cy="0"/>
        </a:xfrm>
        <a:prstGeom prst="lin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D14357-10D0-473A-867C-1421910DF5DF}">
      <dsp:nvSpPr>
        <dsp:cNvPr id="0" name=""/>
        <dsp:cNvSpPr/>
      </dsp:nvSpPr>
      <dsp:spPr>
        <a:xfrm>
          <a:off x="0" y="1135313"/>
          <a:ext cx="10895369" cy="566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n-US" sz="2100" b="0" i="0" kern="1200"/>
            <a:t>Identify resources, knowledge, and solution paths needed to solve problems</a:t>
          </a:r>
          <a:endParaRPr lang="en-US" sz="2100" kern="1200"/>
        </a:p>
      </dsp:txBody>
      <dsp:txXfrm>
        <a:off x="0" y="1135313"/>
        <a:ext cx="10895369" cy="566825"/>
      </dsp:txXfrm>
    </dsp:sp>
    <dsp:sp modelId="{5BCF4469-1597-42CB-9D03-F6C91D393922}">
      <dsp:nvSpPr>
        <dsp:cNvPr id="0" name=""/>
        <dsp:cNvSpPr/>
      </dsp:nvSpPr>
      <dsp:spPr>
        <a:xfrm>
          <a:off x="0" y="1702138"/>
          <a:ext cx="10895369" cy="0"/>
        </a:xfrm>
        <a:prstGeom prst="lin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5AFEB94-C8CE-40BC-9E7F-C812C80D8F48}">
      <dsp:nvSpPr>
        <dsp:cNvPr id="0" name=""/>
        <dsp:cNvSpPr/>
      </dsp:nvSpPr>
      <dsp:spPr>
        <a:xfrm>
          <a:off x="0" y="1702138"/>
          <a:ext cx="10895369" cy="566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n-US" sz="2100" b="0" i="0" kern="1200"/>
            <a:t>Evaluate the reasonableness of quantitative information</a:t>
          </a:r>
          <a:endParaRPr lang="en-US" sz="2100" kern="1200"/>
        </a:p>
      </dsp:txBody>
      <dsp:txXfrm>
        <a:off x="0" y="1702138"/>
        <a:ext cx="10895369" cy="566825"/>
      </dsp:txXfrm>
    </dsp:sp>
    <dsp:sp modelId="{246625F6-F805-40DA-8B29-F13576D5733B}">
      <dsp:nvSpPr>
        <dsp:cNvPr id="0" name=""/>
        <dsp:cNvSpPr/>
      </dsp:nvSpPr>
      <dsp:spPr>
        <a:xfrm>
          <a:off x="0" y="2268963"/>
          <a:ext cx="10895369" cy="0"/>
        </a:xfrm>
        <a:prstGeom prst="lin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377B049-92B1-4D30-93AC-39FD5159268E}">
      <dsp:nvSpPr>
        <dsp:cNvPr id="0" name=""/>
        <dsp:cNvSpPr/>
      </dsp:nvSpPr>
      <dsp:spPr>
        <a:xfrm>
          <a:off x="0" y="2268963"/>
          <a:ext cx="10895369" cy="566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n-US" sz="2100" b="0" i="0" kern="1200"/>
            <a:t>Read, interpret, critique, and question data and quantitative claims</a:t>
          </a:r>
          <a:endParaRPr lang="en-US" sz="2100" kern="1200"/>
        </a:p>
      </dsp:txBody>
      <dsp:txXfrm>
        <a:off x="0" y="2268963"/>
        <a:ext cx="10895369" cy="566825"/>
      </dsp:txXfrm>
    </dsp:sp>
    <dsp:sp modelId="{5428CE4B-8406-4ECA-9D8C-BAB64437BB19}">
      <dsp:nvSpPr>
        <dsp:cNvPr id="0" name=""/>
        <dsp:cNvSpPr/>
      </dsp:nvSpPr>
      <dsp:spPr>
        <a:xfrm>
          <a:off x="0" y="2835789"/>
          <a:ext cx="10895369" cy="0"/>
        </a:xfrm>
        <a:prstGeom prst="line">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FA6AB31-7457-4D10-ADE0-7032F7CA1F06}">
      <dsp:nvSpPr>
        <dsp:cNvPr id="0" name=""/>
        <dsp:cNvSpPr/>
      </dsp:nvSpPr>
      <dsp:spPr>
        <a:xfrm>
          <a:off x="0" y="2835789"/>
          <a:ext cx="10895369" cy="566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n-US" sz="2100" b="0" i="0" kern="1200"/>
            <a:t>Relevant, authentic applications</a:t>
          </a:r>
          <a:endParaRPr lang="en-US" sz="2100" kern="1200"/>
        </a:p>
      </dsp:txBody>
      <dsp:txXfrm>
        <a:off x="0" y="2835789"/>
        <a:ext cx="10895369" cy="56682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B2AED6-4E9F-477C-A056-9D2316A6DB88}">
      <dsp:nvSpPr>
        <dsp:cNvPr id="0" name=""/>
        <dsp:cNvSpPr/>
      </dsp:nvSpPr>
      <dsp:spPr>
        <a:xfrm>
          <a:off x="0" y="2622"/>
          <a:ext cx="6496050" cy="520984"/>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275D033-DF7C-43B6-A7CA-A0D62A754063}">
      <dsp:nvSpPr>
        <dsp:cNvPr id="0" name=""/>
        <dsp:cNvSpPr/>
      </dsp:nvSpPr>
      <dsp:spPr>
        <a:xfrm>
          <a:off x="157597" y="119844"/>
          <a:ext cx="286821" cy="286541"/>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5BEEFA80-C9B0-42BD-B637-2A178EA7556D}">
      <dsp:nvSpPr>
        <dsp:cNvPr id="0" name=""/>
        <dsp:cNvSpPr/>
      </dsp:nvSpPr>
      <dsp:spPr>
        <a:xfrm>
          <a:off x="602017" y="2622"/>
          <a:ext cx="5884761" cy="5372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6861" tIns="56861" rIns="56861" bIns="56861" numCol="1" spcCol="1270" anchor="ctr" anchorCtr="0">
          <a:noAutofit/>
        </a:bodyPr>
        <a:lstStyle/>
        <a:p>
          <a:pPr lvl="0" algn="l" defTabSz="622300">
            <a:lnSpc>
              <a:spcPct val="100000"/>
            </a:lnSpc>
            <a:spcBef>
              <a:spcPct val="0"/>
            </a:spcBef>
            <a:spcAft>
              <a:spcPct val="35000"/>
            </a:spcAft>
          </a:pPr>
          <a:r>
            <a:rPr lang="en-US" sz="1400" kern="1200"/>
            <a:t>work effectively in groups </a:t>
          </a:r>
        </a:p>
      </dsp:txBody>
      <dsp:txXfrm>
        <a:off x="602017" y="2622"/>
        <a:ext cx="5884761" cy="537265"/>
      </dsp:txXfrm>
    </dsp:sp>
    <dsp:sp modelId="{6D09AA13-7F3E-4303-87EF-4A40F17E97CA}">
      <dsp:nvSpPr>
        <dsp:cNvPr id="0" name=""/>
        <dsp:cNvSpPr/>
      </dsp:nvSpPr>
      <dsp:spPr>
        <a:xfrm>
          <a:off x="0" y="674204"/>
          <a:ext cx="6496050" cy="520984"/>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046654-3302-40B0-B769-9FE5DA04B41A}">
      <dsp:nvSpPr>
        <dsp:cNvPr id="0" name=""/>
        <dsp:cNvSpPr/>
      </dsp:nvSpPr>
      <dsp:spPr>
        <a:xfrm>
          <a:off x="157597" y="791425"/>
          <a:ext cx="286821" cy="286541"/>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7245817F-16F0-41C0-8BDB-DA2CBEFBF5A5}">
      <dsp:nvSpPr>
        <dsp:cNvPr id="0" name=""/>
        <dsp:cNvSpPr/>
      </dsp:nvSpPr>
      <dsp:spPr>
        <a:xfrm>
          <a:off x="602017" y="674204"/>
          <a:ext cx="5884761" cy="5372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6861" tIns="56861" rIns="56861" bIns="56861" numCol="1" spcCol="1270" anchor="ctr" anchorCtr="0">
          <a:noAutofit/>
        </a:bodyPr>
        <a:lstStyle/>
        <a:p>
          <a:pPr lvl="0" algn="l" defTabSz="622300">
            <a:lnSpc>
              <a:spcPct val="100000"/>
            </a:lnSpc>
            <a:spcBef>
              <a:spcPct val="0"/>
            </a:spcBef>
            <a:spcAft>
              <a:spcPct val="35000"/>
            </a:spcAft>
          </a:pPr>
          <a:r>
            <a:rPr lang="en-US" sz="1400" kern="1200"/>
            <a:t>solve problems and figure things out without always being told what to do </a:t>
          </a:r>
        </a:p>
      </dsp:txBody>
      <dsp:txXfrm>
        <a:off x="602017" y="674204"/>
        <a:ext cx="5884761" cy="537265"/>
      </dsp:txXfrm>
    </dsp:sp>
    <dsp:sp modelId="{B5D481B1-6D4D-4A70-BB5C-2732155B3787}">
      <dsp:nvSpPr>
        <dsp:cNvPr id="0" name=""/>
        <dsp:cNvSpPr/>
      </dsp:nvSpPr>
      <dsp:spPr>
        <a:xfrm>
          <a:off x="0" y="1345785"/>
          <a:ext cx="6496050" cy="520984"/>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3CC298-C691-4D63-A3D1-346CF8776D02}">
      <dsp:nvSpPr>
        <dsp:cNvPr id="0" name=""/>
        <dsp:cNvSpPr/>
      </dsp:nvSpPr>
      <dsp:spPr>
        <a:xfrm>
          <a:off x="157597" y="1463007"/>
          <a:ext cx="286821" cy="286541"/>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03B373E7-2EDD-4C1C-A88D-51127F8B41C7}">
      <dsp:nvSpPr>
        <dsp:cNvPr id="0" name=""/>
        <dsp:cNvSpPr/>
      </dsp:nvSpPr>
      <dsp:spPr>
        <a:xfrm>
          <a:off x="602017" y="1345785"/>
          <a:ext cx="5884761" cy="5372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6861" tIns="56861" rIns="56861" bIns="56861" numCol="1" spcCol="1270" anchor="ctr" anchorCtr="0">
          <a:noAutofit/>
        </a:bodyPr>
        <a:lstStyle/>
        <a:p>
          <a:pPr lvl="0" algn="l" defTabSz="622300">
            <a:lnSpc>
              <a:spcPct val="100000"/>
            </a:lnSpc>
            <a:spcBef>
              <a:spcPct val="0"/>
            </a:spcBef>
            <a:spcAft>
              <a:spcPct val="35000"/>
            </a:spcAft>
          </a:pPr>
          <a:r>
            <a:rPr lang="en-US" sz="1400" kern="1200"/>
            <a:t>utilize resources and technology appropriately</a:t>
          </a:r>
        </a:p>
      </dsp:txBody>
      <dsp:txXfrm>
        <a:off x="602017" y="1345785"/>
        <a:ext cx="5884761" cy="537265"/>
      </dsp:txXfrm>
    </dsp:sp>
    <dsp:sp modelId="{BAE9252F-B832-4E91-93DB-C3413666EE96}">
      <dsp:nvSpPr>
        <dsp:cNvPr id="0" name=""/>
        <dsp:cNvSpPr/>
      </dsp:nvSpPr>
      <dsp:spPr>
        <a:xfrm>
          <a:off x="0" y="2017367"/>
          <a:ext cx="6496050" cy="520984"/>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88AB587-111D-4E19-A9F8-315154EA852A}">
      <dsp:nvSpPr>
        <dsp:cNvPr id="0" name=""/>
        <dsp:cNvSpPr/>
      </dsp:nvSpPr>
      <dsp:spPr>
        <a:xfrm>
          <a:off x="157597" y="2134588"/>
          <a:ext cx="286821" cy="286541"/>
        </a:xfrm>
        <a:prstGeom prst="rect">
          <a:avLst/>
        </a:prstGeom>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BDE4F8A7-A85F-4DF2-B877-F47F348484B1}">
      <dsp:nvSpPr>
        <dsp:cNvPr id="0" name=""/>
        <dsp:cNvSpPr/>
      </dsp:nvSpPr>
      <dsp:spPr>
        <a:xfrm>
          <a:off x="602017" y="2017367"/>
          <a:ext cx="5884761" cy="5372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6861" tIns="56861" rIns="56861" bIns="56861" numCol="1" spcCol="1270" anchor="ctr" anchorCtr="0">
          <a:noAutofit/>
        </a:bodyPr>
        <a:lstStyle/>
        <a:p>
          <a:pPr lvl="0" algn="l" defTabSz="622300">
            <a:lnSpc>
              <a:spcPct val="100000"/>
            </a:lnSpc>
            <a:spcBef>
              <a:spcPct val="0"/>
            </a:spcBef>
            <a:spcAft>
              <a:spcPct val="35000"/>
            </a:spcAft>
          </a:pPr>
          <a:r>
            <a:rPr lang="en-US" sz="1400" kern="1200"/>
            <a:t>persist and persevere through difficult problems </a:t>
          </a:r>
        </a:p>
      </dsp:txBody>
      <dsp:txXfrm>
        <a:off x="602017" y="2017367"/>
        <a:ext cx="5884761" cy="537265"/>
      </dsp:txXfrm>
    </dsp:sp>
    <dsp:sp modelId="{187B1DA4-9F5E-4A59-8288-71C2F423E712}">
      <dsp:nvSpPr>
        <dsp:cNvPr id="0" name=""/>
        <dsp:cNvSpPr/>
      </dsp:nvSpPr>
      <dsp:spPr>
        <a:xfrm>
          <a:off x="0" y="2688948"/>
          <a:ext cx="6496050" cy="520984"/>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46D13A9-B79F-43CA-9E2E-DE9A0FF947DF}">
      <dsp:nvSpPr>
        <dsp:cNvPr id="0" name=""/>
        <dsp:cNvSpPr/>
      </dsp:nvSpPr>
      <dsp:spPr>
        <a:xfrm>
          <a:off x="157597" y="2806170"/>
          <a:ext cx="286821" cy="286541"/>
        </a:xfrm>
        <a:prstGeom prst="rect">
          <a:avLst/>
        </a:prstGeom>
        <a:blipFill>
          <a:blip xmlns:r="http://schemas.openxmlformats.org/officeDocument/2006/relationships"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0CE5655F-845C-4402-A53C-BA1F7B3ECB06}">
      <dsp:nvSpPr>
        <dsp:cNvPr id="0" name=""/>
        <dsp:cNvSpPr/>
      </dsp:nvSpPr>
      <dsp:spPr>
        <a:xfrm>
          <a:off x="602017" y="2688948"/>
          <a:ext cx="5884761" cy="5372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6861" tIns="56861" rIns="56861" bIns="56861" numCol="1" spcCol="1270" anchor="ctr" anchorCtr="0">
          <a:noAutofit/>
        </a:bodyPr>
        <a:lstStyle/>
        <a:p>
          <a:pPr lvl="0" algn="l" defTabSz="622300">
            <a:lnSpc>
              <a:spcPct val="100000"/>
            </a:lnSpc>
            <a:spcBef>
              <a:spcPct val="0"/>
            </a:spcBef>
            <a:spcAft>
              <a:spcPct val="35000"/>
            </a:spcAft>
          </a:pPr>
          <a:r>
            <a:rPr lang="en-US" sz="1400" kern="1200"/>
            <a:t>read and write about quantitative situations and solutions </a:t>
          </a:r>
        </a:p>
      </dsp:txBody>
      <dsp:txXfrm>
        <a:off x="602017" y="2688948"/>
        <a:ext cx="5884761" cy="537265"/>
      </dsp:txXfrm>
    </dsp:sp>
    <dsp:sp modelId="{5FB29CC5-165D-42EF-A16A-FA7336AD24FB}">
      <dsp:nvSpPr>
        <dsp:cNvPr id="0" name=""/>
        <dsp:cNvSpPr/>
      </dsp:nvSpPr>
      <dsp:spPr>
        <a:xfrm>
          <a:off x="0" y="3360530"/>
          <a:ext cx="6496050" cy="520984"/>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159D429-0C60-4802-AF1C-FB26F82C6378}">
      <dsp:nvSpPr>
        <dsp:cNvPr id="0" name=""/>
        <dsp:cNvSpPr/>
      </dsp:nvSpPr>
      <dsp:spPr>
        <a:xfrm>
          <a:off x="157597" y="3477751"/>
          <a:ext cx="286821" cy="286541"/>
        </a:xfrm>
        <a:prstGeom prst="rect">
          <a:avLst/>
        </a:prstGeom>
        <a:blipFill>
          <a:blip xmlns:r="http://schemas.openxmlformats.org/officeDocument/2006/relationships"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B2B3C425-16D8-417C-8D73-1CED00BFB131}">
      <dsp:nvSpPr>
        <dsp:cNvPr id="0" name=""/>
        <dsp:cNvSpPr/>
      </dsp:nvSpPr>
      <dsp:spPr>
        <a:xfrm>
          <a:off x="602017" y="3360530"/>
          <a:ext cx="5884761" cy="5372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6861" tIns="56861" rIns="56861" bIns="56861" numCol="1" spcCol="1270" anchor="ctr" anchorCtr="0">
          <a:noAutofit/>
        </a:bodyPr>
        <a:lstStyle/>
        <a:p>
          <a:pPr lvl="0" algn="l" defTabSz="622300">
            <a:lnSpc>
              <a:spcPct val="100000"/>
            </a:lnSpc>
            <a:spcBef>
              <a:spcPct val="0"/>
            </a:spcBef>
            <a:spcAft>
              <a:spcPct val="35000"/>
            </a:spcAft>
          </a:pPr>
          <a:r>
            <a:rPr lang="en-US" sz="1400" kern="1200"/>
            <a:t>critically analyze and interpret data and quantitative information</a:t>
          </a:r>
        </a:p>
      </dsp:txBody>
      <dsp:txXfrm>
        <a:off x="602017" y="3360530"/>
        <a:ext cx="5884761" cy="537265"/>
      </dsp:txXfrm>
    </dsp:sp>
    <dsp:sp modelId="{A0B40230-5652-4393-9AA6-95E374D93C77}">
      <dsp:nvSpPr>
        <dsp:cNvPr id="0" name=""/>
        <dsp:cNvSpPr/>
      </dsp:nvSpPr>
      <dsp:spPr>
        <a:xfrm>
          <a:off x="0" y="4032112"/>
          <a:ext cx="6496050" cy="520984"/>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95A6E8A-6DAB-4462-A9C1-2DEBC45E577B}">
      <dsp:nvSpPr>
        <dsp:cNvPr id="0" name=""/>
        <dsp:cNvSpPr/>
      </dsp:nvSpPr>
      <dsp:spPr>
        <a:xfrm>
          <a:off x="157597" y="4149333"/>
          <a:ext cx="286821" cy="286541"/>
        </a:xfrm>
        <a:prstGeom prst="rect">
          <a:avLst/>
        </a:prstGeom>
        <a:blipFill>
          <a:blip xmlns:r="http://schemas.openxmlformats.org/officeDocument/2006/relationships"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7E764604-61E3-4562-AEBA-448CBB41A9AF}">
      <dsp:nvSpPr>
        <dsp:cNvPr id="0" name=""/>
        <dsp:cNvSpPr/>
      </dsp:nvSpPr>
      <dsp:spPr>
        <a:xfrm>
          <a:off x="602017" y="4032112"/>
          <a:ext cx="5884761" cy="5372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6861" tIns="56861" rIns="56861" bIns="56861" numCol="1" spcCol="1270" anchor="ctr" anchorCtr="0">
          <a:noAutofit/>
        </a:bodyPr>
        <a:lstStyle/>
        <a:p>
          <a:pPr lvl="0" algn="l" defTabSz="622300">
            <a:lnSpc>
              <a:spcPct val="100000"/>
            </a:lnSpc>
            <a:spcBef>
              <a:spcPct val="0"/>
            </a:spcBef>
            <a:spcAft>
              <a:spcPct val="35000"/>
            </a:spcAft>
          </a:pPr>
          <a:r>
            <a:rPr lang="en-US" sz="1400" kern="1200"/>
            <a:t>apply reasoning skills to quantitative situations without fear</a:t>
          </a:r>
        </a:p>
      </dsp:txBody>
      <dsp:txXfrm>
        <a:off x="602017" y="4032112"/>
        <a:ext cx="5884761" cy="53726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F748C0-1914-4E29-91EA-7AD97EEAFBC7}">
      <dsp:nvSpPr>
        <dsp:cNvPr id="0" name=""/>
        <dsp:cNvSpPr/>
      </dsp:nvSpPr>
      <dsp:spPr>
        <a:xfrm>
          <a:off x="0" y="834495"/>
          <a:ext cx="2958428" cy="1775056"/>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n-US" sz="2700" kern="1200"/>
            <a:t>Condensed Sessions</a:t>
          </a:r>
        </a:p>
      </dsp:txBody>
      <dsp:txXfrm>
        <a:off x="0" y="834495"/>
        <a:ext cx="2958428" cy="1775056"/>
      </dsp:txXfrm>
    </dsp:sp>
    <dsp:sp modelId="{54E903D7-2348-4184-8613-0A7FE2A2DD62}">
      <dsp:nvSpPr>
        <dsp:cNvPr id="0" name=""/>
        <dsp:cNvSpPr/>
      </dsp:nvSpPr>
      <dsp:spPr>
        <a:xfrm>
          <a:off x="3254270" y="834495"/>
          <a:ext cx="2958428" cy="1775056"/>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n-US" sz="2700" kern="1200"/>
            <a:t>Combined Courses</a:t>
          </a:r>
        </a:p>
      </dsp:txBody>
      <dsp:txXfrm>
        <a:off x="3254270" y="834495"/>
        <a:ext cx="2958428" cy="1775056"/>
      </dsp:txXfrm>
    </dsp:sp>
    <dsp:sp modelId="{C40B8968-36D7-4D55-B5E5-6F363D2D80C0}">
      <dsp:nvSpPr>
        <dsp:cNvPr id="0" name=""/>
        <dsp:cNvSpPr/>
      </dsp:nvSpPr>
      <dsp:spPr>
        <a:xfrm>
          <a:off x="6508541" y="834495"/>
          <a:ext cx="2958428" cy="1775056"/>
        </a:xfrm>
        <a:prstGeom prst="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t" anchorCtr="0">
          <a:noAutofit/>
        </a:bodyPr>
        <a:lstStyle/>
        <a:p>
          <a:pPr lvl="0" algn="l" defTabSz="1200150" rtl="0">
            <a:lnSpc>
              <a:spcPct val="90000"/>
            </a:lnSpc>
            <a:spcBef>
              <a:spcPct val="0"/>
            </a:spcBef>
            <a:spcAft>
              <a:spcPct val="35000"/>
            </a:spcAft>
          </a:pPr>
          <a:r>
            <a:rPr lang="en-US" sz="2700" kern="1200"/>
            <a:t>Corequisite Structures</a:t>
          </a:r>
          <a:endParaRPr lang="en-US" sz="2700" kern="1200">
            <a:latin typeface="Century Gothic" panose="020B0502020202020204"/>
          </a:endParaRPr>
        </a:p>
        <a:p>
          <a:pPr marL="228600" lvl="1" indent="-228600" algn="l" defTabSz="933450" rtl="0">
            <a:lnSpc>
              <a:spcPct val="90000"/>
            </a:lnSpc>
            <a:spcBef>
              <a:spcPct val="0"/>
            </a:spcBef>
            <a:spcAft>
              <a:spcPct val="15000"/>
            </a:spcAft>
            <a:buChar char="••"/>
          </a:pPr>
          <a:r>
            <a:rPr lang="en-US" sz="2100" kern="1200">
              <a:latin typeface="Century Gothic" panose="020B0502020202020204"/>
            </a:rPr>
            <a:t>Cohorted</a:t>
          </a:r>
        </a:p>
        <a:p>
          <a:pPr marL="228600" lvl="1" indent="-228600" algn="l" defTabSz="933450">
            <a:lnSpc>
              <a:spcPct val="90000"/>
            </a:lnSpc>
            <a:spcBef>
              <a:spcPct val="0"/>
            </a:spcBef>
            <a:spcAft>
              <a:spcPct val="15000"/>
            </a:spcAft>
            <a:buChar char="••"/>
          </a:pPr>
          <a:r>
            <a:rPr lang="en-US" sz="2100" kern="1200">
              <a:latin typeface="Century Gothic" panose="020B0502020202020204"/>
            </a:rPr>
            <a:t>Co-mingled</a:t>
          </a:r>
          <a:endParaRPr lang="en-US" sz="2100" kern="1200"/>
        </a:p>
      </dsp:txBody>
      <dsp:txXfrm>
        <a:off x="6508541" y="834495"/>
        <a:ext cx="2958428" cy="177505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5B43F1-9BE7-4BF6-87C1-4A8A86AAF456}">
      <dsp:nvSpPr>
        <dsp:cNvPr id="0" name=""/>
        <dsp:cNvSpPr/>
      </dsp:nvSpPr>
      <dsp:spPr>
        <a:xfrm>
          <a:off x="1807547" y="333194"/>
          <a:ext cx="4705002" cy="4705002"/>
        </a:xfrm>
        <a:prstGeom prst="pie">
          <a:avLst>
            <a:gd name="adj1" fmla="val 16200000"/>
            <a:gd name="adj2" fmla="val 19800000"/>
          </a:avLst>
        </a:prstGeom>
        <a:gradFill rotWithShape="0">
          <a:gsLst>
            <a:gs pos="0">
              <a:schemeClr val="accent5">
                <a:hueOff val="0"/>
                <a:satOff val="0"/>
                <a:lumOff val="0"/>
                <a:alphaOff val="0"/>
                <a:tint val="98000"/>
                <a:lumMod val="114000"/>
              </a:schemeClr>
            </a:gs>
            <a:gs pos="100000">
              <a:schemeClr val="accent5">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0" i="0" kern="1200"/>
            <a:t>Assessment and Placement (MMCP)</a:t>
          </a:r>
          <a:endParaRPr lang="en-US" sz="1400" kern="1200"/>
        </a:p>
      </dsp:txBody>
      <dsp:txXfrm>
        <a:off x="4272073" y="934202"/>
        <a:ext cx="1232262" cy="952202"/>
      </dsp:txXfrm>
    </dsp:sp>
    <dsp:sp modelId="{D1429E4E-C1F9-4EB0-AEE4-6C762EF290FC}">
      <dsp:nvSpPr>
        <dsp:cNvPr id="0" name=""/>
        <dsp:cNvSpPr/>
      </dsp:nvSpPr>
      <dsp:spPr>
        <a:xfrm>
          <a:off x="1863559" y="430095"/>
          <a:ext cx="4705002" cy="4705002"/>
        </a:xfrm>
        <a:prstGeom prst="pie">
          <a:avLst>
            <a:gd name="adj1" fmla="val 19800000"/>
            <a:gd name="adj2" fmla="val 1800000"/>
          </a:avLst>
        </a:prstGeom>
        <a:gradFill rotWithShape="0">
          <a:gsLst>
            <a:gs pos="0">
              <a:schemeClr val="accent5">
                <a:hueOff val="1247448"/>
                <a:satOff val="-803"/>
                <a:lumOff val="549"/>
                <a:alphaOff val="0"/>
                <a:tint val="98000"/>
                <a:lumMod val="114000"/>
              </a:schemeClr>
            </a:gs>
            <a:gs pos="100000">
              <a:schemeClr val="accent5">
                <a:hueOff val="1247448"/>
                <a:satOff val="-803"/>
                <a:lumOff val="549"/>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a:t>Intensive Advising</a:t>
          </a:r>
        </a:p>
      </dsp:txBody>
      <dsp:txXfrm>
        <a:off x="5056240" y="2334501"/>
        <a:ext cx="1288274" cy="924197"/>
      </dsp:txXfrm>
    </dsp:sp>
    <dsp:sp modelId="{3E230FA7-1423-484D-B188-0171618CC57D}">
      <dsp:nvSpPr>
        <dsp:cNvPr id="0" name=""/>
        <dsp:cNvSpPr/>
      </dsp:nvSpPr>
      <dsp:spPr>
        <a:xfrm>
          <a:off x="1807547" y="526996"/>
          <a:ext cx="4705002" cy="4705002"/>
        </a:xfrm>
        <a:prstGeom prst="pie">
          <a:avLst>
            <a:gd name="adj1" fmla="val 1800000"/>
            <a:gd name="adj2" fmla="val 5400000"/>
          </a:avLst>
        </a:prstGeom>
        <a:gradFill rotWithShape="0">
          <a:gsLst>
            <a:gs pos="0">
              <a:schemeClr val="accent5">
                <a:hueOff val="2494895"/>
                <a:satOff val="-1605"/>
                <a:lumOff val="1098"/>
                <a:alphaOff val="0"/>
                <a:tint val="98000"/>
                <a:lumMod val="114000"/>
              </a:schemeClr>
            </a:gs>
            <a:gs pos="100000">
              <a:schemeClr val="accent5">
                <a:hueOff val="2494895"/>
                <a:satOff val="-1605"/>
                <a:lumOff val="1098"/>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a:t>Appropriate mathematics for degree </a:t>
          </a:r>
        </a:p>
      </dsp:txBody>
      <dsp:txXfrm>
        <a:off x="4272073" y="3706794"/>
        <a:ext cx="1232262" cy="952202"/>
      </dsp:txXfrm>
    </dsp:sp>
    <dsp:sp modelId="{B0EF6C8C-0B9C-4B81-8789-27669635569B}">
      <dsp:nvSpPr>
        <dsp:cNvPr id="0" name=""/>
        <dsp:cNvSpPr/>
      </dsp:nvSpPr>
      <dsp:spPr>
        <a:xfrm>
          <a:off x="1695524" y="526996"/>
          <a:ext cx="4705002" cy="4705002"/>
        </a:xfrm>
        <a:prstGeom prst="pie">
          <a:avLst>
            <a:gd name="adj1" fmla="val 5400000"/>
            <a:gd name="adj2" fmla="val 9000000"/>
          </a:avLst>
        </a:prstGeom>
        <a:gradFill rotWithShape="0">
          <a:gsLst>
            <a:gs pos="0">
              <a:schemeClr val="accent5">
                <a:hueOff val="3742343"/>
                <a:satOff val="-2408"/>
                <a:lumOff val="1646"/>
                <a:alphaOff val="0"/>
                <a:tint val="98000"/>
                <a:lumMod val="114000"/>
              </a:schemeClr>
            </a:gs>
            <a:gs pos="100000">
              <a:schemeClr val="accent5">
                <a:hueOff val="3742343"/>
                <a:satOff val="-2408"/>
                <a:lumOff val="1646"/>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a:t>Engaging, culturally responsive pedagogy</a:t>
          </a:r>
        </a:p>
      </dsp:txBody>
      <dsp:txXfrm>
        <a:off x="2703739" y="3706794"/>
        <a:ext cx="1232262" cy="952202"/>
      </dsp:txXfrm>
    </dsp:sp>
    <dsp:sp modelId="{47A4A96F-B052-41EC-944E-465E33553020}">
      <dsp:nvSpPr>
        <dsp:cNvPr id="0" name=""/>
        <dsp:cNvSpPr/>
      </dsp:nvSpPr>
      <dsp:spPr>
        <a:xfrm>
          <a:off x="1639512" y="430095"/>
          <a:ext cx="4705002" cy="4705002"/>
        </a:xfrm>
        <a:prstGeom prst="pie">
          <a:avLst>
            <a:gd name="adj1" fmla="val 9000000"/>
            <a:gd name="adj2" fmla="val 12600000"/>
          </a:avLst>
        </a:prstGeom>
        <a:gradFill rotWithShape="0">
          <a:gsLst>
            <a:gs pos="0">
              <a:schemeClr val="accent5">
                <a:hueOff val="4989790"/>
                <a:satOff val="-3210"/>
                <a:lumOff val="2195"/>
                <a:alphaOff val="0"/>
                <a:tint val="98000"/>
                <a:lumMod val="114000"/>
              </a:schemeClr>
            </a:gs>
            <a:gs pos="100000">
              <a:schemeClr val="accent5">
                <a:hueOff val="4989790"/>
                <a:satOff val="-3210"/>
                <a:lumOff val="2195"/>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0" i="0" kern="1200"/>
            <a:t>Integrated Academic Supports</a:t>
          </a:r>
          <a:endParaRPr lang="en-US" sz="1400" kern="1200"/>
        </a:p>
      </dsp:txBody>
      <dsp:txXfrm>
        <a:off x="1863559" y="2334501"/>
        <a:ext cx="1288274" cy="924197"/>
      </dsp:txXfrm>
    </dsp:sp>
    <dsp:sp modelId="{0AF81FEA-6DBD-4FD9-AE28-DBC1B141A743}">
      <dsp:nvSpPr>
        <dsp:cNvPr id="0" name=""/>
        <dsp:cNvSpPr/>
      </dsp:nvSpPr>
      <dsp:spPr>
        <a:xfrm>
          <a:off x="1695524" y="333194"/>
          <a:ext cx="4705002" cy="4705002"/>
        </a:xfrm>
        <a:prstGeom prst="pie">
          <a:avLst>
            <a:gd name="adj1" fmla="val 12600000"/>
            <a:gd name="adj2" fmla="val 16200000"/>
          </a:avLst>
        </a:prstGeom>
        <a:gradFill rotWithShape="0">
          <a:gsLst>
            <a:gs pos="0">
              <a:schemeClr val="accent5">
                <a:hueOff val="6237238"/>
                <a:satOff val="-4013"/>
                <a:lumOff val="2744"/>
                <a:alphaOff val="0"/>
                <a:tint val="98000"/>
                <a:lumMod val="114000"/>
              </a:schemeClr>
            </a:gs>
            <a:gs pos="100000">
              <a:schemeClr val="accent5">
                <a:hueOff val="6237238"/>
                <a:satOff val="-4013"/>
                <a:lumOff val="2744"/>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0" i="0" kern="1200"/>
            <a:t>Non-Academic Supports</a:t>
          </a:r>
          <a:endParaRPr lang="en-US" sz="1400" kern="1200"/>
        </a:p>
      </dsp:txBody>
      <dsp:txXfrm>
        <a:off x="2703739" y="934202"/>
        <a:ext cx="1232262" cy="952202"/>
      </dsp:txXfrm>
    </dsp:sp>
    <dsp:sp modelId="{A8988B79-BCDD-4F76-A901-B4F83C384D73}">
      <dsp:nvSpPr>
        <dsp:cNvPr id="0" name=""/>
        <dsp:cNvSpPr/>
      </dsp:nvSpPr>
      <dsp:spPr>
        <a:xfrm>
          <a:off x="1516114" y="41932"/>
          <a:ext cx="5287527" cy="5287527"/>
        </a:xfrm>
        <a:prstGeom prst="circularArrow">
          <a:avLst>
            <a:gd name="adj1" fmla="val 5085"/>
            <a:gd name="adj2" fmla="val 327528"/>
            <a:gd name="adj3" fmla="val 19472472"/>
            <a:gd name="adj4" fmla="val 16200251"/>
            <a:gd name="adj5" fmla="val 5932"/>
          </a:avLst>
        </a:prstGeom>
        <a:gradFill rotWithShape="0">
          <a:gsLst>
            <a:gs pos="0">
              <a:schemeClr val="accent5">
                <a:hueOff val="0"/>
                <a:satOff val="0"/>
                <a:lumOff val="0"/>
                <a:alphaOff val="0"/>
                <a:tint val="98000"/>
                <a:lumMod val="114000"/>
              </a:schemeClr>
            </a:gs>
            <a:gs pos="100000">
              <a:schemeClr val="accent5">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sp>
    <dsp:sp modelId="{4CDFC66F-CDE4-4BA4-A35D-2B69172EFAFD}">
      <dsp:nvSpPr>
        <dsp:cNvPr id="0" name=""/>
        <dsp:cNvSpPr/>
      </dsp:nvSpPr>
      <dsp:spPr>
        <a:xfrm>
          <a:off x="1572126" y="138833"/>
          <a:ext cx="5287527" cy="5287527"/>
        </a:xfrm>
        <a:prstGeom prst="circularArrow">
          <a:avLst>
            <a:gd name="adj1" fmla="val 5085"/>
            <a:gd name="adj2" fmla="val 327528"/>
            <a:gd name="adj3" fmla="val 1472472"/>
            <a:gd name="adj4" fmla="val 19800000"/>
            <a:gd name="adj5" fmla="val 5932"/>
          </a:avLst>
        </a:prstGeom>
        <a:gradFill rotWithShape="0">
          <a:gsLst>
            <a:gs pos="0">
              <a:schemeClr val="accent5">
                <a:hueOff val="1247448"/>
                <a:satOff val="-803"/>
                <a:lumOff val="549"/>
                <a:alphaOff val="0"/>
                <a:tint val="98000"/>
                <a:lumMod val="114000"/>
              </a:schemeClr>
            </a:gs>
            <a:gs pos="100000">
              <a:schemeClr val="accent5">
                <a:hueOff val="1247448"/>
                <a:satOff val="-803"/>
                <a:lumOff val="549"/>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sp>
    <dsp:sp modelId="{B4CA6D72-8CAE-4C52-812C-CFC8AA6DE0F6}">
      <dsp:nvSpPr>
        <dsp:cNvPr id="0" name=""/>
        <dsp:cNvSpPr/>
      </dsp:nvSpPr>
      <dsp:spPr>
        <a:xfrm>
          <a:off x="1516114" y="235734"/>
          <a:ext cx="5287527" cy="5287527"/>
        </a:xfrm>
        <a:prstGeom prst="circularArrow">
          <a:avLst>
            <a:gd name="adj1" fmla="val 5085"/>
            <a:gd name="adj2" fmla="val 327528"/>
            <a:gd name="adj3" fmla="val 5072221"/>
            <a:gd name="adj4" fmla="val 1800000"/>
            <a:gd name="adj5" fmla="val 5932"/>
          </a:avLst>
        </a:prstGeom>
        <a:gradFill rotWithShape="0">
          <a:gsLst>
            <a:gs pos="0">
              <a:schemeClr val="accent5">
                <a:hueOff val="2494895"/>
                <a:satOff val="-1605"/>
                <a:lumOff val="1098"/>
                <a:alphaOff val="0"/>
                <a:tint val="98000"/>
                <a:lumMod val="114000"/>
              </a:schemeClr>
            </a:gs>
            <a:gs pos="100000">
              <a:schemeClr val="accent5">
                <a:hueOff val="2494895"/>
                <a:satOff val="-1605"/>
                <a:lumOff val="1098"/>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sp>
    <dsp:sp modelId="{931A0D57-D101-48E2-981B-EF390990BCF3}">
      <dsp:nvSpPr>
        <dsp:cNvPr id="0" name=""/>
        <dsp:cNvSpPr/>
      </dsp:nvSpPr>
      <dsp:spPr>
        <a:xfrm>
          <a:off x="1404433" y="235734"/>
          <a:ext cx="5287527" cy="5287527"/>
        </a:xfrm>
        <a:prstGeom prst="circularArrow">
          <a:avLst>
            <a:gd name="adj1" fmla="val 5085"/>
            <a:gd name="adj2" fmla="val 327528"/>
            <a:gd name="adj3" fmla="val 8672472"/>
            <a:gd name="adj4" fmla="val 5400251"/>
            <a:gd name="adj5" fmla="val 5932"/>
          </a:avLst>
        </a:prstGeom>
        <a:gradFill rotWithShape="0">
          <a:gsLst>
            <a:gs pos="0">
              <a:schemeClr val="accent5">
                <a:hueOff val="3742343"/>
                <a:satOff val="-2408"/>
                <a:lumOff val="1646"/>
                <a:alphaOff val="0"/>
                <a:tint val="98000"/>
                <a:lumMod val="114000"/>
              </a:schemeClr>
            </a:gs>
            <a:gs pos="100000">
              <a:schemeClr val="accent5">
                <a:hueOff val="3742343"/>
                <a:satOff val="-2408"/>
                <a:lumOff val="1646"/>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sp>
    <dsp:sp modelId="{537A1049-1DD0-48C7-832C-E1314668B860}">
      <dsp:nvSpPr>
        <dsp:cNvPr id="0" name=""/>
        <dsp:cNvSpPr/>
      </dsp:nvSpPr>
      <dsp:spPr>
        <a:xfrm>
          <a:off x="1348421" y="138833"/>
          <a:ext cx="5287527" cy="5287527"/>
        </a:xfrm>
        <a:prstGeom prst="circularArrow">
          <a:avLst>
            <a:gd name="adj1" fmla="val 5085"/>
            <a:gd name="adj2" fmla="val 327528"/>
            <a:gd name="adj3" fmla="val 12272472"/>
            <a:gd name="adj4" fmla="val 9000000"/>
            <a:gd name="adj5" fmla="val 5932"/>
          </a:avLst>
        </a:prstGeom>
        <a:gradFill rotWithShape="0">
          <a:gsLst>
            <a:gs pos="0">
              <a:schemeClr val="accent5">
                <a:hueOff val="4989790"/>
                <a:satOff val="-3210"/>
                <a:lumOff val="2195"/>
                <a:alphaOff val="0"/>
                <a:tint val="98000"/>
                <a:lumMod val="114000"/>
              </a:schemeClr>
            </a:gs>
            <a:gs pos="100000">
              <a:schemeClr val="accent5">
                <a:hueOff val="4989790"/>
                <a:satOff val="-3210"/>
                <a:lumOff val="2195"/>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sp>
    <dsp:sp modelId="{3550F16F-D6EC-411F-BAE6-43719621964C}">
      <dsp:nvSpPr>
        <dsp:cNvPr id="0" name=""/>
        <dsp:cNvSpPr/>
      </dsp:nvSpPr>
      <dsp:spPr>
        <a:xfrm>
          <a:off x="1404433" y="41932"/>
          <a:ext cx="5287527" cy="5287527"/>
        </a:xfrm>
        <a:prstGeom prst="circularArrow">
          <a:avLst>
            <a:gd name="adj1" fmla="val 5085"/>
            <a:gd name="adj2" fmla="val 327528"/>
            <a:gd name="adj3" fmla="val 15872221"/>
            <a:gd name="adj4" fmla="val 12600000"/>
            <a:gd name="adj5" fmla="val 5932"/>
          </a:avLst>
        </a:prstGeom>
        <a:gradFill rotWithShape="0">
          <a:gsLst>
            <a:gs pos="0">
              <a:schemeClr val="accent5">
                <a:hueOff val="6237238"/>
                <a:satOff val="-4013"/>
                <a:lumOff val="2744"/>
                <a:alphaOff val="0"/>
                <a:tint val="98000"/>
                <a:lumMod val="114000"/>
              </a:schemeClr>
            </a:gs>
            <a:gs pos="100000">
              <a:schemeClr val="accent5">
                <a:hueOff val="6237238"/>
                <a:satOff val="-4013"/>
                <a:lumOff val="2744"/>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DD98AC-131A-4D7B-B967-8E532F58F418}">
      <dsp:nvSpPr>
        <dsp:cNvPr id="0" name=""/>
        <dsp:cNvSpPr/>
      </dsp:nvSpPr>
      <dsp:spPr>
        <a:xfrm>
          <a:off x="3169" y="794462"/>
          <a:ext cx="2514686" cy="1508812"/>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a:t>Relevant math course default by meta-major across the system</a:t>
          </a:r>
        </a:p>
      </dsp:txBody>
      <dsp:txXfrm>
        <a:off x="3169" y="794462"/>
        <a:ext cx="2514686" cy="1508812"/>
      </dsp:txXfrm>
    </dsp:sp>
    <dsp:sp modelId="{CFAA9A7E-BE5B-4F68-B94E-10BDA5BA6E5A}">
      <dsp:nvSpPr>
        <dsp:cNvPr id="0" name=""/>
        <dsp:cNvSpPr/>
      </dsp:nvSpPr>
      <dsp:spPr>
        <a:xfrm>
          <a:off x="2769325" y="794462"/>
          <a:ext cx="2514686" cy="1508812"/>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a:t>Purposeful inclusion of relevant algebra</a:t>
          </a:r>
        </a:p>
      </dsp:txBody>
      <dsp:txXfrm>
        <a:off x="2769325" y="794462"/>
        <a:ext cx="2514686" cy="1508812"/>
      </dsp:txXfrm>
    </dsp:sp>
    <dsp:sp modelId="{AE9DFDA8-5EA3-455B-8ADB-5F7DB5AE9D56}">
      <dsp:nvSpPr>
        <dsp:cNvPr id="0" name=""/>
        <dsp:cNvSpPr/>
      </dsp:nvSpPr>
      <dsp:spPr>
        <a:xfrm>
          <a:off x="5535480" y="794462"/>
          <a:ext cx="2514686" cy="1508812"/>
        </a:xfrm>
        <a:prstGeom prst="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a:t>Placement reform</a:t>
          </a:r>
        </a:p>
      </dsp:txBody>
      <dsp:txXfrm>
        <a:off x="5535480" y="794462"/>
        <a:ext cx="2514686" cy="1508812"/>
      </dsp:txXfrm>
    </dsp:sp>
    <dsp:sp modelId="{282DBAD9-E46A-45F4-98DB-83397D6D89FA}">
      <dsp:nvSpPr>
        <dsp:cNvPr id="0" name=""/>
        <dsp:cNvSpPr/>
      </dsp:nvSpPr>
      <dsp:spPr>
        <a:xfrm>
          <a:off x="8301636" y="794462"/>
          <a:ext cx="2514686" cy="1508812"/>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a:t>Equitable access to pathways</a:t>
          </a:r>
        </a:p>
      </dsp:txBody>
      <dsp:txXfrm>
        <a:off x="8301636" y="794462"/>
        <a:ext cx="2514686" cy="1508812"/>
      </dsp:txXfrm>
    </dsp:sp>
    <dsp:sp modelId="{00EEB043-EB07-4CB7-8984-21A24E3933C4}">
      <dsp:nvSpPr>
        <dsp:cNvPr id="0" name=""/>
        <dsp:cNvSpPr/>
      </dsp:nvSpPr>
      <dsp:spPr>
        <a:xfrm>
          <a:off x="1386247" y="2554743"/>
          <a:ext cx="2514686" cy="1508812"/>
        </a:xfrm>
        <a:prstGeom prst="rect">
          <a:avLst/>
        </a:prstGeom>
        <a:solidFill>
          <a:schemeClr val="accent6">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a:t>Acceleration structures</a:t>
          </a:r>
        </a:p>
      </dsp:txBody>
      <dsp:txXfrm>
        <a:off x="1386247" y="2554743"/>
        <a:ext cx="2514686" cy="1508812"/>
      </dsp:txXfrm>
    </dsp:sp>
    <dsp:sp modelId="{C7CE5063-B5DB-40D5-A8AE-3CA85DA49990}">
      <dsp:nvSpPr>
        <dsp:cNvPr id="0" name=""/>
        <dsp:cNvSpPr/>
      </dsp:nvSpPr>
      <dsp:spPr>
        <a:xfrm>
          <a:off x="4152403" y="2554743"/>
          <a:ext cx="2514686" cy="1508812"/>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a:t>Comprehensive, integrated supports</a:t>
          </a:r>
        </a:p>
      </dsp:txBody>
      <dsp:txXfrm>
        <a:off x="4152403" y="2554743"/>
        <a:ext cx="2514686" cy="1508812"/>
      </dsp:txXfrm>
    </dsp:sp>
    <dsp:sp modelId="{448624F0-39AA-44F2-858E-1EE17028ECDC}">
      <dsp:nvSpPr>
        <dsp:cNvPr id="0" name=""/>
        <dsp:cNvSpPr/>
      </dsp:nvSpPr>
      <dsp:spPr>
        <a:xfrm>
          <a:off x="6918558" y="2554743"/>
          <a:ext cx="2514686" cy="1508812"/>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a:t>Professional development</a:t>
          </a:r>
        </a:p>
      </dsp:txBody>
      <dsp:txXfrm>
        <a:off x="6918558" y="2554743"/>
        <a:ext cx="2514686" cy="150881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D63566-C85C-4982-8F3B-E388FA454BB6}">
      <dsp:nvSpPr>
        <dsp:cNvPr id="0" name=""/>
        <dsp:cNvSpPr/>
      </dsp:nvSpPr>
      <dsp:spPr>
        <a:xfrm>
          <a:off x="0" y="3647"/>
          <a:ext cx="10387635" cy="77687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ECB8469-356F-41B6-BF37-D25EA78F537F}">
      <dsp:nvSpPr>
        <dsp:cNvPr id="0" name=""/>
        <dsp:cNvSpPr/>
      </dsp:nvSpPr>
      <dsp:spPr>
        <a:xfrm>
          <a:off x="235004" y="178443"/>
          <a:ext cx="427280" cy="427280"/>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798FEC1C-9BE7-4F60-AA9E-58CEBE36C37B}">
      <dsp:nvSpPr>
        <dsp:cNvPr id="0" name=""/>
        <dsp:cNvSpPr/>
      </dsp:nvSpPr>
      <dsp:spPr>
        <a:xfrm>
          <a:off x="897288" y="3647"/>
          <a:ext cx="9490346" cy="7768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219" tIns="82219" rIns="82219" bIns="82219" numCol="1" spcCol="1270" anchor="ctr" anchorCtr="0">
          <a:noAutofit/>
        </a:bodyPr>
        <a:lstStyle/>
        <a:p>
          <a:pPr lvl="0" algn="l" defTabSz="844550">
            <a:lnSpc>
              <a:spcPct val="100000"/>
            </a:lnSpc>
            <a:spcBef>
              <a:spcPct val="0"/>
            </a:spcBef>
            <a:spcAft>
              <a:spcPct val="35000"/>
            </a:spcAft>
          </a:pPr>
          <a:r>
            <a:rPr lang="en-US" sz="1900" kern="1200"/>
            <a:t>Imply that students cannot learn algebra or advanced mathematics</a:t>
          </a:r>
        </a:p>
      </dsp:txBody>
      <dsp:txXfrm>
        <a:off x="897288" y="3647"/>
        <a:ext cx="9490346" cy="776872"/>
      </dsp:txXfrm>
    </dsp:sp>
    <dsp:sp modelId="{57B4AE54-77C1-408D-A95B-8902186DCC32}">
      <dsp:nvSpPr>
        <dsp:cNvPr id="0" name=""/>
        <dsp:cNvSpPr/>
      </dsp:nvSpPr>
      <dsp:spPr>
        <a:xfrm>
          <a:off x="0" y="974738"/>
          <a:ext cx="10387635" cy="77687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2B7B6FA-9AFE-46A4-B0FC-25272FE339C5}">
      <dsp:nvSpPr>
        <dsp:cNvPr id="0" name=""/>
        <dsp:cNvSpPr/>
      </dsp:nvSpPr>
      <dsp:spPr>
        <a:xfrm>
          <a:off x="235004" y="1149534"/>
          <a:ext cx="427280" cy="427280"/>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30E2B223-FF29-40DB-BA5E-A82751BF2994}">
      <dsp:nvSpPr>
        <dsp:cNvPr id="0" name=""/>
        <dsp:cNvSpPr/>
      </dsp:nvSpPr>
      <dsp:spPr>
        <a:xfrm>
          <a:off x="897288" y="974738"/>
          <a:ext cx="9490346" cy="7768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219" tIns="82219" rIns="82219" bIns="82219" numCol="1" spcCol="1270" anchor="ctr" anchorCtr="0">
          <a:noAutofit/>
        </a:bodyPr>
        <a:lstStyle/>
        <a:p>
          <a:pPr lvl="0" algn="l" defTabSz="844550">
            <a:lnSpc>
              <a:spcPct val="100000"/>
            </a:lnSpc>
            <a:spcBef>
              <a:spcPct val="0"/>
            </a:spcBef>
            <a:spcAft>
              <a:spcPct val="35000"/>
            </a:spcAft>
          </a:pPr>
          <a:r>
            <a:rPr lang="en-US" sz="1900" kern="1200"/>
            <a:t>Eliminate developmental education</a:t>
          </a:r>
        </a:p>
      </dsp:txBody>
      <dsp:txXfrm>
        <a:off x="897288" y="974738"/>
        <a:ext cx="9490346" cy="776872"/>
      </dsp:txXfrm>
    </dsp:sp>
    <dsp:sp modelId="{93A14D97-2F55-483A-855C-5F0A78CF8EA8}">
      <dsp:nvSpPr>
        <dsp:cNvPr id="0" name=""/>
        <dsp:cNvSpPr/>
      </dsp:nvSpPr>
      <dsp:spPr>
        <a:xfrm>
          <a:off x="0" y="1945829"/>
          <a:ext cx="10387635" cy="77687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8411082-BE5F-4FC2-997C-C1F9F5768903}">
      <dsp:nvSpPr>
        <dsp:cNvPr id="0" name=""/>
        <dsp:cNvSpPr/>
      </dsp:nvSpPr>
      <dsp:spPr>
        <a:xfrm>
          <a:off x="235004" y="2120625"/>
          <a:ext cx="427280" cy="427280"/>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0C058008-2001-4CEA-AB98-7FB8030AAA21}">
      <dsp:nvSpPr>
        <dsp:cNvPr id="0" name=""/>
        <dsp:cNvSpPr/>
      </dsp:nvSpPr>
      <dsp:spPr>
        <a:xfrm>
          <a:off x="897288" y="1945829"/>
          <a:ext cx="9490346" cy="7768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219" tIns="82219" rIns="82219" bIns="82219" numCol="1" spcCol="1270" anchor="ctr" anchorCtr="0">
          <a:noAutofit/>
        </a:bodyPr>
        <a:lstStyle/>
        <a:p>
          <a:pPr lvl="0" algn="l" defTabSz="844550">
            <a:lnSpc>
              <a:spcPct val="100000"/>
            </a:lnSpc>
            <a:spcBef>
              <a:spcPct val="0"/>
            </a:spcBef>
            <a:spcAft>
              <a:spcPct val="35000"/>
            </a:spcAft>
          </a:pPr>
          <a:r>
            <a:rPr lang="en-US" sz="1900" kern="1200"/>
            <a:t>Require identical degrees, programs, or courses across the system</a:t>
          </a:r>
        </a:p>
      </dsp:txBody>
      <dsp:txXfrm>
        <a:off x="897288" y="1945829"/>
        <a:ext cx="9490346" cy="776872"/>
      </dsp:txXfrm>
    </dsp:sp>
    <dsp:sp modelId="{9CCE9A4E-9627-4734-B29F-A122B8EC4E79}">
      <dsp:nvSpPr>
        <dsp:cNvPr id="0" name=""/>
        <dsp:cNvSpPr/>
      </dsp:nvSpPr>
      <dsp:spPr>
        <a:xfrm>
          <a:off x="0" y="2916920"/>
          <a:ext cx="10387635" cy="77687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EA9691D-428F-4095-94A4-54C9D1A35949}">
      <dsp:nvSpPr>
        <dsp:cNvPr id="0" name=""/>
        <dsp:cNvSpPr/>
      </dsp:nvSpPr>
      <dsp:spPr>
        <a:xfrm>
          <a:off x="235004" y="3091717"/>
          <a:ext cx="427280" cy="427280"/>
        </a:xfrm>
        <a:prstGeom prst="rect">
          <a:avLst/>
        </a:prstGeom>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FBB479C9-6BE5-4071-B8C8-87754D3709E9}">
      <dsp:nvSpPr>
        <dsp:cNvPr id="0" name=""/>
        <dsp:cNvSpPr/>
      </dsp:nvSpPr>
      <dsp:spPr>
        <a:xfrm>
          <a:off x="897288" y="2916920"/>
          <a:ext cx="9490346" cy="7768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219" tIns="82219" rIns="82219" bIns="82219" numCol="1" spcCol="1270" anchor="ctr" anchorCtr="0">
          <a:noAutofit/>
        </a:bodyPr>
        <a:lstStyle/>
        <a:p>
          <a:pPr lvl="0" algn="l" defTabSz="844550">
            <a:lnSpc>
              <a:spcPct val="100000"/>
            </a:lnSpc>
            <a:spcBef>
              <a:spcPct val="0"/>
            </a:spcBef>
            <a:spcAft>
              <a:spcPct val="35000"/>
            </a:spcAft>
          </a:pPr>
          <a:r>
            <a:rPr lang="en-US" sz="1900" kern="1200"/>
            <a:t>Decrease rigor expectations </a:t>
          </a:r>
        </a:p>
      </dsp:txBody>
      <dsp:txXfrm>
        <a:off x="897288" y="2916920"/>
        <a:ext cx="9490346" cy="776872"/>
      </dsp:txXfrm>
    </dsp:sp>
    <dsp:sp modelId="{4AEB4AE2-1570-43E5-9A6E-E6E7A087CF10}">
      <dsp:nvSpPr>
        <dsp:cNvPr id="0" name=""/>
        <dsp:cNvSpPr/>
      </dsp:nvSpPr>
      <dsp:spPr>
        <a:xfrm>
          <a:off x="0" y="3888011"/>
          <a:ext cx="10387635" cy="77687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B4A1CB6-8CC9-42DD-BDF0-87D508A3B89E}">
      <dsp:nvSpPr>
        <dsp:cNvPr id="0" name=""/>
        <dsp:cNvSpPr/>
      </dsp:nvSpPr>
      <dsp:spPr>
        <a:xfrm>
          <a:off x="235004" y="4062808"/>
          <a:ext cx="427280" cy="427280"/>
        </a:xfrm>
        <a:prstGeom prst="rect">
          <a:avLst/>
        </a:prstGeom>
        <a:blipFill>
          <a:blip xmlns:r="http://schemas.openxmlformats.org/officeDocument/2006/relationships"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a:blipFill>
        <a:ln w="19050" cap="rnd"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002408F-A823-4A4B-B477-8E3FADE77CA0}">
      <dsp:nvSpPr>
        <dsp:cNvPr id="0" name=""/>
        <dsp:cNvSpPr/>
      </dsp:nvSpPr>
      <dsp:spPr>
        <a:xfrm>
          <a:off x="897288" y="3888011"/>
          <a:ext cx="9490346" cy="7768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219" tIns="82219" rIns="82219" bIns="82219" numCol="1" spcCol="1270" anchor="ctr" anchorCtr="0">
          <a:noAutofit/>
        </a:bodyPr>
        <a:lstStyle/>
        <a:p>
          <a:pPr lvl="0" algn="l" defTabSz="844550">
            <a:lnSpc>
              <a:spcPct val="100000"/>
            </a:lnSpc>
            <a:spcBef>
              <a:spcPct val="0"/>
            </a:spcBef>
            <a:spcAft>
              <a:spcPct val="35000"/>
            </a:spcAft>
          </a:pPr>
          <a:r>
            <a:rPr lang="en-US" sz="1900" kern="1200"/>
            <a:t>Place underprepared students in courses where they have little chance of success</a:t>
          </a:r>
        </a:p>
      </dsp:txBody>
      <dsp:txXfrm>
        <a:off x="897288" y="3888011"/>
        <a:ext cx="9490346" cy="77687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81D4999-8362-4D43-AA67-F12BCF22F764}"/>
              </a:ext>
            </a:extLst>
          </p:cNvPr>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a:extLst>
              <a:ext uri="{FF2B5EF4-FFF2-40B4-BE49-F238E27FC236}">
                <a16:creationId xmlns:a16="http://schemas.microsoft.com/office/drawing/2014/main" id="{75B7A612-B5B9-1243-8B9C-5BBD8A4B8CAA}"/>
              </a:ext>
            </a:extLst>
          </p:cNvPr>
          <p:cNvSpPr>
            <a:spLocks noGrp="1"/>
          </p:cNvSpPr>
          <p:nvPr>
            <p:ph type="dt" sz="quarter" idx="1"/>
          </p:nvPr>
        </p:nvSpPr>
        <p:spPr>
          <a:xfrm>
            <a:off x="4143587" y="0"/>
            <a:ext cx="3169920" cy="481727"/>
          </a:xfrm>
          <a:prstGeom prst="rect">
            <a:avLst/>
          </a:prstGeom>
        </p:spPr>
        <p:txBody>
          <a:bodyPr vert="horz" lIns="96661" tIns="48331" rIns="96661" bIns="48331" rtlCol="0"/>
          <a:lstStyle>
            <a:lvl1pPr algn="r">
              <a:defRPr sz="1300"/>
            </a:lvl1pPr>
          </a:lstStyle>
          <a:p>
            <a:fld id="{12AA86FB-23BB-BA44-939E-9066B8F24C7D}" type="datetimeFigureOut">
              <a:rPr lang="en-US" smtClean="0"/>
              <a:t>9/30/2019</a:t>
            </a:fld>
            <a:endParaRPr lang="en-US"/>
          </a:p>
        </p:txBody>
      </p:sp>
      <p:sp>
        <p:nvSpPr>
          <p:cNvPr id="4" name="Footer Placeholder 3">
            <a:extLst>
              <a:ext uri="{FF2B5EF4-FFF2-40B4-BE49-F238E27FC236}">
                <a16:creationId xmlns:a16="http://schemas.microsoft.com/office/drawing/2014/main" id="{146BA434-6F59-E64D-8E55-7FE41ABB05AA}"/>
              </a:ext>
            </a:extLst>
          </p:cNvPr>
          <p:cNvSpPr>
            <a:spLocks noGrp="1"/>
          </p:cNvSpPr>
          <p:nvPr>
            <p:ph type="ftr" sz="quarter" idx="2"/>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a:extLst>
              <a:ext uri="{FF2B5EF4-FFF2-40B4-BE49-F238E27FC236}">
                <a16:creationId xmlns:a16="http://schemas.microsoft.com/office/drawing/2014/main" id="{6F27A901-BEDA-5C48-B361-944CAA890CA3}"/>
              </a:ext>
            </a:extLst>
          </p:cNvPr>
          <p:cNvSpPr>
            <a:spLocks noGrp="1"/>
          </p:cNvSpPr>
          <p:nvPr>
            <p:ph type="sldNum" sz="quarter" idx="3"/>
          </p:nvPr>
        </p:nvSpPr>
        <p:spPr>
          <a:xfrm>
            <a:off x="4143587" y="9119474"/>
            <a:ext cx="3169920" cy="481726"/>
          </a:xfrm>
          <a:prstGeom prst="rect">
            <a:avLst/>
          </a:prstGeom>
        </p:spPr>
        <p:txBody>
          <a:bodyPr vert="horz" lIns="96661" tIns="48331" rIns="96661" bIns="48331" rtlCol="0" anchor="b"/>
          <a:lstStyle>
            <a:lvl1pPr algn="r">
              <a:defRPr sz="1300"/>
            </a:lvl1pPr>
          </a:lstStyle>
          <a:p>
            <a:fld id="{5249F5F6-9CC9-094D-9FDB-3536C45D14BB}" type="slidenum">
              <a:rPr lang="en-US" smtClean="0"/>
              <a:t>‹#›</a:t>
            </a:fld>
            <a:endParaRPr lang="en-US"/>
          </a:p>
        </p:txBody>
      </p:sp>
    </p:spTree>
    <p:extLst>
      <p:ext uri="{BB962C8B-B14F-4D97-AF65-F5344CB8AC3E}">
        <p14:creationId xmlns:p14="http://schemas.microsoft.com/office/powerpoint/2010/main" val="19503672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5F34C81D-C462-45F7-A90E-DA05E1826F04}" type="datetimeFigureOut">
              <a:rPr lang="en-US"/>
              <a:t>9/30/2019</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F5F4D1EA-919B-4C45-A507-BCC2EF640B3F}" type="slidenum">
              <a:rPr lang="en-US"/>
              <a:t>‹#›</a:t>
            </a:fld>
            <a:endParaRPr lang="en-US"/>
          </a:p>
        </p:txBody>
      </p:sp>
    </p:spTree>
    <p:extLst>
      <p:ext uri="{BB962C8B-B14F-4D97-AF65-F5344CB8AC3E}">
        <p14:creationId xmlns:p14="http://schemas.microsoft.com/office/powerpoint/2010/main" val="21040726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F4D1EA-919B-4C45-A507-BCC2EF640B3F}" type="slidenum">
              <a:rPr lang="en-US" smtClean="0"/>
              <a:t>1</a:t>
            </a:fld>
            <a:endParaRPr lang="en-US"/>
          </a:p>
        </p:txBody>
      </p:sp>
    </p:spTree>
    <p:extLst>
      <p:ext uri="{BB962C8B-B14F-4D97-AF65-F5344CB8AC3E}">
        <p14:creationId xmlns:p14="http://schemas.microsoft.com/office/powerpoint/2010/main" val="25016754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F4D1EA-919B-4C45-A507-BCC2EF640B3F}" type="slidenum">
              <a:rPr lang="en-US" smtClean="0"/>
              <a:t>10</a:t>
            </a:fld>
            <a:endParaRPr lang="en-US"/>
          </a:p>
        </p:txBody>
      </p:sp>
    </p:spTree>
    <p:extLst>
      <p:ext uri="{BB962C8B-B14F-4D97-AF65-F5344CB8AC3E}">
        <p14:creationId xmlns:p14="http://schemas.microsoft.com/office/powerpoint/2010/main" val="20461783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F4D1EA-919B-4C45-A507-BCC2EF640B3F}" type="slidenum">
              <a:rPr lang="en-US" smtClean="0"/>
              <a:t>11</a:t>
            </a:fld>
            <a:endParaRPr lang="en-US"/>
          </a:p>
        </p:txBody>
      </p:sp>
    </p:spTree>
    <p:extLst>
      <p:ext uri="{BB962C8B-B14F-4D97-AF65-F5344CB8AC3E}">
        <p14:creationId xmlns:p14="http://schemas.microsoft.com/office/powerpoint/2010/main" val="37069879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QR is the ultimate culturally responsive math course. Opportunity to explore social justice, experience the math that shapes the world</a:t>
            </a:r>
          </a:p>
        </p:txBody>
      </p:sp>
      <p:sp>
        <p:nvSpPr>
          <p:cNvPr id="4" name="Slide Number Placeholder 3"/>
          <p:cNvSpPr>
            <a:spLocks noGrp="1"/>
          </p:cNvSpPr>
          <p:nvPr>
            <p:ph type="sldNum" sz="quarter" idx="5"/>
          </p:nvPr>
        </p:nvSpPr>
        <p:spPr/>
        <p:txBody>
          <a:bodyPr/>
          <a:lstStyle/>
          <a:p>
            <a:fld id="{F5F4D1EA-919B-4C45-A507-BCC2EF640B3F}" type="slidenum">
              <a:rPr lang="en-US" smtClean="0"/>
              <a:t>12</a:t>
            </a:fld>
            <a:endParaRPr lang="en-US"/>
          </a:p>
        </p:txBody>
      </p:sp>
    </p:spTree>
    <p:extLst>
      <p:ext uri="{BB962C8B-B14F-4D97-AF65-F5344CB8AC3E}">
        <p14:creationId xmlns:p14="http://schemas.microsoft.com/office/powerpoint/2010/main" val="24903675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Students must have tools needed to interpret statistical research (public health, economy, crime rates, diet/food recommendations, etc.) for personal and professional decision making. </a:t>
            </a:r>
          </a:p>
          <a:p>
            <a:r>
              <a:rPr lang="en-US"/>
              <a:t>To use math in real life you have to be able to deal with problems that are not packaged all neat and tidy: with all of the pertinent info, and nothing extra, with all the numbers working out nicely. So, QR will deal a lot with critical thinking, problem solving, problems that aren’t always modeled, and answers which don’t always look pretty.</a:t>
            </a:r>
            <a:endParaRPr lang="en-US">
              <a:cs typeface="Calibri"/>
            </a:endParaRPr>
          </a:p>
          <a:p>
            <a:r>
              <a:rPr lang="en-US"/>
              <a:t>Finance, Budgeting, Home Repairs (calculations and costs), Problem Solving. Making informed medical decisions, understanding public policy issues,</a:t>
            </a:r>
            <a:endParaRPr lang="en-US">
              <a:cs typeface="Calibri"/>
            </a:endParaRPr>
          </a:p>
          <a:p>
            <a:r>
              <a:rPr lang="en-US"/>
              <a:t>Synthesis of several skills used in real-life applications: Ability to solve multi-step application problems, where you already have the ‘basic skill’ knowledge in your tool-box, now you need to determine what to do, does it seem reasonable, can I communicate it to another person, etc. </a:t>
            </a:r>
            <a:endParaRPr lang="en-US">
              <a:cs typeface="Calibri"/>
            </a:endParaRPr>
          </a:p>
          <a:p>
            <a:r>
              <a:rPr lang="en-US"/>
              <a:t>- Discovery Learning. Fostering critical thinking and problems solving skills, make connections, and explain. Learn persistence, Grit, that you can’t give up every time you encounter something difficult. And, you can’t learn math by just having someone show you.</a:t>
            </a:r>
            <a:endParaRPr lang="en-US">
              <a:cs typeface="Calibri"/>
            </a:endParaRPr>
          </a:p>
          <a:p>
            <a:endParaRPr lang="en-US">
              <a:cs typeface="Calibri"/>
            </a:endParaRPr>
          </a:p>
          <a:p>
            <a:pPr marL="1147852" lvl="2" indent="-181240">
              <a:buFont typeface="Arial"/>
              <a:buChar char="•"/>
            </a:pPr>
            <a:r>
              <a:rPr lang="en-US"/>
              <a:t>Active learning, working in teams, emphasis on modeling and statistics</a:t>
            </a:r>
            <a:endParaRPr lang="en-US">
              <a:cs typeface="Calibri"/>
            </a:endParaRPr>
          </a:p>
          <a:p>
            <a:pPr marL="1147852" lvl="2" indent="-181240">
              <a:buFont typeface="Arial"/>
              <a:buChar char="•"/>
            </a:pPr>
            <a:r>
              <a:rPr lang="en-US"/>
              <a:t>Culturally responsive, opportunity for social justice, relevant</a:t>
            </a:r>
            <a:endParaRPr lang="en-US">
              <a:cs typeface="Calibri"/>
            </a:endParaRPr>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F5F4D1EA-919B-4C45-A507-BCC2EF640B3F}" type="slidenum">
              <a:rPr lang="en-US"/>
              <a:t>13</a:t>
            </a:fld>
            <a:endParaRPr lang="en-US"/>
          </a:p>
        </p:txBody>
      </p:sp>
    </p:spTree>
    <p:extLst>
      <p:ext uri="{BB962C8B-B14F-4D97-AF65-F5344CB8AC3E}">
        <p14:creationId xmlns:p14="http://schemas.microsoft.com/office/powerpoint/2010/main" val="21761336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Note that algebraic manipulation, solving abstract equations, and graphing functions without a calculator did not make the list.</a:t>
            </a:r>
          </a:p>
        </p:txBody>
      </p:sp>
      <p:sp>
        <p:nvSpPr>
          <p:cNvPr id="4" name="Slide Number Placeholder 3"/>
          <p:cNvSpPr>
            <a:spLocks noGrp="1"/>
          </p:cNvSpPr>
          <p:nvPr>
            <p:ph type="sldNum" sz="quarter" idx="5"/>
          </p:nvPr>
        </p:nvSpPr>
        <p:spPr/>
        <p:txBody>
          <a:bodyPr/>
          <a:lstStyle/>
          <a:p>
            <a:fld id="{F5F4D1EA-919B-4C45-A507-BCC2EF640B3F}" type="slidenum">
              <a:rPr lang="en-US"/>
              <a:t>14</a:t>
            </a:fld>
            <a:endParaRPr lang="en-US"/>
          </a:p>
        </p:txBody>
      </p:sp>
    </p:spTree>
    <p:extLst>
      <p:ext uri="{BB962C8B-B14F-4D97-AF65-F5344CB8AC3E}">
        <p14:creationId xmlns:p14="http://schemas.microsoft.com/office/powerpoint/2010/main" val="34925077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F4D1EA-919B-4C45-A507-BCC2EF640B3F}" type="slidenum">
              <a:rPr lang="en-US" smtClean="0"/>
              <a:t>15</a:t>
            </a:fld>
            <a:endParaRPr lang="en-US"/>
          </a:p>
        </p:txBody>
      </p:sp>
    </p:spTree>
    <p:extLst>
      <p:ext uri="{BB962C8B-B14F-4D97-AF65-F5344CB8AC3E}">
        <p14:creationId xmlns:p14="http://schemas.microsoft.com/office/powerpoint/2010/main" val="27277131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F4D1EA-919B-4C45-A507-BCC2EF640B3F}" type="slidenum">
              <a:rPr lang="en-US" smtClean="0"/>
              <a:t>16</a:t>
            </a:fld>
            <a:endParaRPr lang="en-US"/>
          </a:p>
        </p:txBody>
      </p:sp>
    </p:spTree>
    <p:extLst>
      <p:ext uri="{BB962C8B-B14F-4D97-AF65-F5344CB8AC3E}">
        <p14:creationId xmlns:p14="http://schemas.microsoft.com/office/powerpoint/2010/main" val="338677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F4D1EA-919B-4C45-A507-BCC2EF640B3F}" type="slidenum">
              <a:rPr lang="en-US" smtClean="0"/>
              <a:t>17</a:t>
            </a:fld>
            <a:endParaRPr lang="en-US"/>
          </a:p>
        </p:txBody>
      </p:sp>
    </p:spTree>
    <p:extLst>
      <p:ext uri="{BB962C8B-B14F-4D97-AF65-F5344CB8AC3E}">
        <p14:creationId xmlns:p14="http://schemas.microsoft.com/office/powerpoint/2010/main" val="14532931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F4D1EA-919B-4C45-A507-BCC2EF640B3F}" type="slidenum">
              <a:rPr lang="en-US" smtClean="0"/>
              <a:t>18</a:t>
            </a:fld>
            <a:endParaRPr lang="en-US"/>
          </a:p>
        </p:txBody>
      </p:sp>
    </p:spTree>
    <p:extLst>
      <p:ext uri="{BB962C8B-B14F-4D97-AF65-F5344CB8AC3E}">
        <p14:creationId xmlns:p14="http://schemas.microsoft.com/office/powerpoint/2010/main" val="38477609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F4D1EA-919B-4C45-A507-BCC2EF640B3F}" type="slidenum">
              <a:rPr lang="en-US" smtClean="0"/>
              <a:t>19</a:t>
            </a:fld>
            <a:endParaRPr lang="en-US"/>
          </a:p>
        </p:txBody>
      </p:sp>
    </p:spTree>
    <p:extLst>
      <p:ext uri="{BB962C8B-B14F-4D97-AF65-F5344CB8AC3E}">
        <p14:creationId xmlns:p14="http://schemas.microsoft.com/office/powerpoint/2010/main" val="29304260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F4D1EA-919B-4C45-A507-BCC2EF640B3F}" type="slidenum">
              <a:rPr lang="en-US" smtClean="0"/>
              <a:t>2</a:t>
            </a:fld>
            <a:endParaRPr lang="en-US"/>
          </a:p>
        </p:txBody>
      </p:sp>
    </p:spTree>
    <p:extLst>
      <p:ext uri="{BB962C8B-B14F-4D97-AF65-F5344CB8AC3E}">
        <p14:creationId xmlns:p14="http://schemas.microsoft.com/office/powerpoint/2010/main" val="32746637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F4D1EA-919B-4C45-A507-BCC2EF640B3F}" type="slidenum">
              <a:rPr lang="en-US" smtClean="0"/>
              <a:t>20</a:t>
            </a:fld>
            <a:endParaRPr lang="en-US"/>
          </a:p>
        </p:txBody>
      </p:sp>
    </p:spTree>
    <p:extLst>
      <p:ext uri="{BB962C8B-B14F-4D97-AF65-F5344CB8AC3E}">
        <p14:creationId xmlns:p14="http://schemas.microsoft.com/office/powerpoint/2010/main" val="2936002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F4D1EA-919B-4C45-A507-BCC2EF640B3F}" type="slidenum">
              <a:rPr lang="en-US" smtClean="0"/>
              <a:t>21</a:t>
            </a:fld>
            <a:endParaRPr lang="en-US"/>
          </a:p>
        </p:txBody>
      </p:sp>
    </p:spTree>
    <p:extLst>
      <p:ext uri="{BB962C8B-B14F-4D97-AF65-F5344CB8AC3E}">
        <p14:creationId xmlns:p14="http://schemas.microsoft.com/office/powerpoint/2010/main" val="27170336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F4D1EA-919B-4C45-A507-BCC2EF640B3F}" type="slidenum">
              <a:rPr lang="en-US" smtClean="0"/>
              <a:t>22</a:t>
            </a:fld>
            <a:endParaRPr lang="en-US"/>
          </a:p>
        </p:txBody>
      </p:sp>
    </p:spTree>
    <p:extLst>
      <p:ext uri="{BB962C8B-B14F-4D97-AF65-F5344CB8AC3E}">
        <p14:creationId xmlns:p14="http://schemas.microsoft.com/office/powerpoint/2010/main" val="20541960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2480" lvl="2" indent="-362480">
              <a:buChar char="•"/>
            </a:pPr>
            <a:r>
              <a:rPr lang="en-US"/>
              <a:t>Don’t accept the status quo – Uri said “As a professor I still doubt it, but the data is overwhelming.” (re: acceleration) We don’t know better than the data!</a:t>
            </a:r>
          </a:p>
          <a:p>
            <a:endParaRPr lang="en-US">
              <a:cs typeface="Calibri"/>
            </a:endParaRPr>
          </a:p>
        </p:txBody>
      </p:sp>
      <p:sp>
        <p:nvSpPr>
          <p:cNvPr id="4" name="Slide Number Placeholder 3"/>
          <p:cNvSpPr>
            <a:spLocks noGrp="1"/>
          </p:cNvSpPr>
          <p:nvPr>
            <p:ph type="sldNum" sz="quarter" idx="5"/>
          </p:nvPr>
        </p:nvSpPr>
        <p:spPr/>
        <p:txBody>
          <a:bodyPr/>
          <a:lstStyle/>
          <a:p>
            <a:fld id="{F5F4D1EA-919B-4C45-A507-BCC2EF640B3F}" type="slidenum">
              <a:rPr lang="en-US"/>
              <a:t>23</a:t>
            </a:fld>
            <a:endParaRPr lang="en-US"/>
          </a:p>
        </p:txBody>
      </p:sp>
    </p:spTree>
    <p:extLst>
      <p:ext uri="{BB962C8B-B14F-4D97-AF65-F5344CB8AC3E}">
        <p14:creationId xmlns:p14="http://schemas.microsoft.com/office/powerpoint/2010/main" val="13586056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2480" lvl="2" indent="-362480">
              <a:buChar char="•"/>
            </a:pPr>
            <a:r>
              <a:rPr lang="en-US"/>
              <a:t>Don’t accept the status quo – Uri said “As a professor I still doubt it, but the data is overwhelming.” (re: acceleration) We don’t know better than the data!</a:t>
            </a:r>
          </a:p>
          <a:p>
            <a:endParaRPr lang="en-US">
              <a:cs typeface="Calibri"/>
            </a:endParaRPr>
          </a:p>
        </p:txBody>
      </p:sp>
      <p:sp>
        <p:nvSpPr>
          <p:cNvPr id="4" name="Slide Number Placeholder 3"/>
          <p:cNvSpPr>
            <a:spLocks noGrp="1"/>
          </p:cNvSpPr>
          <p:nvPr>
            <p:ph type="sldNum" sz="quarter" idx="5"/>
          </p:nvPr>
        </p:nvSpPr>
        <p:spPr/>
        <p:txBody>
          <a:bodyPr/>
          <a:lstStyle/>
          <a:p>
            <a:fld id="{F5F4D1EA-919B-4C45-A507-BCC2EF640B3F}" type="slidenum">
              <a:rPr lang="en-US"/>
              <a:t>24</a:t>
            </a:fld>
            <a:endParaRPr lang="en-US"/>
          </a:p>
        </p:txBody>
      </p:sp>
    </p:spTree>
    <p:extLst>
      <p:ext uri="{BB962C8B-B14F-4D97-AF65-F5344CB8AC3E}">
        <p14:creationId xmlns:p14="http://schemas.microsoft.com/office/powerpoint/2010/main" val="20859721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2480" lvl="2" indent="-362480">
              <a:buChar char="•"/>
            </a:pPr>
            <a:r>
              <a:rPr lang="en-US"/>
              <a:t>Don’t accept the status quo – Uri said “As a professor I still doubt it, but the data is overwhelming.” (re: acceleration) We don’t know better than the data!</a:t>
            </a:r>
          </a:p>
          <a:p>
            <a:endParaRPr lang="en-US">
              <a:cs typeface="Calibri"/>
            </a:endParaRPr>
          </a:p>
        </p:txBody>
      </p:sp>
      <p:sp>
        <p:nvSpPr>
          <p:cNvPr id="4" name="Slide Number Placeholder 3"/>
          <p:cNvSpPr>
            <a:spLocks noGrp="1"/>
          </p:cNvSpPr>
          <p:nvPr>
            <p:ph type="sldNum" sz="quarter" idx="5"/>
          </p:nvPr>
        </p:nvSpPr>
        <p:spPr/>
        <p:txBody>
          <a:bodyPr/>
          <a:lstStyle/>
          <a:p>
            <a:fld id="{F5F4D1EA-919B-4C45-A507-BCC2EF640B3F}" type="slidenum">
              <a:rPr lang="en-US"/>
              <a:t>25</a:t>
            </a:fld>
            <a:endParaRPr lang="en-US"/>
          </a:p>
        </p:txBody>
      </p:sp>
    </p:spTree>
    <p:extLst>
      <p:ext uri="{BB962C8B-B14F-4D97-AF65-F5344CB8AC3E}">
        <p14:creationId xmlns:p14="http://schemas.microsoft.com/office/powerpoint/2010/main" val="3749776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2480" lvl="2" indent="-362480">
              <a:buChar char="•"/>
            </a:pPr>
            <a:r>
              <a:rPr lang="en-US"/>
              <a:t>Don’t accept the status quo – Uri said “As a professor I still doubt it, but the data is overwhelming.” (re: acceleration) We don’t know better than the data!</a:t>
            </a:r>
          </a:p>
          <a:p>
            <a:endParaRPr lang="en-US">
              <a:cs typeface="Calibri"/>
            </a:endParaRPr>
          </a:p>
        </p:txBody>
      </p:sp>
      <p:sp>
        <p:nvSpPr>
          <p:cNvPr id="4" name="Slide Number Placeholder 3"/>
          <p:cNvSpPr>
            <a:spLocks noGrp="1"/>
          </p:cNvSpPr>
          <p:nvPr>
            <p:ph type="sldNum" sz="quarter" idx="5"/>
          </p:nvPr>
        </p:nvSpPr>
        <p:spPr/>
        <p:txBody>
          <a:bodyPr/>
          <a:lstStyle/>
          <a:p>
            <a:fld id="{F5F4D1EA-919B-4C45-A507-BCC2EF640B3F}" type="slidenum">
              <a:rPr lang="en-US"/>
              <a:t>26</a:t>
            </a:fld>
            <a:endParaRPr lang="en-US"/>
          </a:p>
        </p:txBody>
      </p:sp>
    </p:spTree>
    <p:extLst>
      <p:ext uri="{BB962C8B-B14F-4D97-AF65-F5344CB8AC3E}">
        <p14:creationId xmlns:p14="http://schemas.microsoft.com/office/powerpoint/2010/main" val="8680465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F4D1EA-919B-4C45-A507-BCC2EF640B3F}" type="slidenum">
              <a:rPr lang="en-US" smtClean="0"/>
              <a:t>27</a:t>
            </a:fld>
            <a:endParaRPr lang="en-US"/>
          </a:p>
        </p:txBody>
      </p:sp>
    </p:spTree>
    <p:extLst>
      <p:ext uri="{BB962C8B-B14F-4D97-AF65-F5344CB8AC3E}">
        <p14:creationId xmlns:p14="http://schemas.microsoft.com/office/powerpoint/2010/main" val="28755040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F4D1EA-919B-4C45-A507-BCC2EF640B3F}" type="slidenum">
              <a:rPr lang="en-US" smtClean="0"/>
              <a:t>28</a:t>
            </a:fld>
            <a:endParaRPr lang="en-US"/>
          </a:p>
        </p:txBody>
      </p:sp>
    </p:spTree>
    <p:extLst>
      <p:ext uri="{BB962C8B-B14F-4D97-AF65-F5344CB8AC3E}">
        <p14:creationId xmlns:p14="http://schemas.microsoft.com/office/powerpoint/2010/main" val="41597810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2480" lvl="2" indent="-362480">
              <a:buChar char="•"/>
            </a:pPr>
            <a:r>
              <a:rPr lang="en-US"/>
              <a:t>MMCP – ACPC currently only has policy for College </a:t>
            </a:r>
            <a:r>
              <a:rPr lang="en-US" err="1"/>
              <a:t>Alg</a:t>
            </a:r>
            <a:r>
              <a:rPr lang="en-US"/>
              <a:t> pathway, but employ more broadly to other pathways Equitable and accurate methods are used to determine every student’s readiness for college level mate</a:t>
            </a:r>
          </a:p>
          <a:p>
            <a:pPr marL="362480" lvl="2" indent="-362480">
              <a:buFont typeface="Arial"/>
              <a:buChar char="•"/>
            </a:pPr>
            <a:r>
              <a:rPr lang="en-US"/>
              <a:t>Intentional advising. Default mathematics by program. Probe deeper with undecided students – art or engineering? At least get in the ballpark (meta-major) to identify math pathway. No more algebra-for-all. Take math first semester, continuous math enrollment continued advising through transfer or completion </a:t>
            </a:r>
            <a:r>
              <a:rPr lang="en-US">
                <a:cs typeface="+mn-lt"/>
              </a:rPr>
              <a:t/>
            </a:r>
            <a:br>
              <a:rPr lang="en-US">
                <a:cs typeface="+mn-lt"/>
              </a:rPr>
            </a:br>
            <a:endParaRPr lang="en-US"/>
          </a:p>
          <a:p>
            <a:pPr marL="362480" lvl="2" indent="-362480">
              <a:buFont typeface="Arial"/>
              <a:buChar char="•"/>
            </a:pPr>
            <a:r>
              <a:rPr lang="en-US">
                <a:cs typeface="Calibri"/>
              </a:rPr>
              <a:t>Academic supports: co-requisite, tutoring, ABE partnerships, supplemental instruction,</a:t>
            </a:r>
            <a:r>
              <a:rPr lang="en-US" b="1">
                <a:cs typeface="Calibri"/>
              </a:rPr>
              <a:t> Student Success courses</a:t>
            </a:r>
          </a:p>
          <a:p>
            <a:pPr marL="362480" lvl="2" indent="-362480">
              <a:buFont typeface="Arial"/>
              <a:buChar char="•"/>
            </a:pPr>
            <a:r>
              <a:rPr lang="en-US">
                <a:cs typeface="Calibri"/>
              </a:rPr>
              <a:t>Non-Academic supports: case managers, check and connect, counselors, help with identifying resources for transportation, child care, health, mental health issues</a:t>
            </a:r>
          </a:p>
          <a:p>
            <a:endParaRPr lang="en-US">
              <a:cs typeface="Calibri"/>
            </a:endParaRPr>
          </a:p>
        </p:txBody>
      </p:sp>
      <p:sp>
        <p:nvSpPr>
          <p:cNvPr id="4" name="Slide Number Placeholder 3"/>
          <p:cNvSpPr>
            <a:spLocks noGrp="1"/>
          </p:cNvSpPr>
          <p:nvPr>
            <p:ph type="sldNum" sz="quarter" idx="5"/>
          </p:nvPr>
        </p:nvSpPr>
        <p:spPr/>
        <p:txBody>
          <a:bodyPr/>
          <a:lstStyle/>
          <a:p>
            <a:fld id="{F5F4D1EA-919B-4C45-A507-BCC2EF640B3F}" type="slidenum">
              <a:rPr lang="en-US"/>
              <a:t>29</a:t>
            </a:fld>
            <a:endParaRPr lang="en-US"/>
          </a:p>
        </p:txBody>
      </p:sp>
    </p:spTree>
    <p:extLst>
      <p:ext uri="{BB962C8B-B14F-4D97-AF65-F5344CB8AC3E}">
        <p14:creationId xmlns:p14="http://schemas.microsoft.com/office/powerpoint/2010/main" val="7282918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F4D1EA-919B-4C45-A507-BCC2EF640B3F}" type="slidenum">
              <a:rPr lang="en-US" smtClean="0"/>
              <a:t>3</a:t>
            </a:fld>
            <a:endParaRPr lang="en-US"/>
          </a:p>
        </p:txBody>
      </p:sp>
    </p:spTree>
    <p:extLst>
      <p:ext uri="{BB962C8B-B14F-4D97-AF65-F5344CB8AC3E}">
        <p14:creationId xmlns:p14="http://schemas.microsoft.com/office/powerpoint/2010/main" val="8491566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F4D1EA-919B-4C45-A507-BCC2EF640B3F}" type="slidenum">
              <a:rPr lang="en-US" smtClean="0"/>
              <a:t>30</a:t>
            </a:fld>
            <a:endParaRPr lang="en-US"/>
          </a:p>
        </p:txBody>
      </p:sp>
    </p:spTree>
    <p:extLst>
      <p:ext uri="{BB962C8B-B14F-4D97-AF65-F5344CB8AC3E}">
        <p14:creationId xmlns:p14="http://schemas.microsoft.com/office/powerpoint/2010/main" val="34124033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F4D1EA-919B-4C45-A507-BCC2EF640B3F}" type="slidenum">
              <a:rPr lang="en-US" smtClean="0"/>
              <a:t>31</a:t>
            </a:fld>
            <a:endParaRPr lang="en-US"/>
          </a:p>
        </p:txBody>
      </p:sp>
    </p:spTree>
    <p:extLst>
      <p:ext uri="{BB962C8B-B14F-4D97-AF65-F5344CB8AC3E}">
        <p14:creationId xmlns:p14="http://schemas.microsoft.com/office/powerpoint/2010/main" val="361332332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F4D1EA-919B-4C45-A507-BCC2EF640B3F}" type="slidenum">
              <a:rPr lang="en-US" smtClean="0"/>
              <a:t>32</a:t>
            </a:fld>
            <a:endParaRPr lang="en-US"/>
          </a:p>
        </p:txBody>
      </p:sp>
    </p:spTree>
    <p:extLst>
      <p:ext uri="{BB962C8B-B14F-4D97-AF65-F5344CB8AC3E}">
        <p14:creationId xmlns:p14="http://schemas.microsoft.com/office/powerpoint/2010/main" val="215668184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buFont typeface="Arial"/>
              <a:buChar char="•"/>
            </a:pPr>
            <a:r>
              <a:rPr lang="en-US">
                <a:cs typeface="Calibri"/>
              </a:rPr>
              <a:t>Transfer into the major, not just as goal 4, appropriate courses chosen (like transfer pathways), QR when appropriate, Reframe QR as "best choice for meta-major" (not "course for dummies"), truly engaging and relevant QR course</a:t>
            </a:r>
            <a:endParaRPr lang="en-US"/>
          </a:p>
          <a:p>
            <a:pPr marL="181240" indent="-181240">
              <a:buFont typeface="Arial"/>
              <a:buChar char="•"/>
            </a:pPr>
            <a:r>
              <a:rPr lang="en-US">
                <a:cs typeface="Calibri"/>
              </a:rPr>
              <a:t>Algebra-based courses like Intermediate Algebra not required prerequisites to QR and Stats</a:t>
            </a:r>
          </a:p>
          <a:p>
            <a:pPr marL="181240" indent="-181240">
              <a:buFont typeface="Arial"/>
              <a:buChar char="•"/>
            </a:pPr>
            <a:r>
              <a:rPr lang="en-US">
                <a:cs typeface="Calibri"/>
              </a:rPr>
              <a:t>Placement reform: QAS ACCUPLACER for Stats and QR, consider other indicators of success, don't base on algebra tests or completion, let students on the bubble access courses with supports</a:t>
            </a:r>
          </a:p>
          <a:p>
            <a:pPr marL="181240" indent="-181240">
              <a:buFont typeface="Arial"/>
              <a:buChar char="•"/>
            </a:pPr>
            <a:r>
              <a:rPr lang="en-US">
                <a:cs typeface="Calibri"/>
              </a:rPr>
              <a:t> Acceleration options – corequisites, combined courses</a:t>
            </a:r>
          </a:p>
          <a:p>
            <a:pPr marL="181240" indent="-181240">
              <a:buFont typeface="Arial"/>
              <a:buChar char="•"/>
            </a:pPr>
            <a:r>
              <a:rPr lang="en-US">
                <a:cs typeface="Calibri"/>
              </a:rPr>
              <a:t>Supports: ABE partnerships, corequisites, check and connect, student success courses requirements, additional contact time, supplemental instruction</a:t>
            </a:r>
          </a:p>
          <a:p>
            <a:pPr marL="181240" indent="-181240">
              <a:buFont typeface="Arial"/>
              <a:buChar char="•"/>
            </a:pPr>
            <a:r>
              <a:rPr lang="en-US">
                <a:cs typeface="Calibri"/>
              </a:rPr>
              <a:t>PD for pedagogy, corequisite development and implementation, strategies for supporting students where they are</a:t>
            </a:r>
          </a:p>
          <a:p>
            <a:pPr marL="181240" indent="-181240">
              <a:buFont typeface="Arial"/>
              <a:buChar char="•"/>
            </a:pPr>
            <a:endParaRPr lang="en-US">
              <a:cs typeface="Calibri"/>
            </a:endParaRPr>
          </a:p>
          <a:p>
            <a:pPr marL="181240" indent="-181240">
              <a:buFont typeface="Arial"/>
              <a:buChar char="•"/>
            </a:pPr>
            <a:r>
              <a:rPr lang="en-US">
                <a:cs typeface="Calibri"/>
              </a:rPr>
              <a:t>These are intended to be done as a package, not just pieces!</a:t>
            </a:r>
          </a:p>
          <a:p>
            <a:pPr marL="181240" indent="-181240">
              <a:buFont typeface="Arial"/>
              <a:buChar char="•"/>
            </a:pPr>
            <a:endParaRPr lang="en-US">
              <a:cs typeface="Calibri"/>
            </a:endParaRPr>
          </a:p>
          <a:p>
            <a:pPr marL="181240" indent="-181240">
              <a:buFont typeface="Arial"/>
              <a:buChar char="•"/>
            </a:pPr>
            <a:r>
              <a:rPr lang="en-US">
                <a:cs typeface="Calibri"/>
              </a:rPr>
              <a:t>AMPD, DESR, SLO groups contributing to this</a:t>
            </a:r>
          </a:p>
          <a:p>
            <a:pPr marL="181240" indent="-181240">
              <a:buFont typeface="Arial"/>
              <a:buChar char="•"/>
            </a:pP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F5F4D1EA-919B-4C45-A507-BCC2EF640B3F}" type="slidenum">
              <a:rPr lang="en-US"/>
              <a:t>33</a:t>
            </a:fld>
            <a:endParaRPr lang="en-US"/>
          </a:p>
        </p:txBody>
      </p:sp>
    </p:spTree>
    <p:extLst>
      <p:ext uri="{BB962C8B-B14F-4D97-AF65-F5344CB8AC3E}">
        <p14:creationId xmlns:p14="http://schemas.microsoft.com/office/powerpoint/2010/main" val="133589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Success in math is a pedigree that confirms or denies access to educational privilege. Also, QR is not "algebra-free" - just more purposefully-selected, relevant, applied algebra.</a:t>
            </a:r>
          </a:p>
          <a:p>
            <a:r>
              <a:rPr lang="en-US">
                <a:cs typeface="Calibri"/>
              </a:rPr>
              <a:t>College Algebra may contain some critical thinking and problem-solving, but it isn’t the main focus. Highly procedural. </a:t>
            </a:r>
          </a:p>
          <a:p>
            <a:r>
              <a:rPr lang="en-US">
                <a:cs typeface="Calibri"/>
              </a:rPr>
              <a:t>Be clear –this doesn’t mean we think students </a:t>
            </a:r>
            <a:r>
              <a:rPr lang="en-US" i="1">
                <a:cs typeface="Calibri"/>
              </a:rPr>
              <a:t>can’t </a:t>
            </a:r>
            <a:r>
              <a:rPr lang="en-US" i="0">
                <a:cs typeface="Calibri"/>
              </a:rPr>
              <a:t>learn algebra. They just don’t have to. </a:t>
            </a:r>
            <a:endParaRPr lang="en-US">
              <a:cs typeface="Calibri"/>
            </a:endParaRPr>
          </a:p>
          <a:p>
            <a:r>
              <a:rPr lang="en-US">
                <a:cs typeface="Calibri"/>
              </a:rPr>
              <a:t>Math isn’t just for physics and engineers, but that’s the only mathematics we ever teach!</a:t>
            </a:r>
          </a:p>
          <a:p>
            <a:r>
              <a:rPr lang="en-US">
                <a:cs typeface="Calibri"/>
              </a:rPr>
              <a:t>Placement is often based on algebra performance; dev ed courses often algebra based</a:t>
            </a:r>
          </a:p>
        </p:txBody>
      </p:sp>
      <p:sp>
        <p:nvSpPr>
          <p:cNvPr id="4" name="Slide Number Placeholder 3"/>
          <p:cNvSpPr>
            <a:spLocks noGrp="1"/>
          </p:cNvSpPr>
          <p:nvPr>
            <p:ph type="sldNum" sz="quarter" idx="5"/>
          </p:nvPr>
        </p:nvSpPr>
        <p:spPr/>
        <p:txBody>
          <a:bodyPr/>
          <a:lstStyle/>
          <a:p>
            <a:fld id="{F5F4D1EA-919B-4C45-A507-BCC2EF640B3F}" type="slidenum">
              <a:rPr lang="en-US"/>
              <a:t>34</a:t>
            </a:fld>
            <a:endParaRPr lang="en-US"/>
          </a:p>
        </p:txBody>
      </p:sp>
    </p:spTree>
    <p:extLst>
      <p:ext uri="{BB962C8B-B14F-4D97-AF65-F5344CB8AC3E}">
        <p14:creationId xmlns:p14="http://schemas.microsoft.com/office/powerpoint/2010/main" val="42006715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2480" lvl="2" indent="-362480">
              <a:buChar char="•"/>
            </a:pPr>
            <a:r>
              <a:rPr lang="en-US"/>
              <a:t>Use data to find out – are your results good enough? Equitable? Are students continuing? Could they have been successful if they had the chance? Do students switch to stem majors from non-stem? How many? Continue to monitor stats as the program progresses</a:t>
            </a:r>
          </a:p>
          <a:p>
            <a:pPr marL="362480" lvl="2" indent="-362480">
              <a:buChar char="•"/>
            </a:pPr>
            <a:r>
              <a:rPr lang="en-US">
                <a:cs typeface="Calibri"/>
              </a:rPr>
              <a:t>Consider acceleration in STEM, too! Why is algebra the exception?</a:t>
            </a:r>
          </a:p>
          <a:p>
            <a:endParaRPr lang="en-US">
              <a:cs typeface="Calibri"/>
            </a:endParaRPr>
          </a:p>
        </p:txBody>
      </p:sp>
      <p:sp>
        <p:nvSpPr>
          <p:cNvPr id="4" name="Slide Number Placeholder 3"/>
          <p:cNvSpPr>
            <a:spLocks noGrp="1"/>
          </p:cNvSpPr>
          <p:nvPr>
            <p:ph type="sldNum" sz="quarter" idx="5"/>
          </p:nvPr>
        </p:nvSpPr>
        <p:spPr/>
        <p:txBody>
          <a:bodyPr/>
          <a:lstStyle/>
          <a:p>
            <a:fld id="{F5F4D1EA-919B-4C45-A507-BCC2EF640B3F}" type="slidenum">
              <a:rPr lang="en-US"/>
              <a:t>35</a:t>
            </a:fld>
            <a:endParaRPr lang="en-US"/>
          </a:p>
        </p:txBody>
      </p:sp>
    </p:spTree>
    <p:extLst>
      <p:ext uri="{BB962C8B-B14F-4D97-AF65-F5344CB8AC3E}">
        <p14:creationId xmlns:p14="http://schemas.microsoft.com/office/powerpoint/2010/main" val="85649112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Joyful </a:t>
            </a:r>
            <a:r>
              <a:rPr lang="en-US" err="1"/>
              <a:t>Consipracy</a:t>
            </a:r>
            <a:r>
              <a:rPr lang="en-US"/>
              <a:t>” - Uri </a:t>
            </a:r>
            <a:r>
              <a:rPr lang="en-US" err="1"/>
              <a:t>Treisman</a:t>
            </a:r>
            <a:endParaRPr lang="en-US">
              <a:cs typeface="Calibri"/>
            </a:endParaRPr>
          </a:p>
          <a:p>
            <a:r>
              <a:rPr lang="en-US">
                <a:cs typeface="Calibri"/>
              </a:rPr>
              <a:t>PD to help us do this – it's not what we're used to, so will take some learning and trying to implement</a:t>
            </a:r>
            <a:endParaRPr lang="en-US" dirty="0"/>
          </a:p>
          <a:p>
            <a:pPr marL="1147852" lvl="1" indent="-181240">
              <a:buFont typeface="Arial"/>
              <a:buChar char="•"/>
            </a:pPr>
            <a:r>
              <a:rPr lang="en-US"/>
              <a:t>not a magic bullet! Will still only have 60-70% pass rates – but wow, if we could do that – and in a shorter amount of time?</a:t>
            </a:r>
            <a:endParaRPr lang="en-US">
              <a:cs typeface="Calibri"/>
            </a:endParaRPr>
          </a:p>
          <a:p>
            <a:pPr marL="1147852" lvl="1" indent="-181240">
              <a:buFont typeface="Arial"/>
              <a:buChar char="•"/>
            </a:pPr>
            <a:r>
              <a:rPr lang="en-US">
                <a:cs typeface="Calibri"/>
              </a:rPr>
              <a:t>If this can be done successfully in other states across the nation, why resist it here? What do we think is so different about our students that they cannot succeed if we give them the chance and we support them?</a:t>
            </a:r>
            <a:endParaRPr lang="en-US"/>
          </a:p>
          <a:p>
            <a:pPr marL="664546" lvl="1" indent="-181240">
              <a:buFont typeface="Arial"/>
              <a:buChar char="•"/>
            </a:pPr>
            <a:r>
              <a:rPr lang="en-US"/>
              <a:t>What if this really works? What’s the worst that happens if it doesn’t? even if it doesn’t lead to completion rates , at least the barrier won’t be math</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F5F4D1EA-919B-4C45-A507-BCC2EF640B3F}" type="slidenum">
              <a:rPr lang="en-US"/>
              <a:t>36</a:t>
            </a:fld>
            <a:endParaRPr lang="en-US"/>
          </a:p>
        </p:txBody>
      </p:sp>
    </p:spTree>
    <p:extLst>
      <p:ext uri="{BB962C8B-B14F-4D97-AF65-F5344CB8AC3E}">
        <p14:creationId xmlns:p14="http://schemas.microsoft.com/office/powerpoint/2010/main" val="23214943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 = 63650, CCRC analysis involving 57 community colleges, note all percentages are out of the starting amount, not the current course</a:t>
            </a:r>
          </a:p>
          <a:p>
            <a:r>
              <a:rPr lang="en-US">
                <a:cs typeface="Calibri"/>
              </a:rPr>
              <a:t>Not only are students not completing, but we're losing them completely.</a:t>
            </a:r>
          </a:p>
        </p:txBody>
      </p:sp>
      <p:sp>
        <p:nvSpPr>
          <p:cNvPr id="4" name="Slide Number Placeholder 3"/>
          <p:cNvSpPr>
            <a:spLocks noGrp="1"/>
          </p:cNvSpPr>
          <p:nvPr>
            <p:ph type="sldNum" sz="quarter" idx="5"/>
          </p:nvPr>
        </p:nvSpPr>
        <p:spPr/>
        <p:txBody>
          <a:bodyPr/>
          <a:lstStyle/>
          <a:p>
            <a:fld id="{F5F4D1EA-919B-4C45-A507-BCC2EF640B3F}" type="slidenum">
              <a:rPr lang="en-US" smtClean="0"/>
              <a:t>4</a:t>
            </a:fld>
            <a:endParaRPr lang="en-US"/>
          </a:p>
        </p:txBody>
      </p:sp>
    </p:spTree>
    <p:extLst>
      <p:ext uri="{BB962C8B-B14F-4D97-AF65-F5344CB8AC3E}">
        <p14:creationId xmlns:p14="http://schemas.microsoft.com/office/powerpoint/2010/main" val="788923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F4D1EA-919B-4C45-A507-BCC2EF640B3F}" type="slidenum">
              <a:rPr lang="en-US" smtClean="0"/>
              <a:t>5</a:t>
            </a:fld>
            <a:endParaRPr lang="en-US"/>
          </a:p>
        </p:txBody>
      </p:sp>
    </p:spTree>
    <p:extLst>
      <p:ext uri="{BB962C8B-B14F-4D97-AF65-F5344CB8AC3E}">
        <p14:creationId xmlns:p14="http://schemas.microsoft.com/office/powerpoint/2010/main" val="21559761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Math to weed out students. Success in math is a pedigree that confirms or denies access to educational privilege. </a:t>
            </a:r>
          </a:p>
          <a:p>
            <a:r>
              <a:rPr lang="en-US"/>
              <a:t>Honestly, for students who are not Calculus bound, College Algebra is not a good way to enhance their Quantitative Literacy or instill some appreciation of what mathematics has to offer. </a:t>
            </a:r>
            <a:endParaRPr lang="en-US">
              <a:cs typeface="Calibri"/>
            </a:endParaRPr>
          </a:p>
          <a:p>
            <a:endParaRPr lang="en-US">
              <a:cs typeface="Calibri"/>
            </a:endParaRPr>
          </a:p>
          <a:p>
            <a:endParaRPr lang="en-US">
              <a:cs typeface="Calibri"/>
            </a:endParaRPr>
          </a:p>
          <a:p>
            <a:r>
              <a:rPr lang="en-US">
                <a:cs typeface="Calibri"/>
              </a:rPr>
              <a:t>College Algebra may contain some critical thinking and problem-solving, but it isn’t the main focus. Highly procedural. Not useful for many students.</a:t>
            </a:r>
          </a:p>
          <a:p>
            <a:r>
              <a:rPr lang="en-US">
                <a:cs typeface="Calibri"/>
              </a:rPr>
              <a:t>Be clear –this doesn’t mean we think students </a:t>
            </a:r>
            <a:r>
              <a:rPr lang="en-US" i="1">
                <a:cs typeface="Calibri"/>
              </a:rPr>
              <a:t>can’t </a:t>
            </a:r>
            <a:r>
              <a:rPr lang="en-US" i="0">
                <a:cs typeface="Calibri"/>
              </a:rPr>
              <a:t>learn algebra. They just don’t have to.</a:t>
            </a:r>
            <a:r>
              <a:rPr lang="en-US">
                <a:cs typeface="Calibri"/>
              </a:rPr>
              <a:t> </a:t>
            </a:r>
          </a:p>
          <a:p>
            <a:r>
              <a:rPr lang="en-US">
                <a:cs typeface="Calibri"/>
              </a:rPr>
              <a:t>Math isn’t just for physics and engineers, but that’s the only mathematics we ever teach!</a:t>
            </a:r>
          </a:p>
          <a:p>
            <a:r>
              <a:rPr lang="en-US">
                <a:cs typeface="Calibri"/>
              </a:rPr>
              <a:t>Placement is often based on algebra performance; dev ed courses often algebra based</a:t>
            </a:r>
          </a:p>
        </p:txBody>
      </p:sp>
      <p:sp>
        <p:nvSpPr>
          <p:cNvPr id="4" name="Slide Number Placeholder 3"/>
          <p:cNvSpPr>
            <a:spLocks noGrp="1"/>
          </p:cNvSpPr>
          <p:nvPr>
            <p:ph type="sldNum" sz="quarter" idx="5"/>
          </p:nvPr>
        </p:nvSpPr>
        <p:spPr/>
        <p:txBody>
          <a:bodyPr/>
          <a:lstStyle/>
          <a:p>
            <a:fld id="{F5F4D1EA-919B-4C45-A507-BCC2EF640B3F}" type="slidenum">
              <a:rPr lang="en-US"/>
              <a:t>6</a:t>
            </a:fld>
            <a:endParaRPr lang="en-US"/>
          </a:p>
        </p:txBody>
      </p:sp>
    </p:spTree>
    <p:extLst>
      <p:ext uri="{BB962C8B-B14F-4D97-AF65-F5344CB8AC3E}">
        <p14:creationId xmlns:p14="http://schemas.microsoft.com/office/powerpoint/2010/main" val="11452865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College Algebra was introduced to the US student population after WWII as a stepping stone to Calculus. Aside from the few select majors who need Calculus, the majority of students who are currently required to take College Algebra will use very little of what they learn in those classes, beyond basic algebra, in their future coursework, careers, or daily lives. </a:t>
            </a:r>
            <a:br>
              <a:rPr lang="en-US"/>
            </a:br>
            <a:endParaRPr lang="en-US"/>
          </a:p>
        </p:txBody>
      </p:sp>
      <p:sp>
        <p:nvSpPr>
          <p:cNvPr id="4" name="Slide Number Placeholder 3"/>
          <p:cNvSpPr>
            <a:spLocks noGrp="1"/>
          </p:cNvSpPr>
          <p:nvPr>
            <p:ph type="sldNum" sz="quarter" idx="5"/>
          </p:nvPr>
        </p:nvSpPr>
        <p:spPr/>
        <p:txBody>
          <a:bodyPr/>
          <a:lstStyle/>
          <a:p>
            <a:fld id="{F5F4D1EA-919B-4C45-A507-BCC2EF640B3F}" type="slidenum">
              <a:rPr lang="en-US"/>
              <a:t>7</a:t>
            </a:fld>
            <a:endParaRPr lang="en-US"/>
          </a:p>
        </p:txBody>
      </p:sp>
    </p:spTree>
    <p:extLst>
      <p:ext uri="{BB962C8B-B14F-4D97-AF65-F5344CB8AC3E}">
        <p14:creationId xmlns:p14="http://schemas.microsoft.com/office/powerpoint/2010/main" val="32254162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F4D1EA-919B-4C45-A507-BCC2EF640B3F}" type="slidenum">
              <a:rPr lang="en-US" smtClean="0"/>
              <a:t>8</a:t>
            </a:fld>
            <a:endParaRPr lang="en-US"/>
          </a:p>
        </p:txBody>
      </p:sp>
    </p:spTree>
    <p:extLst>
      <p:ext uri="{BB962C8B-B14F-4D97-AF65-F5344CB8AC3E}">
        <p14:creationId xmlns:p14="http://schemas.microsoft.com/office/powerpoint/2010/main" val="18330051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F4D1EA-919B-4C45-A507-BCC2EF640B3F}" type="slidenum">
              <a:rPr lang="en-US" smtClean="0"/>
              <a:t>9</a:t>
            </a:fld>
            <a:endParaRPr lang="en-US"/>
          </a:p>
        </p:txBody>
      </p:sp>
    </p:spTree>
    <p:extLst>
      <p:ext uri="{BB962C8B-B14F-4D97-AF65-F5344CB8AC3E}">
        <p14:creationId xmlns:p14="http://schemas.microsoft.com/office/powerpoint/2010/main" val="32090020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AAD347D-5ACD-4C99-B74B-A9C85AD731AF}" type="datetimeFigureOut">
              <a:rPr lang="en-US" dirty="0"/>
              <a:t>9/30/2019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22593676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9/30/2019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9658889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9/30/2019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22674994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9/30/2019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a:t>”</a:t>
            </a:r>
          </a:p>
        </p:txBody>
      </p:sp>
    </p:spTree>
    <p:extLst>
      <p:ext uri="{BB962C8B-B14F-4D97-AF65-F5344CB8AC3E}">
        <p14:creationId xmlns:p14="http://schemas.microsoft.com/office/powerpoint/2010/main" val="26092189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9/30/2019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26147316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9/30/2019</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26813553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9/30/2019</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39906279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509A250-FF31-4206-8172-F9D3106AACB1}" type="datetimeFigureOut">
              <a:rPr lang="en-US" dirty="0"/>
              <a:t>9/30/2019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25409832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509A250-FF31-4206-8172-F9D3106AACB1}" type="datetimeFigureOut">
              <a:rPr lang="en-US" dirty="0"/>
              <a:t>9/30/2019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10342635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p>
            <a:fld id="{4509A250-FF31-4206-8172-F9D3106AACB1}" type="datetimeFigureOut">
              <a:rPr lang="en-US" dirty="0"/>
              <a:t>9/30/2019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40096004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9/30/2019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13554018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796027F-7875-4030-9381-8BD8C4F21935}" type="datetimeFigureOut">
              <a:rPr lang="en-US" dirty="0"/>
              <a:t>9/30/2019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1215365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796027F-7875-4030-9381-8BD8C4F21935}" type="datetimeFigureOut">
              <a:rPr lang="en-US" dirty="0"/>
              <a:t>9/30/2019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4305378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Date Placeholder 2"/>
          <p:cNvSpPr>
            <a:spLocks noGrp="1"/>
          </p:cNvSpPr>
          <p:nvPr>
            <p:ph type="dt" sz="half" idx="10"/>
          </p:nvPr>
        </p:nvSpPr>
        <p:spPr/>
        <p:txBody>
          <a:bodyPr/>
          <a:lstStyle/>
          <a:p>
            <a:fld id="{4509A250-FF31-4206-8172-F9D3106AACB1}" type="datetimeFigureOut">
              <a:rPr lang="en-US" dirty="0"/>
              <a:t>9/30/2019</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8816216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9/30/2019</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37504634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9/30/2019</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895533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9/30/2019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a:p>
        </p:txBody>
      </p:sp>
    </p:spTree>
    <p:extLst>
      <p:ext uri="{BB962C8B-B14F-4D97-AF65-F5344CB8AC3E}">
        <p14:creationId xmlns:p14="http://schemas.microsoft.com/office/powerpoint/2010/main" val="22343052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9/30/2019</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a:p>
        </p:txBody>
      </p:sp>
    </p:spTree>
    <p:extLst>
      <p:ext uri="{BB962C8B-B14F-4D97-AF65-F5344CB8AC3E}">
        <p14:creationId xmlns:p14="http://schemas.microsoft.com/office/powerpoint/2010/main" val="1082685525"/>
      </p:ext>
    </p:extLst>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hyperlink" Target="https://dcmathpathways.org/sites/default/files/2016-08/Emerging%20Texas%20Math%20Pathways.jpg"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hyperlink" Target="https://www.ohiohighered.org/sites/ohiohighered.org/files/uploads/math/OMI-mathematics-pathways_121415.pdf" TargetMode="External"/><Relationship Id="rId5" Type="http://schemas.openxmlformats.org/officeDocument/2006/relationships/image" Target="../media/image26.pn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hyperlink" Target="https://dcmathpathways.org/sites/default/files/resources/2019-03/CaseforMathPathways_20190313.pdf" TargetMode="Externa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hyperlink" Target="https://completega.org/sites/default/files/resources/Denley_CoRequisite_Academy_Mathematics_0.pdf"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s://completega.org/sites/default/files/resources/Denley_CoRequisite_Academy_Mathematics_0.pdf" TargetMode="External"/><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30.png"/></Relationships>
</file>

<file path=ppt/slides/_rels/slide25.xml.rels><?xml version="1.0" encoding="UTF-8" standalone="yes"?>
<Relationships xmlns="http://schemas.openxmlformats.org/package/2006/relationships"><Relationship Id="rId8" Type="http://schemas.openxmlformats.org/officeDocument/2006/relationships/hyperlink" Target="https://completega.org/sites/default/files/resources/Denley_CoRequisite_Academy_Mathematics_0.pdf" TargetMode="External"/><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31.png"/></Relationships>
</file>

<file path=ppt/slides/_rels/slide26.xml.rels><?xml version="1.0" encoding="UTF-8" standalone="yes"?>
<Relationships xmlns="http://schemas.openxmlformats.org/package/2006/relationships"><Relationship Id="rId8" Type="http://schemas.openxmlformats.org/officeDocument/2006/relationships/hyperlink" Target="https://completega.org/sites/default/files/resources/Denley_CoRequisite_Academy_Mathematics_0.pdf" TargetMode="External"/><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32.png"/></Relationships>
</file>

<file path=ppt/slides/_rels/slide27.xml.rels><?xml version="1.0" encoding="UTF-8" standalone="yes"?>
<Relationships xmlns="http://schemas.openxmlformats.org/package/2006/relationships"><Relationship Id="rId3" Type="http://schemas.openxmlformats.org/officeDocument/2006/relationships/hyperlink" Target="https://dcmathpathways.org/sites/default/files/2016-08/Corequisite%20Remediation_%20Spanning%20the%20Divide.pdf" TargetMode="External"/><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28.xml.rels><?xml version="1.0" encoding="UTF-8" standalone="yes"?>
<Relationships xmlns="http://schemas.openxmlformats.org/package/2006/relationships"><Relationship Id="rId3" Type="http://schemas.openxmlformats.org/officeDocument/2006/relationships/hyperlink" Target="https://dcmathpathways.org/sites/default/files/2016-08/Corequisite%20Remediation_%20Spanning%20the%20Divide.pdf" TargetMode="External"/><Relationship Id="rId7" Type="http://schemas.openxmlformats.org/officeDocument/2006/relationships/image" Target="../media/image37.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dcmathpathways.org/sites/default/files/resources/2017-05/Momentum%20for%20Improving%20Undergraduate%20Mathematics_%20Progress%20from%20State%20Mathematics%20Task%20Forces_2017.pdf" TargetMode="Externa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30.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8" Type="http://schemas.openxmlformats.org/officeDocument/2006/relationships/hyperlink" Target="https://www.utdanacenter.org/sites/default/files/2019-03/DCMP-one-pager_FINAL.pdf" TargetMode="External"/><Relationship Id="rId3" Type="http://schemas.openxmlformats.org/officeDocument/2006/relationships/image" Target="../media/image2.png"/><Relationship Id="rId7" Type="http://schemas.openxmlformats.org/officeDocument/2006/relationships/image" Target="../media/image38.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33.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1.jpeg"/><Relationship Id="rId7" Type="http://schemas.openxmlformats.org/officeDocument/2006/relationships/diagramColors" Target="../diagrams/colors8.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34.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1.jpeg"/><Relationship Id="rId7" Type="http://schemas.openxmlformats.org/officeDocument/2006/relationships/diagramColors" Target="../diagrams/colors9.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3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hyperlink" Target="mailto:Ksmieja@sctcc.edu" TargetMode="External"/><Relationship Id="rId4" Type="http://schemas.openxmlformats.org/officeDocument/2006/relationships/hyperlink" Target="https://dcmathpathways.org/dcmp"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hyperlink" Target="http://ccrc.tc.columbia.edu/media/k2/attachments/what-we-know-about-developmental-education-outcomes.pdf"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hyperlink" Target="https://dcmathpathways.org/sites/default/files/2016-08/Corequisite%20Remediation_%20Spanning%20the%20Divide.pdf" TargetMode="Externa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654295" y="1266958"/>
            <a:ext cx="6808362" cy="4528457"/>
          </a:xfrm>
        </p:spPr>
        <p:txBody>
          <a:bodyPr anchor="ctr">
            <a:normAutofit/>
          </a:bodyPr>
          <a:lstStyle/>
          <a:p>
            <a:pPr>
              <a:lnSpc>
                <a:spcPct val="90000"/>
              </a:lnSpc>
            </a:pPr>
            <a:r>
              <a:rPr lang="en-US" sz="6100">
                <a:cs typeface="Calibri Light"/>
              </a:rPr>
              <a:t>Overcoming the Math Barrier: The Case for Math Pathways</a:t>
            </a:r>
            <a:endParaRPr lang="en-US" sz="6100"/>
          </a:p>
        </p:txBody>
      </p:sp>
      <p:sp>
        <p:nvSpPr>
          <p:cNvPr id="3" name="Subtitle 2"/>
          <p:cNvSpPr>
            <a:spLocks noGrp="1"/>
          </p:cNvSpPr>
          <p:nvPr>
            <p:ph type="subTitle" idx="1"/>
          </p:nvPr>
        </p:nvSpPr>
        <p:spPr>
          <a:xfrm>
            <a:off x="1154955" y="1266958"/>
            <a:ext cx="2904124" cy="4528457"/>
          </a:xfrm>
        </p:spPr>
        <p:txBody>
          <a:bodyPr vert="horz" lIns="91440" tIns="45720" rIns="91440" bIns="45720" rtlCol="0" anchor="ctr">
            <a:normAutofit/>
          </a:bodyPr>
          <a:lstStyle/>
          <a:p>
            <a:pPr algn="r"/>
            <a:r>
              <a:rPr lang="en-US">
                <a:solidFill>
                  <a:schemeClr val="tx2"/>
                </a:solidFill>
                <a:cs typeface="Calibri"/>
              </a:rPr>
              <a:t>Sarah Bustrom, LSC</a:t>
            </a:r>
            <a:endParaRPr lang="en-US">
              <a:solidFill>
                <a:schemeClr val="tx2"/>
              </a:solidFill>
            </a:endParaRPr>
          </a:p>
          <a:p>
            <a:pPr algn="r"/>
            <a:r>
              <a:rPr lang="en-US">
                <a:solidFill>
                  <a:schemeClr val="tx2"/>
                </a:solidFill>
                <a:ea typeface="+mn-lt"/>
                <a:cs typeface="+mn-lt"/>
              </a:rPr>
              <a:t>Jenny Joa, HTC</a:t>
            </a:r>
          </a:p>
          <a:p>
            <a:pPr algn="r"/>
            <a:r>
              <a:rPr lang="en-US">
                <a:solidFill>
                  <a:schemeClr val="tx2"/>
                </a:solidFill>
                <a:cs typeface="Calibri"/>
              </a:rPr>
              <a:t>Katie Smieja, SCTCC</a:t>
            </a:r>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1B28F63-CF00-448F-B141-FE33C33B1891}"/>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9" name="Picture 8">
            <a:extLst>
              <a:ext uri="{FF2B5EF4-FFF2-40B4-BE49-F238E27FC236}">
                <a16:creationId xmlns:a16="http://schemas.microsoft.com/office/drawing/2014/main" id="{2AE609E2-8522-44E4-9077-980E5BCF3E14}"/>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1" name="Oval 10">
            <a:extLst>
              <a:ext uri="{FF2B5EF4-FFF2-40B4-BE49-F238E27FC236}">
                <a16:creationId xmlns:a16="http://schemas.microsoft.com/office/drawing/2014/main" id="{4FA533C5-33E3-4611-AF9F-72811D8B26A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3" name="Picture 12">
            <a:extLst>
              <a:ext uri="{FF2B5EF4-FFF2-40B4-BE49-F238E27FC236}">
                <a16:creationId xmlns:a16="http://schemas.microsoft.com/office/drawing/2014/main" id="{8949AD42-25FD-4C3D-9EEE-B7FEC5809988}"/>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5" name="Picture 14">
            <a:extLst>
              <a:ext uri="{FF2B5EF4-FFF2-40B4-BE49-F238E27FC236}">
                <a16:creationId xmlns:a16="http://schemas.microsoft.com/office/drawing/2014/main" id="{6AC7D913-60B7-4603-881B-831DA5D3A940}"/>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7" name="Rectangle 16">
            <a:extLst>
              <a:ext uri="{FF2B5EF4-FFF2-40B4-BE49-F238E27FC236}">
                <a16:creationId xmlns:a16="http://schemas.microsoft.com/office/drawing/2014/main" id="{87F0FDC4-AD8C-47D9-9131-623C98ADB0A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useBgFill="1">
        <p:nvSpPr>
          <p:cNvPr id="19" name="Rectangle 18">
            <a:extLst>
              <a:ext uri="{FF2B5EF4-FFF2-40B4-BE49-F238E27FC236}">
                <a16:creationId xmlns:a16="http://schemas.microsoft.com/office/drawing/2014/main" id="{C28D0172-F2E0-4763-9C35-F022664959D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
            <a:ext cx="12191695" cy="473074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16">
            <a:extLst>
              <a:ext uri="{FF2B5EF4-FFF2-40B4-BE49-F238E27FC236}">
                <a16:creationId xmlns:a16="http://schemas.microsoft.com/office/drawing/2014/main" id="{9F2851FB-E841-4509-8A6D-A416376EA3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3753695"/>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algn="ctr"/>
            <a:endParaRPr lang="en-US">
              <a:solidFill>
                <a:schemeClr val="tx1"/>
              </a:solidFill>
            </a:endParaRPr>
          </a:p>
        </p:txBody>
      </p:sp>
      <p:sp>
        <p:nvSpPr>
          <p:cNvPr id="23" name="Freeform: Shape 22">
            <a:extLst>
              <a:ext uri="{FF2B5EF4-FFF2-40B4-BE49-F238E27FC236}">
                <a16:creationId xmlns:a16="http://schemas.microsoft.com/office/drawing/2014/main" id="{DF6FB2B2-CE21-407F-B22E-302DADC2C3D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55533"/>
            <a:ext cx="12192000" cy="2802467"/>
          </a:xfrm>
          <a:custGeom>
            <a:avLst/>
            <a:gdLst>
              <a:gd name="connsiteX0" fmla="*/ 1 w 12192000"/>
              <a:gd name="connsiteY0" fmla="*/ 0 h 2802467"/>
              <a:gd name="connsiteX1" fmla="*/ 71932 w 12192000"/>
              <a:gd name="connsiteY1" fmla="*/ 12261 h 2802467"/>
              <a:gd name="connsiteX2" fmla="*/ 282848 w 12192000"/>
              <a:gd name="connsiteY2" fmla="*/ 48342 h 2802467"/>
              <a:gd name="connsiteX3" fmla="*/ 436464 w 12192000"/>
              <a:gd name="connsiteY3" fmla="*/ 73565 h 2802467"/>
              <a:gd name="connsiteX4" fmla="*/ 619339 w 12192000"/>
              <a:gd name="connsiteY4" fmla="*/ 100188 h 2802467"/>
              <a:gd name="connsiteX5" fmla="*/ 836351 w 12192000"/>
              <a:gd name="connsiteY5" fmla="*/ 132066 h 2802467"/>
              <a:gd name="connsiteX6" fmla="*/ 1076528 w 12192000"/>
              <a:gd name="connsiteY6" fmla="*/ 165696 h 2802467"/>
              <a:gd name="connsiteX7" fmla="*/ 1347183 w 12192000"/>
              <a:gd name="connsiteY7" fmla="*/ 201077 h 2802467"/>
              <a:gd name="connsiteX8" fmla="*/ 1642223 w 12192000"/>
              <a:gd name="connsiteY8" fmla="*/ 238560 h 2802467"/>
              <a:gd name="connsiteX9" fmla="*/ 1962864 w 12192000"/>
              <a:gd name="connsiteY9" fmla="*/ 276043 h 2802467"/>
              <a:gd name="connsiteX10" fmla="*/ 2304232 w 12192000"/>
              <a:gd name="connsiteY10" fmla="*/ 314226 h 2802467"/>
              <a:gd name="connsiteX11" fmla="*/ 2672421 w 12192000"/>
              <a:gd name="connsiteY11" fmla="*/ 349608 h 2802467"/>
              <a:gd name="connsiteX12" fmla="*/ 3057678 w 12192000"/>
              <a:gd name="connsiteY12" fmla="*/ 383587 h 2802467"/>
              <a:gd name="connsiteX13" fmla="*/ 3464881 w 12192000"/>
              <a:gd name="connsiteY13" fmla="*/ 414415 h 2802467"/>
              <a:gd name="connsiteX14" fmla="*/ 3889152 w 12192000"/>
              <a:gd name="connsiteY14" fmla="*/ 443840 h 2802467"/>
              <a:gd name="connsiteX15" fmla="*/ 4331710 w 12192000"/>
              <a:gd name="connsiteY15" fmla="*/ 471515 h 2802467"/>
              <a:gd name="connsiteX16" fmla="*/ 4558476 w 12192000"/>
              <a:gd name="connsiteY16" fmla="*/ 481323 h 2802467"/>
              <a:gd name="connsiteX17" fmla="*/ 4790118 w 12192000"/>
              <a:gd name="connsiteY17" fmla="*/ 492183 h 2802467"/>
              <a:gd name="connsiteX18" fmla="*/ 5025418 w 12192000"/>
              <a:gd name="connsiteY18" fmla="*/ 502342 h 2802467"/>
              <a:gd name="connsiteX19" fmla="*/ 5261937 w 12192000"/>
              <a:gd name="connsiteY19" fmla="*/ 508998 h 2802467"/>
              <a:gd name="connsiteX20" fmla="*/ 5503332 w 12192000"/>
              <a:gd name="connsiteY20" fmla="*/ 514953 h 2802467"/>
              <a:gd name="connsiteX21" fmla="*/ 5747166 w 12192000"/>
              <a:gd name="connsiteY21" fmla="*/ 521259 h 2802467"/>
              <a:gd name="connsiteX22" fmla="*/ 5995877 w 12192000"/>
              <a:gd name="connsiteY22" fmla="*/ 525462 h 2802467"/>
              <a:gd name="connsiteX23" fmla="*/ 6247026 w 12192000"/>
              <a:gd name="connsiteY23" fmla="*/ 525462 h 2802467"/>
              <a:gd name="connsiteX24" fmla="*/ 6500613 w 12192000"/>
              <a:gd name="connsiteY24" fmla="*/ 527564 h 2802467"/>
              <a:gd name="connsiteX25" fmla="*/ 6756639 w 12192000"/>
              <a:gd name="connsiteY25" fmla="*/ 525462 h 2802467"/>
              <a:gd name="connsiteX26" fmla="*/ 7016322 w 12192000"/>
              <a:gd name="connsiteY26" fmla="*/ 521259 h 2802467"/>
              <a:gd name="connsiteX27" fmla="*/ 7276005 w 12192000"/>
              <a:gd name="connsiteY27" fmla="*/ 517405 h 2802467"/>
              <a:gd name="connsiteX28" fmla="*/ 7539345 w 12192000"/>
              <a:gd name="connsiteY28" fmla="*/ 508998 h 2802467"/>
              <a:gd name="connsiteX29" fmla="*/ 7805124 w 12192000"/>
              <a:gd name="connsiteY29" fmla="*/ 500240 h 2802467"/>
              <a:gd name="connsiteX30" fmla="*/ 8070903 w 12192000"/>
              <a:gd name="connsiteY30" fmla="*/ 490081 h 2802467"/>
              <a:gd name="connsiteX31" fmla="*/ 8339121 w 12192000"/>
              <a:gd name="connsiteY31" fmla="*/ 475719 h 2802467"/>
              <a:gd name="connsiteX32" fmla="*/ 8609776 w 12192000"/>
              <a:gd name="connsiteY32" fmla="*/ 458553 h 2802467"/>
              <a:gd name="connsiteX33" fmla="*/ 8881651 w 12192000"/>
              <a:gd name="connsiteY33" fmla="*/ 442089 h 2802467"/>
              <a:gd name="connsiteX34" fmla="*/ 9153526 w 12192000"/>
              <a:gd name="connsiteY34" fmla="*/ 421070 h 2802467"/>
              <a:gd name="connsiteX35" fmla="*/ 9429058 w 12192000"/>
              <a:gd name="connsiteY35" fmla="*/ 395848 h 2802467"/>
              <a:gd name="connsiteX36" fmla="*/ 9700933 w 12192000"/>
              <a:gd name="connsiteY36" fmla="*/ 370626 h 2802467"/>
              <a:gd name="connsiteX37" fmla="*/ 9977684 w 12192000"/>
              <a:gd name="connsiteY37" fmla="*/ 341550 h 2802467"/>
              <a:gd name="connsiteX38" fmla="*/ 10255655 w 12192000"/>
              <a:gd name="connsiteY38" fmla="*/ 309672 h 2802467"/>
              <a:gd name="connsiteX39" fmla="*/ 10529968 w 12192000"/>
              <a:gd name="connsiteY39" fmla="*/ 276043 h 2802467"/>
              <a:gd name="connsiteX40" fmla="*/ 10807939 w 12192000"/>
              <a:gd name="connsiteY40" fmla="*/ 236808 h 2802467"/>
              <a:gd name="connsiteX41" fmla="*/ 11084690 w 12192000"/>
              <a:gd name="connsiteY41" fmla="*/ 194771 h 2802467"/>
              <a:gd name="connsiteX42" fmla="*/ 11362661 w 12192000"/>
              <a:gd name="connsiteY42" fmla="*/ 153085 h 2802467"/>
              <a:gd name="connsiteX43" fmla="*/ 11639412 w 12192000"/>
              <a:gd name="connsiteY43" fmla="*/ 104392 h 2802467"/>
              <a:gd name="connsiteX44" fmla="*/ 11914945 w 12192000"/>
              <a:gd name="connsiteY44" fmla="*/ 54648 h 2802467"/>
              <a:gd name="connsiteX45" fmla="*/ 12191696 w 12192000"/>
              <a:gd name="connsiteY45" fmla="*/ 2452 h 2802467"/>
              <a:gd name="connsiteX46" fmla="*/ 12191696 w 12192000"/>
              <a:gd name="connsiteY46" fmla="*/ 2236410 h 2802467"/>
              <a:gd name="connsiteX47" fmla="*/ 12192000 w 12192000"/>
              <a:gd name="connsiteY47" fmla="*/ 2236410 h 2802467"/>
              <a:gd name="connsiteX48" fmla="*/ 12192000 w 12192000"/>
              <a:gd name="connsiteY48" fmla="*/ 2802467 h 2802467"/>
              <a:gd name="connsiteX49" fmla="*/ 12191696 w 12192000"/>
              <a:gd name="connsiteY49" fmla="*/ 2802467 h 2802467"/>
              <a:gd name="connsiteX50" fmla="*/ 0 w 12192000"/>
              <a:gd name="connsiteY50" fmla="*/ 2802467 h 2802467"/>
              <a:gd name="connsiteX51" fmla="*/ 0 w 12192000"/>
              <a:gd name="connsiteY51" fmla="*/ 2236410 h 2802467"/>
              <a:gd name="connsiteX52" fmla="*/ 1 w 12192000"/>
              <a:gd name="connsiteY52" fmla="*/ 2236410 h 2802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192000" h="2802467">
                <a:moveTo>
                  <a:pt x="1" y="0"/>
                </a:moveTo>
                <a:lnTo>
                  <a:pt x="71932" y="12261"/>
                </a:lnTo>
                <a:lnTo>
                  <a:pt x="282848" y="48342"/>
                </a:lnTo>
                <a:lnTo>
                  <a:pt x="436464" y="73565"/>
                </a:lnTo>
                <a:lnTo>
                  <a:pt x="619339" y="100188"/>
                </a:lnTo>
                <a:lnTo>
                  <a:pt x="836351" y="132066"/>
                </a:lnTo>
                <a:lnTo>
                  <a:pt x="1076528" y="165696"/>
                </a:lnTo>
                <a:lnTo>
                  <a:pt x="1347183" y="201077"/>
                </a:lnTo>
                <a:lnTo>
                  <a:pt x="1642223" y="238560"/>
                </a:lnTo>
                <a:lnTo>
                  <a:pt x="1962864" y="276043"/>
                </a:lnTo>
                <a:lnTo>
                  <a:pt x="2304232" y="314226"/>
                </a:lnTo>
                <a:lnTo>
                  <a:pt x="2672421" y="349608"/>
                </a:lnTo>
                <a:lnTo>
                  <a:pt x="3057678" y="383587"/>
                </a:lnTo>
                <a:lnTo>
                  <a:pt x="3464881" y="414415"/>
                </a:lnTo>
                <a:lnTo>
                  <a:pt x="3889152" y="443840"/>
                </a:lnTo>
                <a:lnTo>
                  <a:pt x="4331710" y="471515"/>
                </a:lnTo>
                <a:lnTo>
                  <a:pt x="4558476" y="481323"/>
                </a:lnTo>
                <a:lnTo>
                  <a:pt x="4790118" y="492183"/>
                </a:lnTo>
                <a:lnTo>
                  <a:pt x="5025418" y="502342"/>
                </a:lnTo>
                <a:lnTo>
                  <a:pt x="5261937" y="508998"/>
                </a:lnTo>
                <a:lnTo>
                  <a:pt x="5503332" y="514953"/>
                </a:lnTo>
                <a:lnTo>
                  <a:pt x="5747166" y="521259"/>
                </a:lnTo>
                <a:lnTo>
                  <a:pt x="5995877" y="525462"/>
                </a:lnTo>
                <a:lnTo>
                  <a:pt x="6247026" y="525462"/>
                </a:lnTo>
                <a:lnTo>
                  <a:pt x="6500613" y="527564"/>
                </a:lnTo>
                <a:lnTo>
                  <a:pt x="6756639" y="525462"/>
                </a:lnTo>
                <a:lnTo>
                  <a:pt x="7016322" y="521259"/>
                </a:lnTo>
                <a:lnTo>
                  <a:pt x="7276005" y="517405"/>
                </a:lnTo>
                <a:lnTo>
                  <a:pt x="7539345" y="508998"/>
                </a:lnTo>
                <a:lnTo>
                  <a:pt x="7805124" y="500240"/>
                </a:lnTo>
                <a:lnTo>
                  <a:pt x="8070903" y="490081"/>
                </a:lnTo>
                <a:lnTo>
                  <a:pt x="8339121" y="475719"/>
                </a:lnTo>
                <a:lnTo>
                  <a:pt x="8609776" y="458553"/>
                </a:lnTo>
                <a:lnTo>
                  <a:pt x="8881651" y="442089"/>
                </a:lnTo>
                <a:lnTo>
                  <a:pt x="9153526" y="421070"/>
                </a:lnTo>
                <a:lnTo>
                  <a:pt x="9429058" y="395848"/>
                </a:lnTo>
                <a:lnTo>
                  <a:pt x="9700933" y="370626"/>
                </a:lnTo>
                <a:lnTo>
                  <a:pt x="9977684" y="341550"/>
                </a:lnTo>
                <a:lnTo>
                  <a:pt x="10255655" y="309672"/>
                </a:lnTo>
                <a:lnTo>
                  <a:pt x="10529968" y="276043"/>
                </a:lnTo>
                <a:lnTo>
                  <a:pt x="10807939" y="236808"/>
                </a:lnTo>
                <a:lnTo>
                  <a:pt x="11084690" y="194771"/>
                </a:lnTo>
                <a:lnTo>
                  <a:pt x="11362661" y="153085"/>
                </a:lnTo>
                <a:lnTo>
                  <a:pt x="11639412" y="104392"/>
                </a:lnTo>
                <a:lnTo>
                  <a:pt x="11914945" y="54648"/>
                </a:lnTo>
                <a:lnTo>
                  <a:pt x="12191696" y="2452"/>
                </a:lnTo>
                <a:lnTo>
                  <a:pt x="12191696" y="2236410"/>
                </a:lnTo>
                <a:lnTo>
                  <a:pt x="12192000" y="2236410"/>
                </a:lnTo>
                <a:lnTo>
                  <a:pt x="12192000" y="2802467"/>
                </a:lnTo>
                <a:lnTo>
                  <a:pt x="12191696" y="2802467"/>
                </a:lnTo>
                <a:lnTo>
                  <a:pt x="0" y="2802467"/>
                </a:lnTo>
                <a:lnTo>
                  <a:pt x="0" y="2236410"/>
                </a:lnTo>
                <a:lnTo>
                  <a:pt x="1" y="2236410"/>
                </a:lnTo>
                <a:close/>
              </a:path>
            </a:pathLst>
          </a:custGeom>
          <a:solidFill>
            <a:schemeClr val="tx2"/>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23C8CBD-4AB9-416A-8477-AFDBAAD962FC}"/>
              </a:ext>
            </a:extLst>
          </p:cNvPr>
          <p:cNvSpPr>
            <a:spLocks noGrp="1"/>
          </p:cNvSpPr>
          <p:nvPr>
            <p:ph type="title"/>
          </p:nvPr>
        </p:nvSpPr>
        <p:spPr>
          <a:xfrm>
            <a:off x="965505" y="623571"/>
            <a:ext cx="10260990" cy="3523885"/>
          </a:xfrm>
        </p:spPr>
        <p:txBody>
          <a:bodyPr vert="horz" lIns="91440" tIns="45720" rIns="91440" bIns="45720" rtlCol="0" anchor="b">
            <a:normAutofit/>
          </a:bodyPr>
          <a:lstStyle/>
          <a:p>
            <a:pPr algn="ctr"/>
            <a:r>
              <a:rPr lang="en-US" sz="7400" b="0" i="0" kern="1200">
                <a:solidFill>
                  <a:schemeClr val="tx2"/>
                </a:solidFill>
                <a:latin typeface="+mj-lt"/>
                <a:ea typeface="+mj-ea"/>
                <a:cs typeface="+mj-cs"/>
              </a:rPr>
              <a:t>Relevant Mathematics Aligned to Field of Study</a:t>
            </a:r>
          </a:p>
        </p:txBody>
      </p:sp>
    </p:spTree>
    <p:extLst>
      <p:ext uri="{BB962C8B-B14F-4D97-AF65-F5344CB8AC3E}">
        <p14:creationId xmlns:p14="http://schemas.microsoft.com/office/powerpoint/2010/main" val="38473300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747F1B4-B831-4277-8AB0-32767F7EB7B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2" name="Freeform 7">
            <a:extLst>
              <a:ext uri="{FF2B5EF4-FFF2-40B4-BE49-F238E27FC236}">
                <a16:creationId xmlns:a16="http://schemas.microsoft.com/office/drawing/2014/main" id="{D80CFA21-AB7C-4BEB-9BFF-05764FBBF3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D6978499-864F-4C02-A252-D7E7791302BD}"/>
              </a:ext>
            </a:extLst>
          </p:cNvPr>
          <p:cNvSpPr>
            <a:spLocks noGrp="1"/>
          </p:cNvSpPr>
          <p:nvPr>
            <p:ph type="title"/>
          </p:nvPr>
        </p:nvSpPr>
        <p:spPr>
          <a:xfrm>
            <a:off x="361383" y="571757"/>
            <a:ext cx="10201059" cy="1016654"/>
          </a:xfrm>
        </p:spPr>
        <p:txBody>
          <a:bodyPr>
            <a:normAutofit/>
          </a:bodyPr>
          <a:lstStyle/>
          <a:p>
            <a:pPr>
              <a:lnSpc>
                <a:spcPct val="90000"/>
              </a:lnSpc>
            </a:pPr>
            <a:r>
              <a:rPr lang="en-US" sz="3300">
                <a:solidFill>
                  <a:srgbClr val="EBEBEB"/>
                </a:solidFill>
                <a:ea typeface="+mj-lt"/>
                <a:cs typeface="+mj-lt"/>
              </a:rPr>
              <a:t>Relevant Mathematics Aligned to Field of Study</a:t>
            </a:r>
            <a:endParaRPr lang="en-US" sz="3300">
              <a:solidFill>
                <a:srgbClr val="EBEBEB"/>
              </a:solidFill>
            </a:endParaRPr>
          </a:p>
        </p:txBody>
      </p:sp>
      <p:sp>
        <p:nvSpPr>
          <p:cNvPr id="14" name="Rectangle 13">
            <a:extLst>
              <a:ext uri="{FF2B5EF4-FFF2-40B4-BE49-F238E27FC236}">
                <a16:creationId xmlns:a16="http://schemas.microsoft.com/office/drawing/2014/main" id="{12F7E335-851A-4CAE-B09F-E657819D460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6" name="Freeform: Shape 15">
            <a:extLst>
              <a:ext uri="{FF2B5EF4-FFF2-40B4-BE49-F238E27FC236}">
                <a16:creationId xmlns:a16="http://schemas.microsoft.com/office/drawing/2014/main" id="{10B541F0-7F6E-402E-84D8-CF96EACA5F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8"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sp>
      <p:graphicFrame>
        <p:nvGraphicFramePr>
          <p:cNvPr id="5" name="Content Placeholder 2">
            <a:extLst>
              <a:ext uri="{FF2B5EF4-FFF2-40B4-BE49-F238E27FC236}">
                <a16:creationId xmlns:a16="http://schemas.microsoft.com/office/drawing/2014/main" id="{BDB252C3-9F05-42AB-8C1E-DD85D944E9DF}"/>
              </a:ext>
            </a:extLst>
          </p:cNvPr>
          <p:cNvGraphicFramePr>
            <a:graphicFrameLocks noGrp="1"/>
          </p:cNvGraphicFramePr>
          <p:nvPr>
            <p:ph idx="1"/>
            <p:extLst>
              <p:ext uri="{D42A27DB-BD31-4B8C-83A1-F6EECF244321}">
                <p14:modId xmlns:p14="http://schemas.microsoft.com/office/powerpoint/2010/main" val="3756511882"/>
              </p:ext>
            </p:extLst>
          </p:nvPr>
        </p:nvGraphicFramePr>
        <p:xfrm>
          <a:off x="361383" y="2105766"/>
          <a:ext cx="11456086" cy="4008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86445183"/>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9">
            <a:extLst>
              <a:ext uri="{FF2B5EF4-FFF2-40B4-BE49-F238E27FC236}">
                <a16:creationId xmlns:a16="http://schemas.microsoft.com/office/drawing/2014/main" id="{F747F1B4-B831-4277-8AB0-32767F7EB7B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8" name="Freeform 7">
            <a:extLst>
              <a:ext uri="{FF2B5EF4-FFF2-40B4-BE49-F238E27FC236}">
                <a16:creationId xmlns:a16="http://schemas.microsoft.com/office/drawing/2014/main" id="{D80CFA21-AB7C-4BEB-9BFF-05764FBBF3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AFC29A3E-2074-9E4C-88AA-49D147579059}"/>
              </a:ext>
            </a:extLst>
          </p:cNvPr>
          <p:cNvSpPr>
            <a:spLocks noGrp="1"/>
          </p:cNvSpPr>
          <p:nvPr>
            <p:ph type="title"/>
          </p:nvPr>
        </p:nvSpPr>
        <p:spPr>
          <a:xfrm>
            <a:off x="648930" y="629267"/>
            <a:ext cx="9252154" cy="1016654"/>
          </a:xfrm>
        </p:spPr>
        <p:txBody>
          <a:bodyPr>
            <a:normAutofit/>
          </a:bodyPr>
          <a:lstStyle/>
          <a:p>
            <a:pPr>
              <a:lnSpc>
                <a:spcPct val="90000"/>
              </a:lnSpc>
            </a:pPr>
            <a:r>
              <a:rPr lang="en-US" sz="3300">
                <a:solidFill>
                  <a:srgbClr val="EBEBEB"/>
                </a:solidFill>
              </a:rPr>
              <a:t>Developing Numeracy:</a:t>
            </a:r>
            <a:br>
              <a:rPr lang="en-US" sz="3300">
                <a:solidFill>
                  <a:srgbClr val="EBEBEB"/>
                </a:solidFill>
              </a:rPr>
            </a:br>
            <a:r>
              <a:rPr lang="en-US" sz="3300">
                <a:solidFill>
                  <a:srgbClr val="EBEBEB"/>
                </a:solidFill>
              </a:rPr>
              <a:t>Quantitative Reasoning</a:t>
            </a:r>
          </a:p>
        </p:txBody>
      </p:sp>
      <p:sp>
        <p:nvSpPr>
          <p:cNvPr id="9" name="Rectangle 13">
            <a:extLst>
              <a:ext uri="{FF2B5EF4-FFF2-40B4-BE49-F238E27FC236}">
                <a16:creationId xmlns:a16="http://schemas.microsoft.com/office/drawing/2014/main" id="{12F7E335-851A-4CAE-B09F-E657819D460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1" name="Freeform: Shape 15">
            <a:extLst>
              <a:ext uri="{FF2B5EF4-FFF2-40B4-BE49-F238E27FC236}">
                <a16:creationId xmlns:a16="http://schemas.microsoft.com/office/drawing/2014/main" id="{10B541F0-7F6E-402E-84D8-CF96EACA5F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8"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sp>
      <p:graphicFrame>
        <p:nvGraphicFramePr>
          <p:cNvPr id="5" name="Content Placeholder 2">
            <a:extLst>
              <a:ext uri="{FF2B5EF4-FFF2-40B4-BE49-F238E27FC236}">
                <a16:creationId xmlns:a16="http://schemas.microsoft.com/office/drawing/2014/main" id="{45BD9160-4802-42F3-8799-B387439E35DE}"/>
              </a:ext>
            </a:extLst>
          </p:cNvPr>
          <p:cNvGraphicFramePr>
            <a:graphicFrameLocks noGrp="1"/>
          </p:cNvGraphicFramePr>
          <p:nvPr>
            <p:ph idx="1"/>
            <p:extLst>
              <p:ext uri="{D42A27DB-BD31-4B8C-83A1-F6EECF244321}">
                <p14:modId xmlns:p14="http://schemas.microsoft.com/office/powerpoint/2010/main" val="2529948864"/>
              </p:ext>
            </p:extLst>
          </p:nvPr>
        </p:nvGraphicFramePr>
        <p:xfrm>
          <a:off x="648930" y="2810256"/>
          <a:ext cx="10895370" cy="34042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09249424"/>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D9B8FD4-CDEB-4EB4-B4DE-C89E1193895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0" name="Freeform 36">
            <a:extLst>
              <a:ext uri="{FF2B5EF4-FFF2-40B4-BE49-F238E27FC236}">
                <a16:creationId xmlns:a16="http://schemas.microsoft.com/office/drawing/2014/main" id="{5A2E3D1D-9E9F-4739-BA14-D4D7FA9FBDD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12" name="Freeform: Shape 11">
            <a:extLst>
              <a:ext uri="{FF2B5EF4-FFF2-40B4-BE49-F238E27FC236}">
                <a16:creationId xmlns:a16="http://schemas.microsoft.com/office/drawing/2014/main" id="{1FFB365B-E9DC-4859-B8AB-CB83EEBE4E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ADAB9C8-EB37-4914-A699-C716FC8FE4F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A1930A44-63E3-410B-AAAD-DE6924DC3650}"/>
              </a:ext>
            </a:extLst>
          </p:cNvPr>
          <p:cNvSpPr>
            <a:spLocks noGrp="1"/>
          </p:cNvSpPr>
          <p:nvPr>
            <p:ph type="title"/>
          </p:nvPr>
        </p:nvSpPr>
        <p:spPr>
          <a:xfrm>
            <a:off x="653143" y="1645920"/>
            <a:ext cx="3522879" cy="4470821"/>
          </a:xfrm>
        </p:spPr>
        <p:txBody>
          <a:bodyPr>
            <a:normAutofit/>
          </a:bodyPr>
          <a:lstStyle/>
          <a:p>
            <a:pPr algn="r"/>
            <a:r>
              <a:rPr lang="en-US">
                <a:solidFill>
                  <a:schemeClr val="bg2"/>
                </a:solidFill>
              </a:rPr>
              <a:t>Quantitative Reasoning is a better option for many degrees.</a:t>
            </a:r>
          </a:p>
        </p:txBody>
      </p:sp>
      <p:sp>
        <p:nvSpPr>
          <p:cNvPr id="3" name="Content Placeholder 2">
            <a:extLst>
              <a:ext uri="{FF2B5EF4-FFF2-40B4-BE49-F238E27FC236}">
                <a16:creationId xmlns:a16="http://schemas.microsoft.com/office/drawing/2014/main" id="{D033CE0E-1A42-4326-90ED-5377D6A3388B}"/>
              </a:ext>
            </a:extLst>
          </p:cNvPr>
          <p:cNvSpPr>
            <a:spLocks noGrp="1"/>
          </p:cNvSpPr>
          <p:nvPr>
            <p:ph idx="1"/>
          </p:nvPr>
        </p:nvSpPr>
        <p:spPr>
          <a:xfrm>
            <a:off x="5204109" y="1645920"/>
            <a:ext cx="6269434" cy="4470821"/>
          </a:xfrm>
        </p:spPr>
        <p:txBody>
          <a:bodyPr vert="horz" lIns="91440" tIns="45720" rIns="91440" bIns="45720" rtlCol="0">
            <a:normAutofit/>
          </a:bodyPr>
          <a:lstStyle/>
          <a:p>
            <a:pPr>
              <a:lnSpc>
                <a:spcPct val="90000"/>
              </a:lnSpc>
            </a:pPr>
            <a:r>
              <a:rPr lang="en-US" sz="1900"/>
              <a:t>Applications of mathematical thinking</a:t>
            </a:r>
          </a:p>
          <a:p>
            <a:pPr>
              <a:lnSpc>
                <a:spcPct val="90000"/>
              </a:lnSpc>
            </a:pPr>
            <a:r>
              <a:rPr lang="en-US" sz="1900"/>
              <a:t>Numeracy</a:t>
            </a:r>
          </a:p>
          <a:p>
            <a:pPr>
              <a:lnSpc>
                <a:spcPct val="90000"/>
              </a:lnSpc>
            </a:pPr>
            <a:r>
              <a:rPr lang="en-US" sz="1900"/>
              <a:t>Experience authentic, messy problems</a:t>
            </a:r>
          </a:p>
          <a:p>
            <a:pPr>
              <a:lnSpc>
                <a:spcPct val="90000"/>
              </a:lnSpc>
            </a:pPr>
            <a:r>
              <a:rPr lang="en-US" sz="1900"/>
              <a:t>Finally learn something new and relevant</a:t>
            </a:r>
          </a:p>
          <a:p>
            <a:pPr>
              <a:lnSpc>
                <a:spcPct val="90000"/>
              </a:lnSpc>
            </a:pPr>
            <a:r>
              <a:rPr lang="en-US" sz="1900"/>
              <a:t>Align content to students' mathematical needs</a:t>
            </a:r>
          </a:p>
          <a:p>
            <a:pPr>
              <a:lnSpc>
                <a:spcPct val="90000"/>
              </a:lnSpc>
            </a:pPr>
            <a:r>
              <a:rPr lang="en-US" sz="1900"/>
              <a:t>Build math identity and math agency</a:t>
            </a:r>
          </a:p>
          <a:p>
            <a:pPr>
              <a:lnSpc>
                <a:spcPct val="90000"/>
              </a:lnSpc>
            </a:pPr>
            <a:r>
              <a:rPr lang="en-US" sz="1900">
                <a:ea typeface="+mj-lt"/>
                <a:cs typeface="+mj-lt"/>
              </a:rPr>
              <a:t>Discovery learning</a:t>
            </a:r>
          </a:p>
          <a:p>
            <a:pPr>
              <a:lnSpc>
                <a:spcPct val="90000"/>
              </a:lnSpc>
            </a:pPr>
            <a:r>
              <a:rPr lang="en-US" sz="1900">
                <a:ea typeface="+mj-lt"/>
                <a:cs typeface="+mj-lt"/>
              </a:rPr>
              <a:t>Productive struggle</a:t>
            </a:r>
          </a:p>
          <a:p>
            <a:pPr>
              <a:lnSpc>
                <a:spcPct val="90000"/>
              </a:lnSpc>
            </a:pPr>
            <a:r>
              <a:rPr lang="en-US" sz="1900">
                <a:ea typeface="+mj-lt"/>
                <a:cs typeface="+mj-lt"/>
              </a:rPr>
              <a:t>Develop better students, employees, and citizens of the 21st century</a:t>
            </a:r>
            <a:endParaRPr lang="en-US" sz="1900"/>
          </a:p>
          <a:p>
            <a:pPr>
              <a:lnSpc>
                <a:spcPct val="90000"/>
              </a:lnSpc>
            </a:pPr>
            <a:r>
              <a:rPr lang="en-US" sz="1900">
                <a:ea typeface="+mj-lt"/>
                <a:cs typeface="+mj-lt"/>
              </a:rPr>
              <a:t>Nearly all careers will require students to reason with quantitative information </a:t>
            </a:r>
            <a:endParaRPr lang="en-US" sz="1900"/>
          </a:p>
          <a:p>
            <a:pPr>
              <a:lnSpc>
                <a:spcPct val="90000"/>
              </a:lnSpc>
            </a:pPr>
            <a:endParaRPr lang="en-US" sz="1900"/>
          </a:p>
          <a:p>
            <a:pPr>
              <a:lnSpc>
                <a:spcPct val="90000"/>
              </a:lnSpc>
            </a:pPr>
            <a:endParaRPr lang="en-US" sz="1900"/>
          </a:p>
          <a:p>
            <a:pPr>
              <a:lnSpc>
                <a:spcPct val="90000"/>
              </a:lnSpc>
            </a:pPr>
            <a:endParaRPr lang="en-US" sz="1900"/>
          </a:p>
          <a:p>
            <a:pPr>
              <a:lnSpc>
                <a:spcPct val="90000"/>
              </a:lnSpc>
            </a:pPr>
            <a:endParaRPr lang="en-US" sz="1900"/>
          </a:p>
          <a:p>
            <a:pPr>
              <a:lnSpc>
                <a:spcPct val="90000"/>
              </a:lnSpc>
            </a:pPr>
            <a:endParaRPr lang="en-US" sz="1900"/>
          </a:p>
        </p:txBody>
      </p:sp>
    </p:spTree>
    <p:extLst>
      <p:ext uri="{BB962C8B-B14F-4D97-AF65-F5344CB8AC3E}">
        <p14:creationId xmlns:p14="http://schemas.microsoft.com/office/powerpoint/2010/main" val="32743087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5">
            <a:extLst>
              <a:ext uri="{FF2B5EF4-FFF2-40B4-BE49-F238E27FC236}">
                <a16:creationId xmlns:a16="http://schemas.microsoft.com/office/drawing/2014/main" id="{4E78424C-6FD0-41F8-9CAA-5DC19C42359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25626E-5B69-4AFB-9EBB-BEBF276D0E7B}"/>
              </a:ext>
            </a:extLst>
          </p:cNvPr>
          <p:cNvSpPr>
            <a:spLocks noGrp="1"/>
          </p:cNvSpPr>
          <p:nvPr>
            <p:ph type="title"/>
          </p:nvPr>
        </p:nvSpPr>
        <p:spPr>
          <a:xfrm>
            <a:off x="643855" y="1447800"/>
            <a:ext cx="3108626" cy="4572000"/>
          </a:xfrm>
        </p:spPr>
        <p:txBody>
          <a:bodyPr anchor="ctr">
            <a:normAutofit fontScale="90000"/>
          </a:bodyPr>
          <a:lstStyle/>
          <a:p>
            <a:r>
              <a:rPr lang="en-US" sz="3200">
                <a:solidFill>
                  <a:schemeClr val="bg1"/>
                </a:solidFill>
              </a:rPr>
              <a:t>Employers in all fields need students to leave college with the skills to be effective, productive citizens of the 21</a:t>
            </a:r>
            <a:r>
              <a:rPr lang="en-US" sz="3200" baseline="30000">
                <a:solidFill>
                  <a:schemeClr val="bg1"/>
                </a:solidFill>
              </a:rPr>
              <a:t>st</a:t>
            </a:r>
            <a:r>
              <a:rPr lang="en-US" sz="3200">
                <a:solidFill>
                  <a:schemeClr val="bg1"/>
                </a:solidFill>
              </a:rPr>
              <a:t> century.</a:t>
            </a:r>
            <a:r>
              <a:rPr lang="en-US" sz="3200"/>
              <a:t/>
            </a:r>
            <a:br>
              <a:rPr lang="en-US" sz="3200"/>
            </a:br>
            <a:endParaRPr lang="en-US" sz="3200">
              <a:solidFill>
                <a:srgbClr val="F2F2F2"/>
              </a:solidFill>
            </a:endParaRPr>
          </a:p>
        </p:txBody>
      </p:sp>
      <p:sp>
        <p:nvSpPr>
          <p:cNvPr id="18" name="Freeform: Shape 17">
            <a:extLst>
              <a:ext uri="{FF2B5EF4-FFF2-40B4-BE49-F238E27FC236}">
                <a16:creationId xmlns:a16="http://schemas.microsoft.com/office/drawing/2014/main" id="{DD136760-57DC-4301-8BEA-B71AD2D1390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61310" y="0"/>
            <a:ext cx="8030690" cy="6858000"/>
          </a:xfrm>
          <a:custGeom>
            <a:avLst/>
            <a:gdLst>
              <a:gd name="connsiteX0" fmla="*/ 1176 w 8030690"/>
              <a:gd name="connsiteY0" fmla="*/ 0 h 6858000"/>
              <a:gd name="connsiteX1" fmla="*/ 1344715 w 8030690"/>
              <a:gd name="connsiteY1" fmla="*/ 0 h 6858000"/>
              <a:gd name="connsiteX2" fmla="*/ 1344715 w 8030690"/>
              <a:gd name="connsiteY2" fmla="*/ 0 h 6858000"/>
              <a:gd name="connsiteX3" fmla="*/ 8030690 w 8030690"/>
              <a:gd name="connsiteY3" fmla="*/ 0 h 6858000"/>
              <a:gd name="connsiteX4" fmla="*/ 8030690 w 8030690"/>
              <a:gd name="connsiteY4" fmla="*/ 6858000 h 6858000"/>
              <a:gd name="connsiteX5" fmla="*/ 477746 w 8030690"/>
              <a:gd name="connsiteY5" fmla="*/ 6858000 h 6858000"/>
              <a:gd name="connsiteX6" fmla="*/ 477746 w 8030690"/>
              <a:gd name="connsiteY6" fmla="*/ 6858000 h 6858000"/>
              <a:gd name="connsiteX7" fmla="*/ 0 w 8030690"/>
              <a:gd name="connsiteY7" fmla="*/ 6858000 h 6858000"/>
              <a:gd name="connsiteX8" fmla="*/ 5883 w 8030690"/>
              <a:gd name="connsiteY8" fmla="*/ 6817538 h 6858000"/>
              <a:gd name="connsiteX9" fmla="*/ 23196 w 8030690"/>
              <a:gd name="connsiteY9" fmla="*/ 6698894 h 6858000"/>
              <a:gd name="connsiteX10" fmla="*/ 35298 w 8030690"/>
              <a:gd name="connsiteY10" fmla="*/ 6612483 h 6858000"/>
              <a:gd name="connsiteX11" fmla="*/ 48073 w 8030690"/>
              <a:gd name="connsiteY11" fmla="*/ 6509613 h 6858000"/>
              <a:gd name="connsiteX12" fmla="*/ 63369 w 8030690"/>
              <a:gd name="connsiteY12" fmla="*/ 6387541 h 6858000"/>
              <a:gd name="connsiteX13" fmla="*/ 79506 w 8030690"/>
              <a:gd name="connsiteY13" fmla="*/ 6252438 h 6858000"/>
              <a:gd name="connsiteX14" fmla="*/ 96483 w 8030690"/>
              <a:gd name="connsiteY14" fmla="*/ 6100191 h 6858000"/>
              <a:gd name="connsiteX15" fmla="*/ 114468 w 8030690"/>
              <a:gd name="connsiteY15" fmla="*/ 5934227 h 6858000"/>
              <a:gd name="connsiteX16" fmla="*/ 132454 w 8030690"/>
              <a:gd name="connsiteY16" fmla="*/ 5753862 h 6858000"/>
              <a:gd name="connsiteX17" fmla="*/ 150775 w 8030690"/>
              <a:gd name="connsiteY17" fmla="*/ 5561838 h 6858000"/>
              <a:gd name="connsiteX18" fmla="*/ 167752 w 8030690"/>
              <a:gd name="connsiteY18" fmla="*/ 5354726 h 6858000"/>
              <a:gd name="connsiteX19" fmla="*/ 184057 w 8030690"/>
              <a:gd name="connsiteY19" fmla="*/ 5138013 h 6858000"/>
              <a:gd name="connsiteX20" fmla="*/ 198849 w 8030690"/>
              <a:gd name="connsiteY20" fmla="*/ 4908956 h 6858000"/>
              <a:gd name="connsiteX21" fmla="*/ 212968 w 8030690"/>
              <a:gd name="connsiteY21" fmla="*/ 4670298 h 6858000"/>
              <a:gd name="connsiteX22" fmla="*/ 226248 w 8030690"/>
              <a:gd name="connsiteY22" fmla="*/ 4421352 h 6858000"/>
              <a:gd name="connsiteX23" fmla="*/ 230954 w 8030690"/>
              <a:gd name="connsiteY23" fmla="*/ 4293793 h 6858000"/>
              <a:gd name="connsiteX24" fmla="*/ 236165 w 8030690"/>
              <a:gd name="connsiteY24" fmla="*/ 4163491 h 6858000"/>
              <a:gd name="connsiteX25" fmla="*/ 241039 w 8030690"/>
              <a:gd name="connsiteY25" fmla="*/ 4031132 h 6858000"/>
              <a:gd name="connsiteX26" fmla="*/ 244233 w 8030690"/>
              <a:gd name="connsiteY26" fmla="*/ 3898087 h 6858000"/>
              <a:gd name="connsiteX27" fmla="*/ 247091 w 8030690"/>
              <a:gd name="connsiteY27" fmla="*/ 3762298 h 6858000"/>
              <a:gd name="connsiteX28" fmla="*/ 250116 w 8030690"/>
              <a:gd name="connsiteY28" fmla="*/ 3625138 h 6858000"/>
              <a:gd name="connsiteX29" fmla="*/ 252133 w 8030690"/>
              <a:gd name="connsiteY29" fmla="*/ 3485235 h 6858000"/>
              <a:gd name="connsiteX30" fmla="*/ 252133 w 8030690"/>
              <a:gd name="connsiteY30" fmla="*/ 3343960 h 6858000"/>
              <a:gd name="connsiteX31" fmla="*/ 253142 w 8030690"/>
              <a:gd name="connsiteY31" fmla="*/ 3201314 h 6858000"/>
              <a:gd name="connsiteX32" fmla="*/ 252133 w 8030690"/>
              <a:gd name="connsiteY32" fmla="*/ 3057296 h 6858000"/>
              <a:gd name="connsiteX33" fmla="*/ 250116 w 8030690"/>
              <a:gd name="connsiteY33" fmla="*/ 2911221 h 6858000"/>
              <a:gd name="connsiteX34" fmla="*/ 248267 w 8030690"/>
              <a:gd name="connsiteY34" fmla="*/ 2765145 h 6858000"/>
              <a:gd name="connsiteX35" fmla="*/ 244233 w 8030690"/>
              <a:gd name="connsiteY35" fmla="*/ 2617013 h 6858000"/>
              <a:gd name="connsiteX36" fmla="*/ 240031 w 8030690"/>
              <a:gd name="connsiteY36" fmla="*/ 2467508 h 6858000"/>
              <a:gd name="connsiteX37" fmla="*/ 235156 w 8030690"/>
              <a:gd name="connsiteY37" fmla="*/ 2318004 h 6858000"/>
              <a:gd name="connsiteX38" fmla="*/ 228265 w 8030690"/>
              <a:gd name="connsiteY38" fmla="*/ 2167128 h 6858000"/>
              <a:gd name="connsiteX39" fmla="*/ 220028 w 8030690"/>
              <a:gd name="connsiteY39" fmla="*/ 2014880 h 6858000"/>
              <a:gd name="connsiteX40" fmla="*/ 212128 w 8030690"/>
              <a:gd name="connsiteY40" fmla="*/ 1861947 h 6858000"/>
              <a:gd name="connsiteX41" fmla="*/ 202043 w 8030690"/>
              <a:gd name="connsiteY41" fmla="*/ 1709013 h 6858000"/>
              <a:gd name="connsiteX42" fmla="*/ 189940 w 8030690"/>
              <a:gd name="connsiteY42" fmla="*/ 1554023 h 6858000"/>
              <a:gd name="connsiteX43" fmla="*/ 177838 w 8030690"/>
              <a:gd name="connsiteY43" fmla="*/ 1401089 h 6858000"/>
              <a:gd name="connsiteX44" fmla="*/ 163886 w 8030690"/>
              <a:gd name="connsiteY44" fmla="*/ 1245413 h 6858000"/>
              <a:gd name="connsiteX45" fmla="*/ 148590 w 8030690"/>
              <a:gd name="connsiteY45" fmla="*/ 1089050 h 6858000"/>
              <a:gd name="connsiteX46" fmla="*/ 132454 w 8030690"/>
              <a:gd name="connsiteY46" fmla="*/ 934745 h 6858000"/>
              <a:gd name="connsiteX47" fmla="*/ 113628 w 8030690"/>
              <a:gd name="connsiteY47" fmla="*/ 778383 h 6858000"/>
              <a:gd name="connsiteX48" fmla="*/ 93457 w 8030690"/>
              <a:gd name="connsiteY48" fmla="*/ 622706 h 6858000"/>
              <a:gd name="connsiteX49" fmla="*/ 73454 w 8030690"/>
              <a:gd name="connsiteY49" fmla="*/ 466344 h 6858000"/>
              <a:gd name="connsiteX50" fmla="*/ 50090 w 8030690"/>
              <a:gd name="connsiteY50" fmla="*/ 310667 h 6858000"/>
              <a:gd name="connsiteX51" fmla="*/ 26222 w 8030690"/>
              <a:gd name="connsiteY51" fmla="*/ 15567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030690" h="6858000">
                <a:moveTo>
                  <a:pt x="1176" y="0"/>
                </a:moveTo>
                <a:lnTo>
                  <a:pt x="1344715" y="0"/>
                </a:lnTo>
                <a:lnTo>
                  <a:pt x="1344715" y="0"/>
                </a:lnTo>
                <a:lnTo>
                  <a:pt x="8030690" y="0"/>
                </a:lnTo>
                <a:lnTo>
                  <a:pt x="8030690" y="6858000"/>
                </a:lnTo>
                <a:lnTo>
                  <a:pt x="477746" y="6858000"/>
                </a:lnTo>
                <a:lnTo>
                  <a:pt x="477746" y="6858000"/>
                </a:lnTo>
                <a:lnTo>
                  <a:pt x="0" y="6858000"/>
                </a:lnTo>
                <a:lnTo>
                  <a:pt x="5883" y="6817538"/>
                </a:lnTo>
                <a:lnTo>
                  <a:pt x="23196" y="6698894"/>
                </a:lnTo>
                <a:lnTo>
                  <a:pt x="35298" y="6612483"/>
                </a:lnTo>
                <a:lnTo>
                  <a:pt x="48073" y="6509613"/>
                </a:lnTo>
                <a:lnTo>
                  <a:pt x="63369" y="6387541"/>
                </a:lnTo>
                <a:lnTo>
                  <a:pt x="79506" y="6252438"/>
                </a:lnTo>
                <a:lnTo>
                  <a:pt x="96483" y="6100191"/>
                </a:lnTo>
                <a:lnTo>
                  <a:pt x="114468" y="5934227"/>
                </a:lnTo>
                <a:lnTo>
                  <a:pt x="132454" y="5753862"/>
                </a:lnTo>
                <a:lnTo>
                  <a:pt x="150775" y="5561838"/>
                </a:lnTo>
                <a:lnTo>
                  <a:pt x="167752" y="5354726"/>
                </a:lnTo>
                <a:lnTo>
                  <a:pt x="184057" y="5138013"/>
                </a:lnTo>
                <a:lnTo>
                  <a:pt x="198849" y="4908956"/>
                </a:lnTo>
                <a:lnTo>
                  <a:pt x="212968" y="4670298"/>
                </a:lnTo>
                <a:lnTo>
                  <a:pt x="226248" y="4421352"/>
                </a:lnTo>
                <a:lnTo>
                  <a:pt x="230954" y="4293793"/>
                </a:lnTo>
                <a:lnTo>
                  <a:pt x="236165" y="4163491"/>
                </a:lnTo>
                <a:lnTo>
                  <a:pt x="241039" y="4031132"/>
                </a:lnTo>
                <a:lnTo>
                  <a:pt x="244233" y="3898087"/>
                </a:lnTo>
                <a:lnTo>
                  <a:pt x="247091" y="3762298"/>
                </a:lnTo>
                <a:lnTo>
                  <a:pt x="250116" y="3625138"/>
                </a:lnTo>
                <a:lnTo>
                  <a:pt x="252133" y="3485235"/>
                </a:lnTo>
                <a:lnTo>
                  <a:pt x="252133" y="3343960"/>
                </a:lnTo>
                <a:lnTo>
                  <a:pt x="253142" y="3201314"/>
                </a:lnTo>
                <a:lnTo>
                  <a:pt x="252133" y="3057296"/>
                </a:lnTo>
                <a:lnTo>
                  <a:pt x="250116" y="2911221"/>
                </a:lnTo>
                <a:lnTo>
                  <a:pt x="248267" y="2765145"/>
                </a:lnTo>
                <a:lnTo>
                  <a:pt x="244233" y="2617013"/>
                </a:lnTo>
                <a:lnTo>
                  <a:pt x="240031" y="2467508"/>
                </a:lnTo>
                <a:lnTo>
                  <a:pt x="235156" y="2318004"/>
                </a:lnTo>
                <a:lnTo>
                  <a:pt x="228265" y="2167128"/>
                </a:lnTo>
                <a:lnTo>
                  <a:pt x="220028" y="2014880"/>
                </a:lnTo>
                <a:lnTo>
                  <a:pt x="212128" y="1861947"/>
                </a:lnTo>
                <a:lnTo>
                  <a:pt x="202043" y="1709013"/>
                </a:lnTo>
                <a:lnTo>
                  <a:pt x="189940" y="1554023"/>
                </a:lnTo>
                <a:lnTo>
                  <a:pt x="177838" y="1401089"/>
                </a:lnTo>
                <a:lnTo>
                  <a:pt x="163886" y="1245413"/>
                </a:lnTo>
                <a:lnTo>
                  <a:pt x="148590" y="1089050"/>
                </a:lnTo>
                <a:lnTo>
                  <a:pt x="132454" y="934745"/>
                </a:lnTo>
                <a:lnTo>
                  <a:pt x="113628" y="778383"/>
                </a:lnTo>
                <a:lnTo>
                  <a:pt x="93457" y="622706"/>
                </a:lnTo>
                <a:lnTo>
                  <a:pt x="73454" y="466344"/>
                </a:lnTo>
                <a:lnTo>
                  <a:pt x="50090" y="310667"/>
                </a:lnTo>
                <a:lnTo>
                  <a:pt x="26222" y="15567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11">
            <a:extLst>
              <a:ext uri="{FF2B5EF4-FFF2-40B4-BE49-F238E27FC236}">
                <a16:creationId xmlns:a16="http://schemas.microsoft.com/office/drawing/2014/main" id="{BDC58DEA-1307-4F44-AD47-E613D8B76A8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4811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p:nvSpPr>
          <p:cNvPr id="22" name="Rectangle 21">
            <a:extLst>
              <a:ext uri="{FF2B5EF4-FFF2-40B4-BE49-F238E27FC236}">
                <a16:creationId xmlns:a16="http://schemas.microsoft.com/office/drawing/2014/main" id="{C99B912D-1E4B-42AF-A2BE-CFEFEC916EE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graphicFrame>
        <p:nvGraphicFramePr>
          <p:cNvPr id="11" name="Content Placeholder 2">
            <a:extLst>
              <a:ext uri="{FF2B5EF4-FFF2-40B4-BE49-F238E27FC236}">
                <a16:creationId xmlns:a16="http://schemas.microsoft.com/office/drawing/2014/main" id="{E842A046-34F5-467E-853C-D3355CF27670}"/>
              </a:ext>
            </a:extLst>
          </p:cNvPr>
          <p:cNvGraphicFramePr>
            <a:graphicFrameLocks noGrp="1"/>
          </p:cNvGraphicFramePr>
          <p:nvPr>
            <p:ph idx="1"/>
            <p:extLst>
              <p:ext uri="{D42A27DB-BD31-4B8C-83A1-F6EECF244321}">
                <p14:modId xmlns:p14="http://schemas.microsoft.com/office/powerpoint/2010/main" val="3738488289"/>
              </p:ext>
            </p:extLst>
          </p:nvPr>
        </p:nvGraphicFramePr>
        <p:xfrm>
          <a:off x="5048250" y="1447800"/>
          <a:ext cx="6496050"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15843676"/>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D9B8FD4-CDEB-4EB4-B4DE-C89E1193895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0" name="Freeform 36">
            <a:extLst>
              <a:ext uri="{FF2B5EF4-FFF2-40B4-BE49-F238E27FC236}">
                <a16:creationId xmlns:a16="http://schemas.microsoft.com/office/drawing/2014/main" id="{5A2E3D1D-9E9F-4739-BA14-D4D7FA9FBDD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12" name="Freeform: Shape 11">
            <a:extLst>
              <a:ext uri="{FF2B5EF4-FFF2-40B4-BE49-F238E27FC236}">
                <a16:creationId xmlns:a16="http://schemas.microsoft.com/office/drawing/2014/main" id="{1FFB365B-E9DC-4859-B8AB-CB83EEBE4E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ADAB9C8-EB37-4914-A699-C716FC8FE4F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79D762FB-21AD-0843-BD1E-CC17C4DCE169}"/>
              </a:ext>
            </a:extLst>
          </p:cNvPr>
          <p:cNvSpPr>
            <a:spLocks noGrp="1"/>
          </p:cNvSpPr>
          <p:nvPr>
            <p:ph idx="1"/>
          </p:nvPr>
        </p:nvSpPr>
        <p:spPr>
          <a:xfrm>
            <a:off x="5204109" y="1645920"/>
            <a:ext cx="6269434" cy="4470821"/>
          </a:xfrm>
        </p:spPr>
        <p:txBody>
          <a:bodyPr vert="horz" lIns="91440" tIns="45720" rIns="91440" bIns="45720" rtlCol="0" anchor="t">
            <a:normAutofit/>
          </a:bodyPr>
          <a:lstStyle/>
          <a:p>
            <a:pPr marL="0" indent="0">
              <a:buNone/>
            </a:pPr>
            <a:r>
              <a:rPr lang="en-US" sz="2400">
                <a:latin typeface="Century Gothic"/>
                <a:ea typeface="Century Gothic"/>
                <a:cs typeface="Century Gothic"/>
              </a:rPr>
              <a:t>Broadening Our View on Mathematics</a:t>
            </a:r>
          </a:p>
          <a:p>
            <a:r>
              <a:rPr lang="en-US" b="0" i="0" u="none" strike="noStrike">
                <a:latin typeface="Century Gothic"/>
                <a:ea typeface="Century Gothic"/>
                <a:cs typeface="Century Gothic"/>
              </a:rPr>
              <a:t>Students should experience mathematics to understand and critique the world: the power to understand how things work, to actively critique and create.</a:t>
            </a:r>
            <a:r>
              <a:rPr lang="en-US">
                <a:latin typeface="Century Gothic"/>
                <a:ea typeface="Century Gothic"/>
                <a:cs typeface="Century Gothic"/>
              </a:rPr>
              <a:t>​</a:t>
            </a:r>
          </a:p>
          <a:p>
            <a:r>
              <a:rPr lang="en-US" b="0" i="0" u="none" strike="noStrike">
                <a:latin typeface="Century Gothic"/>
                <a:ea typeface="Century Gothic"/>
                <a:cs typeface="Century Gothic"/>
              </a:rPr>
              <a:t>Experience wonder, joy, and beauty of mathematics: see triumphs of human ingenuity, beauty of reasoning and thrill of understanding</a:t>
            </a:r>
            <a:endParaRPr lang="en-US"/>
          </a:p>
        </p:txBody>
      </p:sp>
      <p:pic>
        <p:nvPicPr>
          <p:cNvPr id="2" name="Picture 3">
            <a:extLst>
              <a:ext uri="{FF2B5EF4-FFF2-40B4-BE49-F238E27FC236}">
                <a16:creationId xmlns:a16="http://schemas.microsoft.com/office/drawing/2014/main" id="{80DD29E5-AC2B-4CD6-B48B-8EEEF5224028}"/>
              </a:ext>
            </a:extLst>
          </p:cNvPr>
          <p:cNvPicPr>
            <a:picLocks noChangeAspect="1"/>
          </p:cNvPicPr>
          <p:nvPr/>
        </p:nvPicPr>
        <p:blipFill>
          <a:blip r:embed="rId4"/>
          <a:stretch>
            <a:fillRect/>
          </a:stretch>
        </p:blipFill>
        <p:spPr>
          <a:xfrm>
            <a:off x="419682" y="712052"/>
            <a:ext cx="3816272" cy="5498945"/>
          </a:xfrm>
          <a:prstGeom prst="rect">
            <a:avLst/>
          </a:prstGeom>
        </p:spPr>
      </p:pic>
    </p:spTree>
    <p:extLst>
      <p:ext uri="{BB962C8B-B14F-4D97-AF65-F5344CB8AC3E}">
        <p14:creationId xmlns:p14="http://schemas.microsoft.com/office/powerpoint/2010/main" val="12550048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A screenshot of a cell phone&#10;&#10;Description generated with very high confidence">
            <a:extLst>
              <a:ext uri="{FF2B5EF4-FFF2-40B4-BE49-F238E27FC236}">
                <a16:creationId xmlns:a16="http://schemas.microsoft.com/office/drawing/2014/main" id="{80D79530-ABD4-4FD4-8761-DA79325AA6A7}"/>
              </a:ext>
            </a:extLst>
          </p:cNvPr>
          <p:cNvPicPr>
            <a:picLocks noChangeAspect="1"/>
          </p:cNvPicPr>
          <p:nvPr/>
        </p:nvPicPr>
        <p:blipFill>
          <a:blip r:embed="rId3"/>
          <a:stretch>
            <a:fillRect/>
          </a:stretch>
        </p:blipFill>
        <p:spPr>
          <a:xfrm>
            <a:off x="3051959" y="110194"/>
            <a:ext cx="5039095" cy="6261561"/>
          </a:xfrm>
          <a:prstGeom prst="rect">
            <a:avLst/>
          </a:prstGeom>
        </p:spPr>
      </p:pic>
      <p:sp>
        <p:nvSpPr>
          <p:cNvPr id="7" name="TextBox 1">
            <a:extLst>
              <a:ext uri="{FF2B5EF4-FFF2-40B4-BE49-F238E27FC236}">
                <a16:creationId xmlns:a16="http://schemas.microsoft.com/office/drawing/2014/main" id="{A77AB5A9-F63E-43B5-86E7-A72C0BF6E6BE}"/>
              </a:ext>
            </a:extLst>
          </p:cNvPr>
          <p:cNvSpPr txBox="1"/>
          <p:nvPr/>
        </p:nvSpPr>
        <p:spPr>
          <a:xfrm>
            <a:off x="2127621" y="6445388"/>
            <a:ext cx="7765865"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hlinkClick r:id="rId4"/>
              </a:rPr>
              <a:t>https://dcmathpathways.org/sites/default/files/2016-08/Emerging%20Texas%20Math%20Pathways.jpg</a:t>
            </a:r>
            <a:r>
              <a:rPr lang="en-US" sz="1200"/>
              <a:t> </a:t>
            </a:r>
          </a:p>
        </p:txBody>
      </p:sp>
    </p:spTree>
    <p:extLst>
      <p:ext uri="{BB962C8B-B14F-4D97-AF65-F5344CB8AC3E}">
        <p14:creationId xmlns:p14="http://schemas.microsoft.com/office/powerpoint/2010/main" val="16734687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A screenshot of a cell phone&#10;&#10;Description generated with very high confidence">
            <a:extLst>
              <a:ext uri="{FF2B5EF4-FFF2-40B4-BE49-F238E27FC236}">
                <a16:creationId xmlns:a16="http://schemas.microsoft.com/office/drawing/2014/main" id="{6846F95C-AAC9-466B-85DE-FFF3659793F0}"/>
              </a:ext>
            </a:extLst>
          </p:cNvPr>
          <p:cNvPicPr>
            <a:picLocks noChangeAspect="1"/>
          </p:cNvPicPr>
          <p:nvPr/>
        </p:nvPicPr>
        <p:blipFill>
          <a:blip r:embed="rId3"/>
          <a:stretch>
            <a:fillRect/>
          </a:stretch>
        </p:blipFill>
        <p:spPr>
          <a:xfrm>
            <a:off x="3044940" y="803608"/>
            <a:ext cx="5603822" cy="1521300"/>
          </a:xfrm>
          <a:prstGeom prst="rect">
            <a:avLst/>
          </a:prstGeom>
        </p:spPr>
      </p:pic>
      <p:pic>
        <p:nvPicPr>
          <p:cNvPr id="6" name="Picture 6" descr="A screenshot of a cell phone&#10;&#10;Description generated with very high confidence">
            <a:extLst>
              <a:ext uri="{FF2B5EF4-FFF2-40B4-BE49-F238E27FC236}">
                <a16:creationId xmlns:a16="http://schemas.microsoft.com/office/drawing/2014/main" id="{8D59A258-C5DB-4962-9A29-64FFFC7CB562}"/>
              </a:ext>
            </a:extLst>
          </p:cNvPr>
          <p:cNvPicPr>
            <a:picLocks noChangeAspect="1"/>
          </p:cNvPicPr>
          <p:nvPr/>
        </p:nvPicPr>
        <p:blipFill>
          <a:blip r:embed="rId4"/>
          <a:stretch>
            <a:fillRect/>
          </a:stretch>
        </p:blipFill>
        <p:spPr>
          <a:xfrm>
            <a:off x="3068506" y="2529804"/>
            <a:ext cx="5578840" cy="1508810"/>
          </a:xfrm>
          <a:prstGeom prst="rect">
            <a:avLst/>
          </a:prstGeom>
        </p:spPr>
      </p:pic>
      <p:pic>
        <p:nvPicPr>
          <p:cNvPr id="8" name="Picture 8" descr="A screenshot of a cell phone&#10;&#10;Description generated with very high confidence">
            <a:extLst>
              <a:ext uri="{FF2B5EF4-FFF2-40B4-BE49-F238E27FC236}">
                <a16:creationId xmlns:a16="http://schemas.microsoft.com/office/drawing/2014/main" id="{1DBB8ABC-DA54-4B02-B934-B9DDCBFC497A}"/>
              </a:ext>
            </a:extLst>
          </p:cNvPr>
          <p:cNvPicPr>
            <a:picLocks noChangeAspect="1"/>
          </p:cNvPicPr>
          <p:nvPr/>
        </p:nvPicPr>
        <p:blipFill>
          <a:blip r:embed="rId5"/>
          <a:stretch>
            <a:fillRect/>
          </a:stretch>
        </p:blipFill>
        <p:spPr>
          <a:xfrm>
            <a:off x="3105494" y="4172583"/>
            <a:ext cx="5578838" cy="1601227"/>
          </a:xfrm>
          <a:prstGeom prst="rect">
            <a:avLst/>
          </a:prstGeom>
        </p:spPr>
      </p:pic>
      <p:sp>
        <p:nvSpPr>
          <p:cNvPr id="10" name="TextBox 9">
            <a:extLst>
              <a:ext uri="{FF2B5EF4-FFF2-40B4-BE49-F238E27FC236}">
                <a16:creationId xmlns:a16="http://schemas.microsoft.com/office/drawing/2014/main" id="{0350CA63-1859-4EB3-BCE4-D3D6375245CD}"/>
              </a:ext>
            </a:extLst>
          </p:cNvPr>
          <p:cNvSpPr txBox="1"/>
          <p:nvPr/>
        </p:nvSpPr>
        <p:spPr>
          <a:xfrm>
            <a:off x="533319" y="6052263"/>
            <a:ext cx="1128662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hlinkClick r:id="rId6"/>
              </a:rPr>
              <a:t>https://www.ohiohighered.org/sites/ohiohighered.org/files/uploads/math/OMI-mathematics-pathways_121415.pdf</a:t>
            </a:r>
            <a:r>
              <a:rPr lang="en-US" sz="1400"/>
              <a:t> </a:t>
            </a:r>
            <a:endParaRPr lang="en-US"/>
          </a:p>
        </p:txBody>
      </p:sp>
      <p:sp>
        <p:nvSpPr>
          <p:cNvPr id="11" name="TextBox 10">
            <a:extLst>
              <a:ext uri="{FF2B5EF4-FFF2-40B4-BE49-F238E27FC236}">
                <a16:creationId xmlns:a16="http://schemas.microsoft.com/office/drawing/2014/main" id="{8481E596-F6C9-43E4-811D-A818DFE854E3}"/>
              </a:ext>
            </a:extLst>
          </p:cNvPr>
          <p:cNvSpPr txBox="1"/>
          <p:nvPr/>
        </p:nvSpPr>
        <p:spPr>
          <a:xfrm>
            <a:off x="4000362" y="116871"/>
            <a:ext cx="3867461"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t>Ohio Math Pathways</a:t>
            </a:r>
          </a:p>
        </p:txBody>
      </p:sp>
    </p:spTree>
    <p:extLst>
      <p:ext uri="{BB962C8B-B14F-4D97-AF65-F5344CB8AC3E}">
        <p14:creationId xmlns:p14="http://schemas.microsoft.com/office/powerpoint/2010/main" val="15383832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 close up of text on a black background&#10;&#10;Description generated with high confidence">
            <a:extLst>
              <a:ext uri="{FF2B5EF4-FFF2-40B4-BE49-F238E27FC236}">
                <a16:creationId xmlns:a16="http://schemas.microsoft.com/office/drawing/2014/main" id="{DC5B43EA-3C49-4264-89A7-FB1F6E84AE7D}"/>
              </a:ext>
            </a:extLst>
          </p:cNvPr>
          <p:cNvPicPr>
            <a:picLocks noChangeAspect="1"/>
          </p:cNvPicPr>
          <p:nvPr/>
        </p:nvPicPr>
        <p:blipFill>
          <a:blip r:embed="rId3"/>
          <a:stretch>
            <a:fillRect/>
          </a:stretch>
        </p:blipFill>
        <p:spPr>
          <a:xfrm>
            <a:off x="569344" y="1121439"/>
            <a:ext cx="9759350" cy="5190216"/>
          </a:xfrm>
          <a:prstGeom prst="rect">
            <a:avLst/>
          </a:prstGeom>
        </p:spPr>
      </p:pic>
      <p:sp>
        <p:nvSpPr>
          <p:cNvPr id="4" name="TextBox 3">
            <a:extLst>
              <a:ext uri="{FF2B5EF4-FFF2-40B4-BE49-F238E27FC236}">
                <a16:creationId xmlns:a16="http://schemas.microsoft.com/office/drawing/2014/main" id="{3FD37C1C-D5B8-4E8A-9FF8-9C5FA2C9E1E0}"/>
              </a:ext>
            </a:extLst>
          </p:cNvPr>
          <p:cNvSpPr txBox="1"/>
          <p:nvPr/>
        </p:nvSpPr>
        <p:spPr>
          <a:xfrm>
            <a:off x="2950564" y="402236"/>
            <a:ext cx="582867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Ivy Tech Math Pathways - Indiana</a:t>
            </a:r>
          </a:p>
        </p:txBody>
      </p:sp>
    </p:spTree>
    <p:extLst>
      <p:ext uri="{BB962C8B-B14F-4D97-AF65-F5344CB8AC3E}">
        <p14:creationId xmlns:p14="http://schemas.microsoft.com/office/powerpoint/2010/main" val="30188454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1599C4-6710-4965-A77D-31E7305EE461}"/>
              </a:ext>
            </a:extLst>
          </p:cNvPr>
          <p:cNvSpPr>
            <a:spLocks noGrp="1"/>
          </p:cNvSpPr>
          <p:nvPr>
            <p:ph type="title"/>
          </p:nvPr>
        </p:nvSpPr>
        <p:spPr/>
        <p:txBody>
          <a:bodyPr/>
          <a:lstStyle/>
          <a:p>
            <a:r>
              <a:rPr lang="en-US"/>
              <a:t>Minnesota's Mathematics Requirements by Major</a:t>
            </a:r>
          </a:p>
        </p:txBody>
      </p:sp>
    </p:spTree>
    <p:extLst>
      <p:ext uri="{BB962C8B-B14F-4D97-AF65-F5344CB8AC3E}">
        <p14:creationId xmlns:p14="http://schemas.microsoft.com/office/powerpoint/2010/main" val="13389441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17" name="Rectangle 7">
            <a:extLst>
              <a:ext uri="{FF2B5EF4-FFF2-40B4-BE49-F238E27FC236}">
                <a16:creationId xmlns:a16="http://schemas.microsoft.com/office/drawing/2014/main" id="{923E8915-D2AA-4327-A45A-972C3CA957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8" name="Rectangle 9">
            <a:extLst>
              <a:ext uri="{FF2B5EF4-FFF2-40B4-BE49-F238E27FC236}">
                <a16:creationId xmlns:a16="http://schemas.microsoft.com/office/drawing/2014/main" id="{8302FC3C-9804-4950-B721-5FD704BA606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88952"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1">
            <a:extLst>
              <a:ext uri="{FF2B5EF4-FFF2-40B4-BE49-F238E27FC236}">
                <a16:creationId xmlns:a16="http://schemas.microsoft.com/office/drawing/2014/main" id="{6B9695BD-ECF6-49CA-8877-8C493193C65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5"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20" name="Picture 13">
            <a:extLst>
              <a:ext uri="{FF2B5EF4-FFF2-40B4-BE49-F238E27FC236}">
                <a16:creationId xmlns:a16="http://schemas.microsoft.com/office/drawing/2014/main" id="{3BC6EBB2-9BDC-4075-BA6B-43A9FBF9C86C}"/>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b="23320"/>
          <a:stretch/>
        </p:blipFill>
        <p:spPr>
          <a:xfrm>
            <a:off x="8605878" y="6228080"/>
            <a:ext cx="993734" cy="762000"/>
          </a:xfrm>
          <a:prstGeom prst="rect">
            <a:avLst/>
          </a:prstGeom>
        </p:spPr>
      </p:pic>
      <p:sp>
        <p:nvSpPr>
          <p:cNvPr id="16" name="Freeform 5">
            <a:extLst>
              <a:ext uri="{FF2B5EF4-FFF2-40B4-BE49-F238E27FC236}">
                <a16:creationId xmlns:a16="http://schemas.microsoft.com/office/drawing/2014/main" id="{F3798573-F27B-47EB-8EA4-7EE34954C2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588" y="0"/>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2" name="Title 1">
            <a:extLst>
              <a:ext uri="{FF2B5EF4-FFF2-40B4-BE49-F238E27FC236}">
                <a16:creationId xmlns:a16="http://schemas.microsoft.com/office/drawing/2014/main" id="{E93F422C-BCE8-4C66-B18A-73BEA9F102B6}"/>
              </a:ext>
            </a:extLst>
          </p:cNvPr>
          <p:cNvSpPr>
            <a:spLocks noGrp="1"/>
          </p:cNvSpPr>
          <p:nvPr>
            <p:ph type="title"/>
          </p:nvPr>
        </p:nvSpPr>
        <p:spPr>
          <a:xfrm>
            <a:off x="806195" y="804672"/>
            <a:ext cx="3521359" cy="5248656"/>
          </a:xfrm>
        </p:spPr>
        <p:txBody>
          <a:bodyPr anchor="ctr">
            <a:normAutofit/>
          </a:bodyPr>
          <a:lstStyle/>
          <a:p>
            <a:pPr algn="ctr"/>
            <a:r>
              <a:rPr lang="en-US">
                <a:cs typeface="Calibri Light"/>
              </a:rPr>
              <a:t>Math completion is a barrier to college completion. </a:t>
            </a:r>
          </a:p>
        </p:txBody>
      </p:sp>
      <p:sp>
        <p:nvSpPr>
          <p:cNvPr id="3" name="Content Placeholder 2">
            <a:extLst>
              <a:ext uri="{FF2B5EF4-FFF2-40B4-BE49-F238E27FC236}">
                <a16:creationId xmlns:a16="http://schemas.microsoft.com/office/drawing/2014/main" id="{B6750199-AD14-48B8-88E3-97E5D581A015}"/>
              </a:ext>
            </a:extLst>
          </p:cNvPr>
          <p:cNvSpPr>
            <a:spLocks noGrp="1"/>
          </p:cNvSpPr>
          <p:nvPr>
            <p:ph idx="1"/>
          </p:nvPr>
        </p:nvSpPr>
        <p:spPr>
          <a:xfrm>
            <a:off x="4975861" y="804671"/>
            <a:ext cx="6399930" cy="5248657"/>
          </a:xfrm>
        </p:spPr>
        <p:txBody>
          <a:bodyPr vert="horz" lIns="91440" tIns="45720" rIns="91440" bIns="45720" rtlCol="0" anchor="ctr">
            <a:normAutofit/>
          </a:bodyPr>
          <a:lstStyle/>
          <a:p>
            <a:pPr marL="0" indent="0">
              <a:buNone/>
            </a:pPr>
            <a:r>
              <a:rPr lang="en-US" sz="2400"/>
              <a:t>Over 60% of the students entering liberal arts and community colleges in the United States enroll in developmental math courses, and an astounding 70% of them do not succeed at these courses (Bailey, </a:t>
            </a:r>
            <a:r>
              <a:rPr lang="en-US" sz="2400" err="1"/>
              <a:t>Jeong</a:t>
            </a:r>
            <a:r>
              <a:rPr lang="en-US" sz="2400"/>
              <a:t>, &amp; Cho, 2010). </a:t>
            </a:r>
            <a:endParaRPr lang="en-US" sz="2400">
              <a:cs typeface="Calibri"/>
            </a:endParaRPr>
          </a:p>
        </p:txBody>
      </p:sp>
    </p:spTree>
    <p:extLst>
      <p:ext uri="{BB962C8B-B14F-4D97-AF65-F5344CB8AC3E}">
        <p14:creationId xmlns:p14="http://schemas.microsoft.com/office/powerpoint/2010/main" val="40128445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1B28F63-CF00-448F-B141-FE33C33B1891}"/>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9" name="Picture 8">
            <a:extLst>
              <a:ext uri="{FF2B5EF4-FFF2-40B4-BE49-F238E27FC236}">
                <a16:creationId xmlns:a16="http://schemas.microsoft.com/office/drawing/2014/main" id="{2AE609E2-8522-44E4-9077-980E5BCF3E14}"/>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1" name="Oval 10">
            <a:extLst>
              <a:ext uri="{FF2B5EF4-FFF2-40B4-BE49-F238E27FC236}">
                <a16:creationId xmlns:a16="http://schemas.microsoft.com/office/drawing/2014/main" id="{4FA533C5-33E3-4611-AF9F-72811D8B26A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3" name="Picture 12">
            <a:extLst>
              <a:ext uri="{FF2B5EF4-FFF2-40B4-BE49-F238E27FC236}">
                <a16:creationId xmlns:a16="http://schemas.microsoft.com/office/drawing/2014/main" id="{8949AD42-25FD-4C3D-9EEE-B7FEC5809988}"/>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5" name="Picture 14">
            <a:extLst>
              <a:ext uri="{FF2B5EF4-FFF2-40B4-BE49-F238E27FC236}">
                <a16:creationId xmlns:a16="http://schemas.microsoft.com/office/drawing/2014/main" id="{6AC7D913-60B7-4603-881B-831DA5D3A940}"/>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7" name="Rectangle 16">
            <a:extLst>
              <a:ext uri="{FF2B5EF4-FFF2-40B4-BE49-F238E27FC236}">
                <a16:creationId xmlns:a16="http://schemas.microsoft.com/office/drawing/2014/main" id="{87F0FDC4-AD8C-47D9-9131-623C98ADB0A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useBgFill="1">
        <p:nvSpPr>
          <p:cNvPr id="19" name="Rectangle 18">
            <a:extLst>
              <a:ext uri="{FF2B5EF4-FFF2-40B4-BE49-F238E27FC236}">
                <a16:creationId xmlns:a16="http://schemas.microsoft.com/office/drawing/2014/main" id="{C28D0172-F2E0-4763-9C35-F022664959D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
            <a:ext cx="12191695" cy="473074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16">
            <a:extLst>
              <a:ext uri="{FF2B5EF4-FFF2-40B4-BE49-F238E27FC236}">
                <a16:creationId xmlns:a16="http://schemas.microsoft.com/office/drawing/2014/main" id="{9F2851FB-E841-4509-8A6D-A416376EA3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3753695"/>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algn="ctr"/>
            <a:endParaRPr lang="en-US">
              <a:solidFill>
                <a:schemeClr val="tx1"/>
              </a:solidFill>
            </a:endParaRPr>
          </a:p>
        </p:txBody>
      </p:sp>
      <p:sp>
        <p:nvSpPr>
          <p:cNvPr id="23" name="Freeform: Shape 22">
            <a:extLst>
              <a:ext uri="{FF2B5EF4-FFF2-40B4-BE49-F238E27FC236}">
                <a16:creationId xmlns:a16="http://schemas.microsoft.com/office/drawing/2014/main" id="{DF6FB2B2-CE21-407F-B22E-302DADC2C3D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55533"/>
            <a:ext cx="12192000" cy="2802467"/>
          </a:xfrm>
          <a:custGeom>
            <a:avLst/>
            <a:gdLst>
              <a:gd name="connsiteX0" fmla="*/ 1 w 12192000"/>
              <a:gd name="connsiteY0" fmla="*/ 0 h 2802467"/>
              <a:gd name="connsiteX1" fmla="*/ 71932 w 12192000"/>
              <a:gd name="connsiteY1" fmla="*/ 12261 h 2802467"/>
              <a:gd name="connsiteX2" fmla="*/ 282848 w 12192000"/>
              <a:gd name="connsiteY2" fmla="*/ 48342 h 2802467"/>
              <a:gd name="connsiteX3" fmla="*/ 436464 w 12192000"/>
              <a:gd name="connsiteY3" fmla="*/ 73565 h 2802467"/>
              <a:gd name="connsiteX4" fmla="*/ 619339 w 12192000"/>
              <a:gd name="connsiteY4" fmla="*/ 100188 h 2802467"/>
              <a:gd name="connsiteX5" fmla="*/ 836351 w 12192000"/>
              <a:gd name="connsiteY5" fmla="*/ 132066 h 2802467"/>
              <a:gd name="connsiteX6" fmla="*/ 1076528 w 12192000"/>
              <a:gd name="connsiteY6" fmla="*/ 165696 h 2802467"/>
              <a:gd name="connsiteX7" fmla="*/ 1347183 w 12192000"/>
              <a:gd name="connsiteY7" fmla="*/ 201077 h 2802467"/>
              <a:gd name="connsiteX8" fmla="*/ 1642223 w 12192000"/>
              <a:gd name="connsiteY8" fmla="*/ 238560 h 2802467"/>
              <a:gd name="connsiteX9" fmla="*/ 1962864 w 12192000"/>
              <a:gd name="connsiteY9" fmla="*/ 276043 h 2802467"/>
              <a:gd name="connsiteX10" fmla="*/ 2304232 w 12192000"/>
              <a:gd name="connsiteY10" fmla="*/ 314226 h 2802467"/>
              <a:gd name="connsiteX11" fmla="*/ 2672421 w 12192000"/>
              <a:gd name="connsiteY11" fmla="*/ 349608 h 2802467"/>
              <a:gd name="connsiteX12" fmla="*/ 3057678 w 12192000"/>
              <a:gd name="connsiteY12" fmla="*/ 383587 h 2802467"/>
              <a:gd name="connsiteX13" fmla="*/ 3464881 w 12192000"/>
              <a:gd name="connsiteY13" fmla="*/ 414415 h 2802467"/>
              <a:gd name="connsiteX14" fmla="*/ 3889152 w 12192000"/>
              <a:gd name="connsiteY14" fmla="*/ 443840 h 2802467"/>
              <a:gd name="connsiteX15" fmla="*/ 4331710 w 12192000"/>
              <a:gd name="connsiteY15" fmla="*/ 471515 h 2802467"/>
              <a:gd name="connsiteX16" fmla="*/ 4558476 w 12192000"/>
              <a:gd name="connsiteY16" fmla="*/ 481323 h 2802467"/>
              <a:gd name="connsiteX17" fmla="*/ 4790118 w 12192000"/>
              <a:gd name="connsiteY17" fmla="*/ 492183 h 2802467"/>
              <a:gd name="connsiteX18" fmla="*/ 5025418 w 12192000"/>
              <a:gd name="connsiteY18" fmla="*/ 502342 h 2802467"/>
              <a:gd name="connsiteX19" fmla="*/ 5261937 w 12192000"/>
              <a:gd name="connsiteY19" fmla="*/ 508998 h 2802467"/>
              <a:gd name="connsiteX20" fmla="*/ 5503332 w 12192000"/>
              <a:gd name="connsiteY20" fmla="*/ 514953 h 2802467"/>
              <a:gd name="connsiteX21" fmla="*/ 5747166 w 12192000"/>
              <a:gd name="connsiteY21" fmla="*/ 521259 h 2802467"/>
              <a:gd name="connsiteX22" fmla="*/ 5995877 w 12192000"/>
              <a:gd name="connsiteY22" fmla="*/ 525462 h 2802467"/>
              <a:gd name="connsiteX23" fmla="*/ 6247026 w 12192000"/>
              <a:gd name="connsiteY23" fmla="*/ 525462 h 2802467"/>
              <a:gd name="connsiteX24" fmla="*/ 6500613 w 12192000"/>
              <a:gd name="connsiteY24" fmla="*/ 527564 h 2802467"/>
              <a:gd name="connsiteX25" fmla="*/ 6756639 w 12192000"/>
              <a:gd name="connsiteY25" fmla="*/ 525462 h 2802467"/>
              <a:gd name="connsiteX26" fmla="*/ 7016322 w 12192000"/>
              <a:gd name="connsiteY26" fmla="*/ 521259 h 2802467"/>
              <a:gd name="connsiteX27" fmla="*/ 7276005 w 12192000"/>
              <a:gd name="connsiteY27" fmla="*/ 517405 h 2802467"/>
              <a:gd name="connsiteX28" fmla="*/ 7539345 w 12192000"/>
              <a:gd name="connsiteY28" fmla="*/ 508998 h 2802467"/>
              <a:gd name="connsiteX29" fmla="*/ 7805124 w 12192000"/>
              <a:gd name="connsiteY29" fmla="*/ 500240 h 2802467"/>
              <a:gd name="connsiteX30" fmla="*/ 8070903 w 12192000"/>
              <a:gd name="connsiteY30" fmla="*/ 490081 h 2802467"/>
              <a:gd name="connsiteX31" fmla="*/ 8339121 w 12192000"/>
              <a:gd name="connsiteY31" fmla="*/ 475719 h 2802467"/>
              <a:gd name="connsiteX32" fmla="*/ 8609776 w 12192000"/>
              <a:gd name="connsiteY32" fmla="*/ 458553 h 2802467"/>
              <a:gd name="connsiteX33" fmla="*/ 8881651 w 12192000"/>
              <a:gd name="connsiteY33" fmla="*/ 442089 h 2802467"/>
              <a:gd name="connsiteX34" fmla="*/ 9153526 w 12192000"/>
              <a:gd name="connsiteY34" fmla="*/ 421070 h 2802467"/>
              <a:gd name="connsiteX35" fmla="*/ 9429058 w 12192000"/>
              <a:gd name="connsiteY35" fmla="*/ 395848 h 2802467"/>
              <a:gd name="connsiteX36" fmla="*/ 9700933 w 12192000"/>
              <a:gd name="connsiteY36" fmla="*/ 370626 h 2802467"/>
              <a:gd name="connsiteX37" fmla="*/ 9977684 w 12192000"/>
              <a:gd name="connsiteY37" fmla="*/ 341550 h 2802467"/>
              <a:gd name="connsiteX38" fmla="*/ 10255655 w 12192000"/>
              <a:gd name="connsiteY38" fmla="*/ 309672 h 2802467"/>
              <a:gd name="connsiteX39" fmla="*/ 10529968 w 12192000"/>
              <a:gd name="connsiteY39" fmla="*/ 276043 h 2802467"/>
              <a:gd name="connsiteX40" fmla="*/ 10807939 w 12192000"/>
              <a:gd name="connsiteY40" fmla="*/ 236808 h 2802467"/>
              <a:gd name="connsiteX41" fmla="*/ 11084690 w 12192000"/>
              <a:gd name="connsiteY41" fmla="*/ 194771 h 2802467"/>
              <a:gd name="connsiteX42" fmla="*/ 11362661 w 12192000"/>
              <a:gd name="connsiteY42" fmla="*/ 153085 h 2802467"/>
              <a:gd name="connsiteX43" fmla="*/ 11639412 w 12192000"/>
              <a:gd name="connsiteY43" fmla="*/ 104392 h 2802467"/>
              <a:gd name="connsiteX44" fmla="*/ 11914945 w 12192000"/>
              <a:gd name="connsiteY44" fmla="*/ 54648 h 2802467"/>
              <a:gd name="connsiteX45" fmla="*/ 12191696 w 12192000"/>
              <a:gd name="connsiteY45" fmla="*/ 2452 h 2802467"/>
              <a:gd name="connsiteX46" fmla="*/ 12191696 w 12192000"/>
              <a:gd name="connsiteY46" fmla="*/ 2236410 h 2802467"/>
              <a:gd name="connsiteX47" fmla="*/ 12192000 w 12192000"/>
              <a:gd name="connsiteY47" fmla="*/ 2236410 h 2802467"/>
              <a:gd name="connsiteX48" fmla="*/ 12192000 w 12192000"/>
              <a:gd name="connsiteY48" fmla="*/ 2802467 h 2802467"/>
              <a:gd name="connsiteX49" fmla="*/ 12191696 w 12192000"/>
              <a:gd name="connsiteY49" fmla="*/ 2802467 h 2802467"/>
              <a:gd name="connsiteX50" fmla="*/ 0 w 12192000"/>
              <a:gd name="connsiteY50" fmla="*/ 2802467 h 2802467"/>
              <a:gd name="connsiteX51" fmla="*/ 0 w 12192000"/>
              <a:gd name="connsiteY51" fmla="*/ 2236410 h 2802467"/>
              <a:gd name="connsiteX52" fmla="*/ 1 w 12192000"/>
              <a:gd name="connsiteY52" fmla="*/ 2236410 h 2802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192000" h="2802467">
                <a:moveTo>
                  <a:pt x="1" y="0"/>
                </a:moveTo>
                <a:lnTo>
                  <a:pt x="71932" y="12261"/>
                </a:lnTo>
                <a:lnTo>
                  <a:pt x="282848" y="48342"/>
                </a:lnTo>
                <a:lnTo>
                  <a:pt x="436464" y="73565"/>
                </a:lnTo>
                <a:lnTo>
                  <a:pt x="619339" y="100188"/>
                </a:lnTo>
                <a:lnTo>
                  <a:pt x="836351" y="132066"/>
                </a:lnTo>
                <a:lnTo>
                  <a:pt x="1076528" y="165696"/>
                </a:lnTo>
                <a:lnTo>
                  <a:pt x="1347183" y="201077"/>
                </a:lnTo>
                <a:lnTo>
                  <a:pt x="1642223" y="238560"/>
                </a:lnTo>
                <a:lnTo>
                  <a:pt x="1962864" y="276043"/>
                </a:lnTo>
                <a:lnTo>
                  <a:pt x="2304232" y="314226"/>
                </a:lnTo>
                <a:lnTo>
                  <a:pt x="2672421" y="349608"/>
                </a:lnTo>
                <a:lnTo>
                  <a:pt x="3057678" y="383587"/>
                </a:lnTo>
                <a:lnTo>
                  <a:pt x="3464881" y="414415"/>
                </a:lnTo>
                <a:lnTo>
                  <a:pt x="3889152" y="443840"/>
                </a:lnTo>
                <a:lnTo>
                  <a:pt x="4331710" y="471515"/>
                </a:lnTo>
                <a:lnTo>
                  <a:pt x="4558476" y="481323"/>
                </a:lnTo>
                <a:lnTo>
                  <a:pt x="4790118" y="492183"/>
                </a:lnTo>
                <a:lnTo>
                  <a:pt x="5025418" y="502342"/>
                </a:lnTo>
                <a:lnTo>
                  <a:pt x="5261937" y="508998"/>
                </a:lnTo>
                <a:lnTo>
                  <a:pt x="5503332" y="514953"/>
                </a:lnTo>
                <a:lnTo>
                  <a:pt x="5747166" y="521259"/>
                </a:lnTo>
                <a:lnTo>
                  <a:pt x="5995877" y="525462"/>
                </a:lnTo>
                <a:lnTo>
                  <a:pt x="6247026" y="525462"/>
                </a:lnTo>
                <a:lnTo>
                  <a:pt x="6500613" y="527564"/>
                </a:lnTo>
                <a:lnTo>
                  <a:pt x="6756639" y="525462"/>
                </a:lnTo>
                <a:lnTo>
                  <a:pt x="7016322" y="521259"/>
                </a:lnTo>
                <a:lnTo>
                  <a:pt x="7276005" y="517405"/>
                </a:lnTo>
                <a:lnTo>
                  <a:pt x="7539345" y="508998"/>
                </a:lnTo>
                <a:lnTo>
                  <a:pt x="7805124" y="500240"/>
                </a:lnTo>
                <a:lnTo>
                  <a:pt x="8070903" y="490081"/>
                </a:lnTo>
                <a:lnTo>
                  <a:pt x="8339121" y="475719"/>
                </a:lnTo>
                <a:lnTo>
                  <a:pt x="8609776" y="458553"/>
                </a:lnTo>
                <a:lnTo>
                  <a:pt x="8881651" y="442089"/>
                </a:lnTo>
                <a:lnTo>
                  <a:pt x="9153526" y="421070"/>
                </a:lnTo>
                <a:lnTo>
                  <a:pt x="9429058" y="395848"/>
                </a:lnTo>
                <a:lnTo>
                  <a:pt x="9700933" y="370626"/>
                </a:lnTo>
                <a:lnTo>
                  <a:pt x="9977684" y="341550"/>
                </a:lnTo>
                <a:lnTo>
                  <a:pt x="10255655" y="309672"/>
                </a:lnTo>
                <a:lnTo>
                  <a:pt x="10529968" y="276043"/>
                </a:lnTo>
                <a:lnTo>
                  <a:pt x="10807939" y="236808"/>
                </a:lnTo>
                <a:lnTo>
                  <a:pt x="11084690" y="194771"/>
                </a:lnTo>
                <a:lnTo>
                  <a:pt x="11362661" y="153085"/>
                </a:lnTo>
                <a:lnTo>
                  <a:pt x="11639412" y="104392"/>
                </a:lnTo>
                <a:lnTo>
                  <a:pt x="11914945" y="54648"/>
                </a:lnTo>
                <a:lnTo>
                  <a:pt x="12191696" y="2452"/>
                </a:lnTo>
                <a:lnTo>
                  <a:pt x="12191696" y="2236410"/>
                </a:lnTo>
                <a:lnTo>
                  <a:pt x="12192000" y="2236410"/>
                </a:lnTo>
                <a:lnTo>
                  <a:pt x="12192000" y="2802467"/>
                </a:lnTo>
                <a:lnTo>
                  <a:pt x="12191696" y="2802467"/>
                </a:lnTo>
                <a:lnTo>
                  <a:pt x="0" y="2802467"/>
                </a:lnTo>
                <a:lnTo>
                  <a:pt x="0" y="2236410"/>
                </a:lnTo>
                <a:lnTo>
                  <a:pt x="1" y="2236410"/>
                </a:lnTo>
                <a:close/>
              </a:path>
            </a:pathLst>
          </a:custGeom>
          <a:solidFill>
            <a:schemeClr val="tx2"/>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23C8CBD-4AB9-416A-8477-AFDBAAD962FC}"/>
              </a:ext>
            </a:extLst>
          </p:cNvPr>
          <p:cNvSpPr>
            <a:spLocks noGrp="1"/>
          </p:cNvSpPr>
          <p:nvPr>
            <p:ph type="title"/>
          </p:nvPr>
        </p:nvSpPr>
        <p:spPr>
          <a:xfrm>
            <a:off x="965505" y="623571"/>
            <a:ext cx="10260990" cy="3523885"/>
          </a:xfrm>
        </p:spPr>
        <p:txBody>
          <a:bodyPr vert="horz" lIns="91440" tIns="45720" rIns="91440" bIns="45720" rtlCol="0" anchor="b">
            <a:normAutofit/>
          </a:bodyPr>
          <a:lstStyle/>
          <a:p>
            <a:pPr algn="ctr"/>
            <a:r>
              <a:rPr lang="en-US" sz="8000" b="0" i="0" kern="1200">
                <a:solidFill>
                  <a:schemeClr val="tx2"/>
                </a:solidFill>
                <a:latin typeface="+mj-lt"/>
                <a:ea typeface="+mj-ea"/>
                <a:cs typeface="+mj-cs"/>
              </a:rPr>
              <a:t>Acceleration and Support Structures</a:t>
            </a:r>
          </a:p>
        </p:txBody>
      </p:sp>
    </p:spTree>
    <p:extLst>
      <p:ext uri="{BB962C8B-B14F-4D97-AF65-F5344CB8AC3E}">
        <p14:creationId xmlns:p14="http://schemas.microsoft.com/office/powerpoint/2010/main" val="28821092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D150E-F6EE-47C1-8634-3603A16B271E}"/>
              </a:ext>
            </a:extLst>
          </p:cNvPr>
          <p:cNvSpPr>
            <a:spLocks noGrp="1"/>
          </p:cNvSpPr>
          <p:nvPr>
            <p:ph type="title"/>
          </p:nvPr>
        </p:nvSpPr>
        <p:spPr/>
        <p:txBody>
          <a:bodyPr/>
          <a:lstStyle/>
          <a:p>
            <a:r>
              <a:rPr lang="en-US" sz="3500"/>
              <a:t>More Students Complete in Less Time with Accelerated Models</a:t>
            </a:r>
          </a:p>
        </p:txBody>
      </p:sp>
      <p:pic>
        <p:nvPicPr>
          <p:cNvPr id="4" name="Picture 4" descr="A screenshot of a cell phone&#10;&#10;Description generated with very high confidence">
            <a:extLst>
              <a:ext uri="{FF2B5EF4-FFF2-40B4-BE49-F238E27FC236}">
                <a16:creationId xmlns:a16="http://schemas.microsoft.com/office/drawing/2014/main" id="{79037013-17A4-47A0-BF4F-8D42CAFB3F0F}"/>
              </a:ext>
            </a:extLst>
          </p:cNvPr>
          <p:cNvPicPr>
            <a:picLocks noGrp="1" noChangeAspect="1"/>
          </p:cNvPicPr>
          <p:nvPr>
            <p:ph idx="1"/>
          </p:nvPr>
        </p:nvPicPr>
        <p:blipFill>
          <a:blip r:embed="rId3"/>
          <a:stretch>
            <a:fillRect/>
          </a:stretch>
        </p:blipFill>
        <p:spPr>
          <a:xfrm>
            <a:off x="1103312" y="1796459"/>
            <a:ext cx="9795983" cy="4333644"/>
          </a:xfrm>
          <a:prstGeom prst="rect">
            <a:avLst/>
          </a:prstGeom>
        </p:spPr>
      </p:pic>
      <p:sp>
        <p:nvSpPr>
          <p:cNvPr id="6" name="TextBox 5">
            <a:extLst>
              <a:ext uri="{FF2B5EF4-FFF2-40B4-BE49-F238E27FC236}">
                <a16:creationId xmlns:a16="http://schemas.microsoft.com/office/drawing/2014/main" id="{98D06403-2E76-4D4F-A423-4B59A27F87DA}"/>
              </a:ext>
            </a:extLst>
          </p:cNvPr>
          <p:cNvSpPr txBox="1"/>
          <p:nvPr/>
        </p:nvSpPr>
        <p:spPr>
          <a:xfrm>
            <a:off x="1289154" y="6260892"/>
            <a:ext cx="10288249"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hlinkClick r:id="rId4"/>
              </a:rPr>
              <a:t>https://dcmathpathways.org/sites/default/files/resources/2019-03/CaseforMathPathways_20190313.pdf</a:t>
            </a:r>
            <a:r>
              <a:rPr lang="en-US" sz="1200"/>
              <a:t> </a:t>
            </a:r>
          </a:p>
        </p:txBody>
      </p:sp>
    </p:spTree>
    <p:extLst>
      <p:ext uri="{BB962C8B-B14F-4D97-AF65-F5344CB8AC3E}">
        <p14:creationId xmlns:p14="http://schemas.microsoft.com/office/powerpoint/2010/main" val="13022526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747F1B4-B831-4277-8AB0-32767F7EB7B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2" name="Freeform 7">
            <a:extLst>
              <a:ext uri="{FF2B5EF4-FFF2-40B4-BE49-F238E27FC236}">
                <a16:creationId xmlns:a16="http://schemas.microsoft.com/office/drawing/2014/main" id="{D80CFA21-AB7C-4BEB-9BFF-05764FBBF3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D6978499-864F-4C02-A252-D7E7791302BD}"/>
              </a:ext>
            </a:extLst>
          </p:cNvPr>
          <p:cNvSpPr>
            <a:spLocks noGrp="1"/>
          </p:cNvSpPr>
          <p:nvPr>
            <p:ph type="title"/>
          </p:nvPr>
        </p:nvSpPr>
        <p:spPr>
          <a:xfrm>
            <a:off x="361383" y="571757"/>
            <a:ext cx="10201059" cy="1016654"/>
          </a:xfrm>
        </p:spPr>
        <p:txBody>
          <a:bodyPr>
            <a:normAutofit/>
          </a:bodyPr>
          <a:lstStyle/>
          <a:p>
            <a:pPr>
              <a:lnSpc>
                <a:spcPct val="90000"/>
              </a:lnSpc>
            </a:pPr>
            <a:r>
              <a:rPr lang="en-US" sz="3300">
                <a:solidFill>
                  <a:srgbClr val="EBEBEB"/>
                </a:solidFill>
                <a:ea typeface="+mj-lt"/>
                <a:cs typeface="+mj-lt"/>
              </a:rPr>
              <a:t>Acceleration Models</a:t>
            </a:r>
            <a:endParaRPr lang="en-US" sz="3300">
              <a:solidFill>
                <a:srgbClr val="EBEBEB"/>
              </a:solidFill>
            </a:endParaRPr>
          </a:p>
        </p:txBody>
      </p:sp>
      <p:sp>
        <p:nvSpPr>
          <p:cNvPr id="14" name="Rectangle 13">
            <a:extLst>
              <a:ext uri="{FF2B5EF4-FFF2-40B4-BE49-F238E27FC236}">
                <a16:creationId xmlns:a16="http://schemas.microsoft.com/office/drawing/2014/main" id="{12F7E335-851A-4CAE-B09F-E657819D460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6" name="Freeform: Shape 15">
            <a:extLst>
              <a:ext uri="{FF2B5EF4-FFF2-40B4-BE49-F238E27FC236}">
                <a16:creationId xmlns:a16="http://schemas.microsoft.com/office/drawing/2014/main" id="{10B541F0-7F6E-402E-84D8-CF96EACA5F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8"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sp>
      <p:graphicFrame>
        <p:nvGraphicFramePr>
          <p:cNvPr id="5" name="Content Placeholder 2">
            <a:extLst>
              <a:ext uri="{FF2B5EF4-FFF2-40B4-BE49-F238E27FC236}">
                <a16:creationId xmlns:a16="http://schemas.microsoft.com/office/drawing/2014/main" id="{BDB252C3-9F05-42AB-8C1E-DD85D944E9DF}"/>
              </a:ext>
            </a:extLst>
          </p:cNvPr>
          <p:cNvGraphicFramePr>
            <a:graphicFrameLocks noGrp="1"/>
          </p:cNvGraphicFramePr>
          <p:nvPr>
            <p:ph idx="1"/>
            <p:extLst>
              <p:ext uri="{D42A27DB-BD31-4B8C-83A1-F6EECF244321}">
                <p14:modId xmlns:p14="http://schemas.microsoft.com/office/powerpoint/2010/main" val="2699804703"/>
              </p:ext>
            </p:extLst>
          </p:nvPr>
        </p:nvGraphicFramePr>
        <p:xfrm>
          <a:off x="1222344" y="1798987"/>
          <a:ext cx="9466970" cy="34440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86" name="TextBox 485">
            <a:extLst>
              <a:ext uri="{FF2B5EF4-FFF2-40B4-BE49-F238E27FC236}">
                <a16:creationId xmlns:a16="http://schemas.microsoft.com/office/drawing/2014/main" id="{21D64B4B-8262-4E1A-BE55-E9C26D7B1A18}"/>
              </a:ext>
            </a:extLst>
          </p:cNvPr>
          <p:cNvSpPr txBox="1"/>
          <p:nvPr/>
        </p:nvSpPr>
        <p:spPr>
          <a:xfrm>
            <a:off x="874816" y="5090554"/>
            <a:ext cx="1015538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t>All of these models assume purposeful course sequence design and placement using multiple factors.</a:t>
            </a:r>
          </a:p>
        </p:txBody>
      </p:sp>
    </p:spTree>
    <p:extLst>
      <p:ext uri="{BB962C8B-B14F-4D97-AF65-F5344CB8AC3E}">
        <p14:creationId xmlns:p14="http://schemas.microsoft.com/office/powerpoint/2010/main" val="2715369123"/>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9ECDD5C-152A-4CC7-8333-0F367B3A62EA}"/>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3" name="Picture 12">
            <a:extLst>
              <a:ext uri="{FF2B5EF4-FFF2-40B4-BE49-F238E27FC236}">
                <a16:creationId xmlns:a16="http://schemas.microsoft.com/office/drawing/2014/main" id="{7F5C92A3-369B-43F3-BDCE-E560B1B0EC89}"/>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5" name="Oval 14">
            <a:extLst>
              <a:ext uri="{FF2B5EF4-FFF2-40B4-BE49-F238E27FC236}">
                <a16:creationId xmlns:a16="http://schemas.microsoft.com/office/drawing/2014/main" id="{AEBE9F1A-B38D-446E-83AE-14B17CE77FF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7" name="Picture 16">
            <a:extLst>
              <a:ext uri="{FF2B5EF4-FFF2-40B4-BE49-F238E27FC236}">
                <a16:creationId xmlns:a16="http://schemas.microsoft.com/office/drawing/2014/main" id="{915B5014-A7EC-4BA6-9C83-8840CF81DB28}"/>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9" name="Picture 18">
            <a:extLst>
              <a:ext uri="{FF2B5EF4-FFF2-40B4-BE49-F238E27FC236}">
                <a16:creationId xmlns:a16="http://schemas.microsoft.com/office/drawing/2014/main" id="{022C43AB-86D7-420D-8AD7-DC0A15FDD0AF}"/>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1" name="Rectangle 20">
            <a:extLst>
              <a:ext uri="{FF2B5EF4-FFF2-40B4-BE49-F238E27FC236}">
                <a16:creationId xmlns:a16="http://schemas.microsoft.com/office/drawing/2014/main" id="{5E3EB826-A471-488F-9E8A-D65528A3C0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3" name="Rectangle 22">
            <a:extLst>
              <a:ext uri="{FF2B5EF4-FFF2-40B4-BE49-F238E27FC236}">
                <a16:creationId xmlns:a16="http://schemas.microsoft.com/office/drawing/2014/main" id="{DFB3CEA1-88D9-42FB-88ED-1E9807FE65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4" descr="A screenshot of a cell phone&#10;&#10;Description generated with very high confidence">
            <a:extLst>
              <a:ext uri="{FF2B5EF4-FFF2-40B4-BE49-F238E27FC236}">
                <a16:creationId xmlns:a16="http://schemas.microsoft.com/office/drawing/2014/main" id="{92EB13BB-F344-4A78-891C-684E5C05C9C9}"/>
              </a:ext>
            </a:extLst>
          </p:cNvPr>
          <p:cNvPicPr>
            <a:picLocks noGrp="1" noChangeAspect="1"/>
          </p:cNvPicPr>
          <p:nvPr>
            <p:ph idx="1"/>
          </p:nvPr>
        </p:nvPicPr>
        <p:blipFill>
          <a:blip r:embed="rId8"/>
          <a:stretch>
            <a:fillRect/>
          </a:stretch>
        </p:blipFill>
        <p:spPr>
          <a:xfrm>
            <a:off x="1187573" y="643467"/>
            <a:ext cx="9816854" cy="5571066"/>
          </a:xfrm>
          <a:prstGeom prst="rect">
            <a:avLst/>
          </a:prstGeom>
        </p:spPr>
      </p:pic>
      <p:sp>
        <p:nvSpPr>
          <p:cNvPr id="25" name="Rectangle 24">
            <a:extLst>
              <a:ext uri="{FF2B5EF4-FFF2-40B4-BE49-F238E27FC236}">
                <a16:creationId xmlns:a16="http://schemas.microsoft.com/office/drawing/2014/main" id="{9A6C928E-4252-4F33-8C34-E50A12A3170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TextBox 3">
            <a:extLst>
              <a:ext uri="{FF2B5EF4-FFF2-40B4-BE49-F238E27FC236}">
                <a16:creationId xmlns:a16="http://schemas.microsoft.com/office/drawing/2014/main" id="{A554F68A-0A5F-452F-B6C6-FC4B7262F425}"/>
              </a:ext>
            </a:extLst>
          </p:cNvPr>
          <p:cNvSpPr txBox="1"/>
          <p:nvPr/>
        </p:nvSpPr>
        <p:spPr>
          <a:xfrm>
            <a:off x="489681" y="6348335"/>
            <a:ext cx="11662345" cy="5386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en-US" sz="1200">
                <a:hlinkClick r:id="rId9"/>
              </a:rPr>
              <a:t>https://completega.org/sites/default/files/resources/Denley_CoRequisite_Academy_Mathematics_0.pdf</a:t>
            </a:r>
            <a:r>
              <a:rPr lang="en-US" sz="1200"/>
              <a:t> </a:t>
            </a:r>
          </a:p>
          <a:p>
            <a:pPr>
              <a:spcAft>
                <a:spcPts val="600"/>
              </a:spcAft>
            </a:pPr>
            <a:r>
              <a:rPr lang="en-US" sz="1200"/>
              <a:t>Source: Denley, T., </a:t>
            </a:r>
            <a:r>
              <a:rPr lang="en-US" sz="1200" i="1"/>
              <a:t>Corequisite Developmental Mathematics</a:t>
            </a:r>
            <a:endParaRPr lang="en-US" sz="1200"/>
          </a:p>
        </p:txBody>
      </p:sp>
      <p:sp>
        <p:nvSpPr>
          <p:cNvPr id="7" name="TextBox 6">
            <a:extLst>
              <a:ext uri="{FF2B5EF4-FFF2-40B4-BE49-F238E27FC236}">
                <a16:creationId xmlns:a16="http://schemas.microsoft.com/office/drawing/2014/main" id="{A5411BAE-56C8-4048-B84A-7B797A81A2D0}"/>
              </a:ext>
            </a:extLst>
          </p:cNvPr>
          <p:cNvSpPr txBox="1"/>
          <p:nvPr/>
        </p:nvSpPr>
        <p:spPr>
          <a:xfrm>
            <a:off x="302302" y="89941"/>
            <a:ext cx="461697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EBEBEB"/>
                </a:solidFill>
              </a:rPr>
              <a:t>The College System of Tennessee</a:t>
            </a:r>
            <a:endParaRPr lang="en-US"/>
          </a:p>
        </p:txBody>
      </p:sp>
    </p:spTree>
    <p:extLst>
      <p:ext uri="{BB962C8B-B14F-4D97-AF65-F5344CB8AC3E}">
        <p14:creationId xmlns:p14="http://schemas.microsoft.com/office/powerpoint/2010/main" val="11448637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9ECDD5C-152A-4CC7-8333-0F367B3A62EA}"/>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3" name="Picture 12">
            <a:extLst>
              <a:ext uri="{FF2B5EF4-FFF2-40B4-BE49-F238E27FC236}">
                <a16:creationId xmlns:a16="http://schemas.microsoft.com/office/drawing/2014/main" id="{7F5C92A3-369B-43F3-BDCE-E560B1B0EC89}"/>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5" name="Oval 14">
            <a:extLst>
              <a:ext uri="{FF2B5EF4-FFF2-40B4-BE49-F238E27FC236}">
                <a16:creationId xmlns:a16="http://schemas.microsoft.com/office/drawing/2014/main" id="{AEBE9F1A-B38D-446E-83AE-14B17CE77FF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7" name="Picture 16">
            <a:extLst>
              <a:ext uri="{FF2B5EF4-FFF2-40B4-BE49-F238E27FC236}">
                <a16:creationId xmlns:a16="http://schemas.microsoft.com/office/drawing/2014/main" id="{915B5014-A7EC-4BA6-9C83-8840CF81DB28}"/>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9" name="Picture 18">
            <a:extLst>
              <a:ext uri="{FF2B5EF4-FFF2-40B4-BE49-F238E27FC236}">
                <a16:creationId xmlns:a16="http://schemas.microsoft.com/office/drawing/2014/main" id="{022C43AB-86D7-420D-8AD7-DC0A15FDD0AF}"/>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1" name="Rectangle 20">
            <a:extLst>
              <a:ext uri="{FF2B5EF4-FFF2-40B4-BE49-F238E27FC236}">
                <a16:creationId xmlns:a16="http://schemas.microsoft.com/office/drawing/2014/main" id="{5E3EB826-A471-488F-9E8A-D65528A3C0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3" name="Rectangle 22">
            <a:extLst>
              <a:ext uri="{FF2B5EF4-FFF2-40B4-BE49-F238E27FC236}">
                <a16:creationId xmlns:a16="http://schemas.microsoft.com/office/drawing/2014/main" id="{DFB3CEA1-88D9-42FB-88ED-1E9807FE65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A6C928E-4252-4F33-8C34-E50A12A3170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TextBox 3">
            <a:extLst>
              <a:ext uri="{FF2B5EF4-FFF2-40B4-BE49-F238E27FC236}">
                <a16:creationId xmlns:a16="http://schemas.microsoft.com/office/drawing/2014/main" id="{A554F68A-0A5F-452F-B6C6-FC4B7262F425}"/>
              </a:ext>
            </a:extLst>
          </p:cNvPr>
          <p:cNvSpPr txBox="1"/>
          <p:nvPr/>
        </p:nvSpPr>
        <p:spPr>
          <a:xfrm>
            <a:off x="489681" y="6348335"/>
            <a:ext cx="11662345" cy="5386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en-US" sz="1200">
                <a:hlinkClick r:id="rId8"/>
              </a:rPr>
              <a:t>https://completega.org/sites/default/files/resources/Denley_CoRequisite_Academy_Mathematics_0.pdf</a:t>
            </a:r>
            <a:r>
              <a:rPr lang="en-US" sz="1200"/>
              <a:t> </a:t>
            </a:r>
          </a:p>
          <a:p>
            <a:pPr>
              <a:spcAft>
                <a:spcPts val="600"/>
              </a:spcAft>
            </a:pPr>
            <a:r>
              <a:rPr lang="en-US" sz="1200"/>
              <a:t>Source: Denley, T., </a:t>
            </a:r>
            <a:r>
              <a:rPr lang="en-US" sz="1200" i="1"/>
              <a:t>Corequisite Developmental Mathematics</a:t>
            </a:r>
            <a:endParaRPr lang="en-US" sz="1200"/>
          </a:p>
        </p:txBody>
      </p:sp>
      <p:sp>
        <p:nvSpPr>
          <p:cNvPr id="2" name="TextBox 1">
            <a:extLst>
              <a:ext uri="{FF2B5EF4-FFF2-40B4-BE49-F238E27FC236}">
                <a16:creationId xmlns:a16="http://schemas.microsoft.com/office/drawing/2014/main" id="{BA2CD164-4E29-4945-B279-B8A53DF5B431}"/>
              </a:ext>
            </a:extLst>
          </p:cNvPr>
          <p:cNvSpPr txBox="1"/>
          <p:nvPr/>
        </p:nvSpPr>
        <p:spPr>
          <a:xfrm>
            <a:off x="152400" y="2498"/>
            <a:ext cx="43546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EBEBEB"/>
                </a:solidFill>
              </a:rPr>
              <a:t>Georgia</a:t>
            </a:r>
            <a:endParaRPr lang="en-US"/>
          </a:p>
        </p:txBody>
      </p:sp>
      <p:pic>
        <p:nvPicPr>
          <p:cNvPr id="7" name="Picture 7" descr="A screenshot of a cell phone&#10;&#10;Description generated with very high confidence">
            <a:extLst>
              <a:ext uri="{FF2B5EF4-FFF2-40B4-BE49-F238E27FC236}">
                <a16:creationId xmlns:a16="http://schemas.microsoft.com/office/drawing/2014/main" id="{42D7306F-50E5-48FE-B3A2-24A280CD1433}"/>
              </a:ext>
            </a:extLst>
          </p:cNvPr>
          <p:cNvPicPr>
            <a:picLocks noGrp="1" noChangeAspect="1"/>
          </p:cNvPicPr>
          <p:nvPr>
            <p:ph idx="1"/>
          </p:nvPr>
        </p:nvPicPr>
        <p:blipFill>
          <a:blip r:embed="rId9"/>
          <a:stretch>
            <a:fillRect/>
          </a:stretch>
        </p:blipFill>
        <p:spPr>
          <a:xfrm>
            <a:off x="577856" y="483665"/>
            <a:ext cx="10850670" cy="5930426"/>
          </a:xfrm>
          <a:prstGeom prst="rect">
            <a:avLst/>
          </a:prstGeom>
        </p:spPr>
      </p:pic>
    </p:spTree>
    <p:extLst>
      <p:ext uri="{BB962C8B-B14F-4D97-AF65-F5344CB8AC3E}">
        <p14:creationId xmlns:p14="http://schemas.microsoft.com/office/powerpoint/2010/main" val="29006641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9ECDD5C-152A-4CC7-8333-0F367B3A62EA}"/>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3" name="Picture 12">
            <a:extLst>
              <a:ext uri="{FF2B5EF4-FFF2-40B4-BE49-F238E27FC236}">
                <a16:creationId xmlns:a16="http://schemas.microsoft.com/office/drawing/2014/main" id="{7F5C92A3-369B-43F3-BDCE-E560B1B0EC89}"/>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5" name="Oval 14">
            <a:extLst>
              <a:ext uri="{FF2B5EF4-FFF2-40B4-BE49-F238E27FC236}">
                <a16:creationId xmlns:a16="http://schemas.microsoft.com/office/drawing/2014/main" id="{AEBE9F1A-B38D-446E-83AE-14B17CE77FF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7" name="Picture 16">
            <a:extLst>
              <a:ext uri="{FF2B5EF4-FFF2-40B4-BE49-F238E27FC236}">
                <a16:creationId xmlns:a16="http://schemas.microsoft.com/office/drawing/2014/main" id="{915B5014-A7EC-4BA6-9C83-8840CF81DB28}"/>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9" name="Picture 18">
            <a:extLst>
              <a:ext uri="{FF2B5EF4-FFF2-40B4-BE49-F238E27FC236}">
                <a16:creationId xmlns:a16="http://schemas.microsoft.com/office/drawing/2014/main" id="{022C43AB-86D7-420D-8AD7-DC0A15FDD0AF}"/>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1" name="Rectangle 20">
            <a:extLst>
              <a:ext uri="{FF2B5EF4-FFF2-40B4-BE49-F238E27FC236}">
                <a16:creationId xmlns:a16="http://schemas.microsoft.com/office/drawing/2014/main" id="{5E3EB826-A471-488F-9E8A-D65528A3C0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3" name="Rectangle 22">
            <a:extLst>
              <a:ext uri="{FF2B5EF4-FFF2-40B4-BE49-F238E27FC236}">
                <a16:creationId xmlns:a16="http://schemas.microsoft.com/office/drawing/2014/main" id="{DFB3CEA1-88D9-42FB-88ED-1E9807FE65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A6C928E-4252-4F33-8C34-E50A12A3170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TextBox 3">
            <a:extLst>
              <a:ext uri="{FF2B5EF4-FFF2-40B4-BE49-F238E27FC236}">
                <a16:creationId xmlns:a16="http://schemas.microsoft.com/office/drawing/2014/main" id="{A554F68A-0A5F-452F-B6C6-FC4B7262F425}"/>
              </a:ext>
            </a:extLst>
          </p:cNvPr>
          <p:cNvSpPr txBox="1"/>
          <p:nvPr/>
        </p:nvSpPr>
        <p:spPr>
          <a:xfrm>
            <a:off x="489681" y="6348335"/>
            <a:ext cx="11662345" cy="5386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en-US" sz="1200">
                <a:hlinkClick r:id="rId8"/>
              </a:rPr>
              <a:t>https://completega.org/sites/default/files/resources/Denley_CoRequisite_Academy_Mathematics_0.pdf</a:t>
            </a:r>
            <a:r>
              <a:rPr lang="en-US" sz="1200"/>
              <a:t> </a:t>
            </a:r>
          </a:p>
          <a:p>
            <a:pPr>
              <a:spcAft>
                <a:spcPts val="600"/>
              </a:spcAft>
            </a:pPr>
            <a:r>
              <a:rPr lang="en-US" sz="1200"/>
              <a:t>Source: Denley, T., </a:t>
            </a:r>
            <a:r>
              <a:rPr lang="en-US" sz="1200" i="1"/>
              <a:t>Corequisite Developmental Mathematics</a:t>
            </a:r>
            <a:endParaRPr lang="en-US" sz="1200"/>
          </a:p>
        </p:txBody>
      </p:sp>
      <p:sp>
        <p:nvSpPr>
          <p:cNvPr id="2" name="TextBox 1">
            <a:extLst>
              <a:ext uri="{FF2B5EF4-FFF2-40B4-BE49-F238E27FC236}">
                <a16:creationId xmlns:a16="http://schemas.microsoft.com/office/drawing/2014/main" id="{F141B77C-7B68-4843-81A0-B53F92986474}"/>
              </a:ext>
            </a:extLst>
          </p:cNvPr>
          <p:cNvSpPr txBox="1"/>
          <p:nvPr/>
        </p:nvSpPr>
        <p:spPr>
          <a:xfrm>
            <a:off x="152400" y="2498"/>
            <a:ext cx="43546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EBEBEB"/>
                </a:solidFill>
              </a:rPr>
              <a:t>Georgia</a:t>
            </a:r>
            <a:endParaRPr lang="en-US"/>
          </a:p>
        </p:txBody>
      </p:sp>
      <p:pic>
        <p:nvPicPr>
          <p:cNvPr id="7" name="Picture 7" descr="A screenshot of a cell phone&#10;&#10;Description generated with very high confidence">
            <a:extLst>
              <a:ext uri="{FF2B5EF4-FFF2-40B4-BE49-F238E27FC236}">
                <a16:creationId xmlns:a16="http://schemas.microsoft.com/office/drawing/2014/main" id="{150BDBCE-9522-431C-9B97-8A71CF318CB3}"/>
              </a:ext>
            </a:extLst>
          </p:cNvPr>
          <p:cNvPicPr>
            <a:picLocks noGrp="1" noChangeAspect="1"/>
          </p:cNvPicPr>
          <p:nvPr>
            <p:ph idx="1"/>
          </p:nvPr>
        </p:nvPicPr>
        <p:blipFill>
          <a:blip r:embed="rId9"/>
          <a:stretch>
            <a:fillRect/>
          </a:stretch>
        </p:blipFill>
        <p:spPr>
          <a:xfrm>
            <a:off x="906833" y="398814"/>
            <a:ext cx="10809054" cy="5995242"/>
          </a:xfrm>
          <a:prstGeom prst="rect">
            <a:avLst/>
          </a:prstGeom>
        </p:spPr>
      </p:pic>
    </p:spTree>
    <p:extLst>
      <p:ext uri="{BB962C8B-B14F-4D97-AF65-F5344CB8AC3E}">
        <p14:creationId xmlns:p14="http://schemas.microsoft.com/office/powerpoint/2010/main" val="35223902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9ECDD5C-152A-4CC7-8333-0F367B3A62EA}"/>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3" name="Picture 12">
            <a:extLst>
              <a:ext uri="{FF2B5EF4-FFF2-40B4-BE49-F238E27FC236}">
                <a16:creationId xmlns:a16="http://schemas.microsoft.com/office/drawing/2014/main" id="{7F5C92A3-369B-43F3-BDCE-E560B1B0EC89}"/>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5" name="Oval 14">
            <a:extLst>
              <a:ext uri="{FF2B5EF4-FFF2-40B4-BE49-F238E27FC236}">
                <a16:creationId xmlns:a16="http://schemas.microsoft.com/office/drawing/2014/main" id="{AEBE9F1A-B38D-446E-83AE-14B17CE77FF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7" name="Picture 16">
            <a:extLst>
              <a:ext uri="{FF2B5EF4-FFF2-40B4-BE49-F238E27FC236}">
                <a16:creationId xmlns:a16="http://schemas.microsoft.com/office/drawing/2014/main" id="{915B5014-A7EC-4BA6-9C83-8840CF81DB28}"/>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9" name="Picture 18">
            <a:extLst>
              <a:ext uri="{FF2B5EF4-FFF2-40B4-BE49-F238E27FC236}">
                <a16:creationId xmlns:a16="http://schemas.microsoft.com/office/drawing/2014/main" id="{022C43AB-86D7-420D-8AD7-DC0A15FDD0AF}"/>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1" name="Rectangle 20">
            <a:extLst>
              <a:ext uri="{FF2B5EF4-FFF2-40B4-BE49-F238E27FC236}">
                <a16:creationId xmlns:a16="http://schemas.microsoft.com/office/drawing/2014/main" id="{5E3EB826-A471-488F-9E8A-D65528A3C0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3" name="Rectangle 22">
            <a:extLst>
              <a:ext uri="{FF2B5EF4-FFF2-40B4-BE49-F238E27FC236}">
                <a16:creationId xmlns:a16="http://schemas.microsoft.com/office/drawing/2014/main" id="{DFB3CEA1-88D9-42FB-88ED-1E9807FE65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A6C928E-4252-4F33-8C34-E50A12A3170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TextBox 3">
            <a:extLst>
              <a:ext uri="{FF2B5EF4-FFF2-40B4-BE49-F238E27FC236}">
                <a16:creationId xmlns:a16="http://schemas.microsoft.com/office/drawing/2014/main" id="{A554F68A-0A5F-452F-B6C6-FC4B7262F425}"/>
              </a:ext>
            </a:extLst>
          </p:cNvPr>
          <p:cNvSpPr txBox="1"/>
          <p:nvPr/>
        </p:nvSpPr>
        <p:spPr>
          <a:xfrm>
            <a:off x="489681" y="6348335"/>
            <a:ext cx="11662345" cy="5386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en-US" sz="1200">
                <a:hlinkClick r:id="rId8"/>
              </a:rPr>
              <a:t>https://completega.org/sites/default/files/resources/Denley_CoRequisite_Academy_Mathematics_0.pdf</a:t>
            </a:r>
            <a:r>
              <a:rPr lang="en-US" sz="1200"/>
              <a:t> </a:t>
            </a:r>
          </a:p>
          <a:p>
            <a:pPr>
              <a:spcAft>
                <a:spcPts val="600"/>
              </a:spcAft>
            </a:pPr>
            <a:r>
              <a:rPr lang="en-US" sz="1200"/>
              <a:t>Source: Denley, T., </a:t>
            </a:r>
            <a:r>
              <a:rPr lang="en-US" sz="1200" i="1"/>
              <a:t>Corequisite Developmental Mathematics</a:t>
            </a:r>
            <a:endParaRPr lang="en-US" sz="1200"/>
          </a:p>
        </p:txBody>
      </p:sp>
      <p:sp>
        <p:nvSpPr>
          <p:cNvPr id="2" name="TextBox 1">
            <a:extLst>
              <a:ext uri="{FF2B5EF4-FFF2-40B4-BE49-F238E27FC236}">
                <a16:creationId xmlns:a16="http://schemas.microsoft.com/office/drawing/2014/main" id="{A06F5BA4-2C0B-4203-82BA-6A05AC7E9DBB}"/>
              </a:ext>
            </a:extLst>
          </p:cNvPr>
          <p:cNvSpPr txBox="1"/>
          <p:nvPr/>
        </p:nvSpPr>
        <p:spPr>
          <a:xfrm>
            <a:off x="152400" y="2498"/>
            <a:ext cx="43546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EBEBEB"/>
                </a:solidFill>
              </a:rPr>
              <a:t>Georgia</a:t>
            </a:r>
            <a:endParaRPr lang="en-US"/>
          </a:p>
        </p:txBody>
      </p:sp>
      <p:pic>
        <p:nvPicPr>
          <p:cNvPr id="7" name="Picture 7" descr="A screenshot of a cell phone&#10;&#10;Description generated with very high confidence">
            <a:extLst>
              <a:ext uri="{FF2B5EF4-FFF2-40B4-BE49-F238E27FC236}">
                <a16:creationId xmlns:a16="http://schemas.microsoft.com/office/drawing/2014/main" id="{3BA67FA3-0BF3-4C79-87B1-75BE6267C325}"/>
              </a:ext>
            </a:extLst>
          </p:cNvPr>
          <p:cNvPicPr>
            <a:picLocks noGrp="1" noChangeAspect="1"/>
          </p:cNvPicPr>
          <p:nvPr>
            <p:ph idx="1"/>
          </p:nvPr>
        </p:nvPicPr>
        <p:blipFill>
          <a:blip r:embed="rId9"/>
          <a:stretch>
            <a:fillRect/>
          </a:stretch>
        </p:blipFill>
        <p:spPr>
          <a:xfrm>
            <a:off x="653364" y="379016"/>
            <a:ext cx="10675376" cy="5963896"/>
          </a:xfrm>
          <a:prstGeom prst="rect">
            <a:avLst/>
          </a:prstGeom>
        </p:spPr>
      </p:pic>
    </p:spTree>
    <p:extLst>
      <p:ext uri="{BB962C8B-B14F-4D97-AF65-F5344CB8AC3E}">
        <p14:creationId xmlns:p14="http://schemas.microsoft.com/office/powerpoint/2010/main" val="4908453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37E8A31-9549-4739-84A8-36492DC81A21}"/>
              </a:ext>
            </a:extLst>
          </p:cNvPr>
          <p:cNvSpPr txBox="1"/>
          <p:nvPr/>
        </p:nvSpPr>
        <p:spPr>
          <a:xfrm>
            <a:off x="189876" y="6198433"/>
            <a:ext cx="1154992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hlinkClick r:id="rId3"/>
              </a:rPr>
              <a:t>https://dcmathpathways.org/sites/default/files/2016-08/Corequisite%20Remediation_%20Spanning%20the%20Divide.pdf</a:t>
            </a:r>
            <a:r>
              <a:rPr lang="en-US" sz="1200"/>
              <a:t> </a:t>
            </a:r>
          </a:p>
        </p:txBody>
      </p:sp>
      <p:pic>
        <p:nvPicPr>
          <p:cNvPr id="3" name="Picture 3" descr="A screenshot of a cell phone&#10;&#10;Description generated with very high confidence">
            <a:extLst>
              <a:ext uri="{FF2B5EF4-FFF2-40B4-BE49-F238E27FC236}">
                <a16:creationId xmlns:a16="http://schemas.microsoft.com/office/drawing/2014/main" id="{C6030103-C2AB-4FB3-9641-8B6B03962EC2}"/>
              </a:ext>
            </a:extLst>
          </p:cNvPr>
          <p:cNvPicPr>
            <a:picLocks noChangeAspect="1"/>
          </p:cNvPicPr>
          <p:nvPr/>
        </p:nvPicPr>
        <p:blipFill>
          <a:blip r:embed="rId4"/>
          <a:stretch>
            <a:fillRect/>
          </a:stretch>
        </p:blipFill>
        <p:spPr>
          <a:xfrm>
            <a:off x="2138597" y="438395"/>
            <a:ext cx="6965429" cy="5356617"/>
          </a:xfrm>
          <a:prstGeom prst="rect">
            <a:avLst/>
          </a:prstGeom>
        </p:spPr>
      </p:pic>
    </p:spTree>
    <p:extLst>
      <p:ext uri="{BB962C8B-B14F-4D97-AF65-F5344CB8AC3E}">
        <p14:creationId xmlns:p14="http://schemas.microsoft.com/office/powerpoint/2010/main" val="21924510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37E8A31-9549-4739-84A8-36492DC81A21}"/>
              </a:ext>
            </a:extLst>
          </p:cNvPr>
          <p:cNvSpPr txBox="1"/>
          <p:nvPr/>
        </p:nvSpPr>
        <p:spPr>
          <a:xfrm>
            <a:off x="189876" y="6198433"/>
            <a:ext cx="1154992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hlinkClick r:id="rId3"/>
              </a:rPr>
              <a:t>https://dcmathpathways.org/sites/default/files/2016-08/Corequisite%20Remediation_%20Spanning%20the%20Divide.pdf</a:t>
            </a:r>
            <a:r>
              <a:rPr lang="en-US" sz="1200"/>
              <a:t> </a:t>
            </a:r>
          </a:p>
        </p:txBody>
      </p:sp>
      <p:pic>
        <p:nvPicPr>
          <p:cNvPr id="4" name="Picture 4" descr="A screenshot of a cell phone&#10;&#10;Description generated with high confidence">
            <a:extLst>
              <a:ext uri="{FF2B5EF4-FFF2-40B4-BE49-F238E27FC236}">
                <a16:creationId xmlns:a16="http://schemas.microsoft.com/office/drawing/2014/main" id="{B2D334A9-49EF-4983-B8E3-9FAA773FDB95}"/>
              </a:ext>
            </a:extLst>
          </p:cNvPr>
          <p:cNvPicPr>
            <a:picLocks noChangeAspect="1"/>
          </p:cNvPicPr>
          <p:nvPr/>
        </p:nvPicPr>
        <p:blipFill>
          <a:blip r:embed="rId4"/>
          <a:stretch>
            <a:fillRect/>
          </a:stretch>
        </p:blipFill>
        <p:spPr>
          <a:xfrm>
            <a:off x="1039318" y="1594221"/>
            <a:ext cx="4004872" cy="1633392"/>
          </a:xfrm>
          <a:prstGeom prst="rect">
            <a:avLst/>
          </a:prstGeom>
        </p:spPr>
      </p:pic>
      <p:sp>
        <p:nvSpPr>
          <p:cNvPr id="6" name="TextBox 5">
            <a:extLst>
              <a:ext uri="{FF2B5EF4-FFF2-40B4-BE49-F238E27FC236}">
                <a16:creationId xmlns:a16="http://schemas.microsoft.com/office/drawing/2014/main" id="{916FA1BA-7922-44F9-B71D-46FDDB0B94B8}"/>
              </a:ext>
            </a:extLst>
          </p:cNvPr>
          <p:cNvSpPr txBox="1"/>
          <p:nvPr/>
        </p:nvSpPr>
        <p:spPr>
          <a:xfrm>
            <a:off x="2313482" y="1114269"/>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Georgia</a:t>
            </a:r>
          </a:p>
        </p:txBody>
      </p:sp>
      <p:sp>
        <p:nvSpPr>
          <p:cNvPr id="7" name="TextBox 6">
            <a:extLst>
              <a:ext uri="{FF2B5EF4-FFF2-40B4-BE49-F238E27FC236}">
                <a16:creationId xmlns:a16="http://schemas.microsoft.com/office/drawing/2014/main" id="{5FB28114-5C7E-4FA9-9C59-9FECDFC4916F}"/>
              </a:ext>
            </a:extLst>
          </p:cNvPr>
          <p:cNvSpPr txBox="1"/>
          <p:nvPr/>
        </p:nvSpPr>
        <p:spPr>
          <a:xfrm>
            <a:off x="307768" y="95406"/>
            <a:ext cx="9901002"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Gateway Math Course Completion Rates Before and After Coresuisite Models</a:t>
            </a:r>
          </a:p>
        </p:txBody>
      </p:sp>
      <p:pic>
        <p:nvPicPr>
          <p:cNvPr id="8" name="Picture 8" descr="A close up of a logo&#10;&#10;Description generated with high confidence">
            <a:extLst>
              <a:ext uri="{FF2B5EF4-FFF2-40B4-BE49-F238E27FC236}">
                <a16:creationId xmlns:a16="http://schemas.microsoft.com/office/drawing/2014/main" id="{6A088EEC-A064-4F64-BDDC-3E6121A3FFF8}"/>
              </a:ext>
            </a:extLst>
          </p:cNvPr>
          <p:cNvPicPr>
            <a:picLocks noChangeAspect="1"/>
          </p:cNvPicPr>
          <p:nvPr/>
        </p:nvPicPr>
        <p:blipFill>
          <a:blip r:embed="rId5"/>
          <a:stretch>
            <a:fillRect/>
          </a:stretch>
        </p:blipFill>
        <p:spPr>
          <a:xfrm>
            <a:off x="6036038" y="1598266"/>
            <a:ext cx="4004873" cy="1500386"/>
          </a:xfrm>
          <a:prstGeom prst="rect">
            <a:avLst/>
          </a:prstGeom>
        </p:spPr>
      </p:pic>
      <p:sp>
        <p:nvSpPr>
          <p:cNvPr id="10" name="TextBox 9">
            <a:extLst>
              <a:ext uri="{FF2B5EF4-FFF2-40B4-BE49-F238E27FC236}">
                <a16:creationId xmlns:a16="http://schemas.microsoft.com/office/drawing/2014/main" id="{4A110222-2A1D-4F30-B32E-4B2957BD4084}"/>
              </a:ext>
            </a:extLst>
          </p:cNvPr>
          <p:cNvSpPr txBox="1"/>
          <p:nvPr/>
        </p:nvSpPr>
        <p:spPr>
          <a:xfrm>
            <a:off x="7147809" y="1114268"/>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West Virginia</a:t>
            </a:r>
          </a:p>
        </p:txBody>
      </p:sp>
      <p:pic>
        <p:nvPicPr>
          <p:cNvPr id="11" name="Picture 11" descr="A close up of a logo&#10;&#10;Description generated with high confidence">
            <a:extLst>
              <a:ext uri="{FF2B5EF4-FFF2-40B4-BE49-F238E27FC236}">
                <a16:creationId xmlns:a16="http://schemas.microsoft.com/office/drawing/2014/main" id="{0F231A60-528C-43BE-80D8-19D5270E8642}"/>
              </a:ext>
            </a:extLst>
          </p:cNvPr>
          <p:cNvPicPr>
            <a:picLocks noChangeAspect="1"/>
          </p:cNvPicPr>
          <p:nvPr/>
        </p:nvPicPr>
        <p:blipFill>
          <a:blip r:embed="rId6"/>
          <a:stretch>
            <a:fillRect/>
          </a:stretch>
        </p:blipFill>
        <p:spPr>
          <a:xfrm>
            <a:off x="1051810" y="3999355"/>
            <a:ext cx="4004872" cy="1507553"/>
          </a:xfrm>
          <a:prstGeom prst="rect">
            <a:avLst/>
          </a:prstGeom>
        </p:spPr>
      </p:pic>
      <p:sp>
        <p:nvSpPr>
          <p:cNvPr id="13" name="TextBox 12">
            <a:extLst>
              <a:ext uri="{FF2B5EF4-FFF2-40B4-BE49-F238E27FC236}">
                <a16:creationId xmlns:a16="http://schemas.microsoft.com/office/drawing/2014/main" id="{FEAF9DA6-A2A8-49A2-9D4F-385E9F63BB94}"/>
              </a:ext>
            </a:extLst>
          </p:cNvPr>
          <p:cNvSpPr txBox="1"/>
          <p:nvPr/>
        </p:nvSpPr>
        <p:spPr>
          <a:xfrm>
            <a:off x="2213547" y="3512694"/>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Tennessee</a:t>
            </a:r>
          </a:p>
        </p:txBody>
      </p:sp>
      <p:pic>
        <p:nvPicPr>
          <p:cNvPr id="14" name="Picture 14" descr="A close up of a logo&#10;&#10;Description generated with high confidence">
            <a:extLst>
              <a:ext uri="{FF2B5EF4-FFF2-40B4-BE49-F238E27FC236}">
                <a16:creationId xmlns:a16="http://schemas.microsoft.com/office/drawing/2014/main" id="{BC42EA5B-19E0-44FA-9031-7C500DA9D6B8}"/>
              </a:ext>
            </a:extLst>
          </p:cNvPr>
          <p:cNvPicPr>
            <a:picLocks noChangeAspect="1"/>
          </p:cNvPicPr>
          <p:nvPr/>
        </p:nvPicPr>
        <p:blipFill>
          <a:blip r:embed="rId7"/>
          <a:stretch>
            <a:fillRect/>
          </a:stretch>
        </p:blipFill>
        <p:spPr>
          <a:xfrm>
            <a:off x="6036039" y="3998216"/>
            <a:ext cx="4004872" cy="1497334"/>
          </a:xfrm>
          <a:prstGeom prst="rect">
            <a:avLst/>
          </a:prstGeom>
        </p:spPr>
      </p:pic>
      <p:sp>
        <p:nvSpPr>
          <p:cNvPr id="16" name="TextBox 15">
            <a:extLst>
              <a:ext uri="{FF2B5EF4-FFF2-40B4-BE49-F238E27FC236}">
                <a16:creationId xmlns:a16="http://schemas.microsoft.com/office/drawing/2014/main" id="{6BE651C8-B234-4074-AE8E-2CFDB50912F5}"/>
              </a:ext>
            </a:extLst>
          </p:cNvPr>
          <p:cNvSpPr txBox="1"/>
          <p:nvPr/>
        </p:nvSpPr>
        <p:spPr>
          <a:xfrm>
            <a:off x="6485743" y="3362791"/>
            <a:ext cx="335529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Ivy Tech College, Indiana</a:t>
            </a:r>
          </a:p>
        </p:txBody>
      </p:sp>
    </p:spTree>
    <p:extLst>
      <p:ext uri="{BB962C8B-B14F-4D97-AF65-F5344CB8AC3E}">
        <p14:creationId xmlns:p14="http://schemas.microsoft.com/office/powerpoint/2010/main" val="17257733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9">
            <a:extLst>
              <a:ext uri="{FF2B5EF4-FFF2-40B4-BE49-F238E27FC236}">
                <a16:creationId xmlns:a16="http://schemas.microsoft.com/office/drawing/2014/main" id="{4E78424C-6FD0-41F8-9CAA-5DC19C42359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B65AF7-9437-4F81-A552-303A8CDF5CD6}"/>
              </a:ext>
            </a:extLst>
          </p:cNvPr>
          <p:cNvSpPr>
            <a:spLocks noGrp="1"/>
          </p:cNvSpPr>
          <p:nvPr>
            <p:ph type="title"/>
          </p:nvPr>
        </p:nvSpPr>
        <p:spPr>
          <a:xfrm>
            <a:off x="643855" y="1447800"/>
            <a:ext cx="3108626" cy="4572000"/>
          </a:xfrm>
        </p:spPr>
        <p:txBody>
          <a:bodyPr anchor="ctr">
            <a:normAutofit/>
          </a:bodyPr>
          <a:lstStyle/>
          <a:p>
            <a:r>
              <a:rPr lang="en-US" sz="2700">
                <a:solidFill>
                  <a:srgbClr val="F2F2F2"/>
                </a:solidFill>
              </a:rPr>
              <a:t>Invest in comprehensive supports </a:t>
            </a:r>
            <a:r>
              <a:rPr lang="en-US" sz="2700"/>
              <a:t/>
            </a:r>
            <a:br>
              <a:rPr lang="en-US" sz="2700"/>
            </a:br>
            <a:r>
              <a:rPr lang="en-US" sz="2700">
                <a:solidFill>
                  <a:srgbClr val="F2F2F2"/>
                </a:solidFill>
              </a:rPr>
              <a:t>from enrollment to graduation.</a:t>
            </a:r>
          </a:p>
        </p:txBody>
      </p:sp>
      <p:sp>
        <p:nvSpPr>
          <p:cNvPr id="15" name="Freeform: Shape 11">
            <a:extLst>
              <a:ext uri="{FF2B5EF4-FFF2-40B4-BE49-F238E27FC236}">
                <a16:creationId xmlns:a16="http://schemas.microsoft.com/office/drawing/2014/main" id="{DD136760-57DC-4301-8BEA-B71AD2D1390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61310" y="0"/>
            <a:ext cx="8030690" cy="6858000"/>
          </a:xfrm>
          <a:custGeom>
            <a:avLst/>
            <a:gdLst>
              <a:gd name="connsiteX0" fmla="*/ 1176 w 8030690"/>
              <a:gd name="connsiteY0" fmla="*/ 0 h 6858000"/>
              <a:gd name="connsiteX1" fmla="*/ 1344715 w 8030690"/>
              <a:gd name="connsiteY1" fmla="*/ 0 h 6858000"/>
              <a:gd name="connsiteX2" fmla="*/ 1344715 w 8030690"/>
              <a:gd name="connsiteY2" fmla="*/ 0 h 6858000"/>
              <a:gd name="connsiteX3" fmla="*/ 8030690 w 8030690"/>
              <a:gd name="connsiteY3" fmla="*/ 0 h 6858000"/>
              <a:gd name="connsiteX4" fmla="*/ 8030690 w 8030690"/>
              <a:gd name="connsiteY4" fmla="*/ 6858000 h 6858000"/>
              <a:gd name="connsiteX5" fmla="*/ 477746 w 8030690"/>
              <a:gd name="connsiteY5" fmla="*/ 6858000 h 6858000"/>
              <a:gd name="connsiteX6" fmla="*/ 477746 w 8030690"/>
              <a:gd name="connsiteY6" fmla="*/ 6858000 h 6858000"/>
              <a:gd name="connsiteX7" fmla="*/ 0 w 8030690"/>
              <a:gd name="connsiteY7" fmla="*/ 6858000 h 6858000"/>
              <a:gd name="connsiteX8" fmla="*/ 5883 w 8030690"/>
              <a:gd name="connsiteY8" fmla="*/ 6817538 h 6858000"/>
              <a:gd name="connsiteX9" fmla="*/ 23196 w 8030690"/>
              <a:gd name="connsiteY9" fmla="*/ 6698894 h 6858000"/>
              <a:gd name="connsiteX10" fmla="*/ 35298 w 8030690"/>
              <a:gd name="connsiteY10" fmla="*/ 6612483 h 6858000"/>
              <a:gd name="connsiteX11" fmla="*/ 48073 w 8030690"/>
              <a:gd name="connsiteY11" fmla="*/ 6509613 h 6858000"/>
              <a:gd name="connsiteX12" fmla="*/ 63369 w 8030690"/>
              <a:gd name="connsiteY12" fmla="*/ 6387541 h 6858000"/>
              <a:gd name="connsiteX13" fmla="*/ 79506 w 8030690"/>
              <a:gd name="connsiteY13" fmla="*/ 6252438 h 6858000"/>
              <a:gd name="connsiteX14" fmla="*/ 96483 w 8030690"/>
              <a:gd name="connsiteY14" fmla="*/ 6100191 h 6858000"/>
              <a:gd name="connsiteX15" fmla="*/ 114468 w 8030690"/>
              <a:gd name="connsiteY15" fmla="*/ 5934227 h 6858000"/>
              <a:gd name="connsiteX16" fmla="*/ 132454 w 8030690"/>
              <a:gd name="connsiteY16" fmla="*/ 5753862 h 6858000"/>
              <a:gd name="connsiteX17" fmla="*/ 150775 w 8030690"/>
              <a:gd name="connsiteY17" fmla="*/ 5561838 h 6858000"/>
              <a:gd name="connsiteX18" fmla="*/ 167752 w 8030690"/>
              <a:gd name="connsiteY18" fmla="*/ 5354726 h 6858000"/>
              <a:gd name="connsiteX19" fmla="*/ 184057 w 8030690"/>
              <a:gd name="connsiteY19" fmla="*/ 5138013 h 6858000"/>
              <a:gd name="connsiteX20" fmla="*/ 198849 w 8030690"/>
              <a:gd name="connsiteY20" fmla="*/ 4908956 h 6858000"/>
              <a:gd name="connsiteX21" fmla="*/ 212968 w 8030690"/>
              <a:gd name="connsiteY21" fmla="*/ 4670298 h 6858000"/>
              <a:gd name="connsiteX22" fmla="*/ 226248 w 8030690"/>
              <a:gd name="connsiteY22" fmla="*/ 4421352 h 6858000"/>
              <a:gd name="connsiteX23" fmla="*/ 230954 w 8030690"/>
              <a:gd name="connsiteY23" fmla="*/ 4293793 h 6858000"/>
              <a:gd name="connsiteX24" fmla="*/ 236165 w 8030690"/>
              <a:gd name="connsiteY24" fmla="*/ 4163491 h 6858000"/>
              <a:gd name="connsiteX25" fmla="*/ 241039 w 8030690"/>
              <a:gd name="connsiteY25" fmla="*/ 4031132 h 6858000"/>
              <a:gd name="connsiteX26" fmla="*/ 244233 w 8030690"/>
              <a:gd name="connsiteY26" fmla="*/ 3898087 h 6858000"/>
              <a:gd name="connsiteX27" fmla="*/ 247091 w 8030690"/>
              <a:gd name="connsiteY27" fmla="*/ 3762298 h 6858000"/>
              <a:gd name="connsiteX28" fmla="*/ 250116 w 8030690"/>
              <a:gd name="connsiteY28" fmla="*/ 3625138 h 6858000"/>
              <a:gd name="connsiteX29" fmla="*/ 252133 w 8030690"/>
              <a:gd name="connsiteY29" fmla="*/ 3485235 h 6858000"/>
              <a:gd name="connsiteX30" fmla="*/ 252133 w 8030690"/>
              <a:gd name="connsiteY30" fmla="*/ 3343960 h 6858000"/>
              <a:gd name="connsiteX31" fmla="*/ 253142 w 8030690"/>
              <a:gd name="connsiteY31" fmla="*/ 3201314 h 6858000"/>
              <a:gd name="connsiteX32" fmla="*/ 252133 w 8030690"/>
              <a:gd name="connsiteY32" fmla="*/ 3057296 h 6858000"/>
              <a:gd name="connsiteX33" fmla="*/ 250116 w 8030690"/>
              <a:gd name="connsiteY33" fmla="*/ 2911221 h 6858000"/>
              <a:gd name="connsiteX34" fmla="*/ 248267 w 8030690"/>
              <a:gd name="connsiteY34" fmla="*/ 2765145 h 6858000"/>
              <a:gd name="connsiteX35" fmla="*/ 244233 w 8030690"/>
              <a:gd name="connsiteY35" fmla="*/ 2617013 h 6858000"/>
              <a:gd name="connsiteX36" fmla="*/ 240031 w 8030690"/>
              <a:gd name="connsiteY36" fmla="*/ 2467508 h 6858000"/>
              <a:gd name="connsiteX37" fmla="*/ 235156 w 8030690"/>
              <a:gd name="connsiteY37" fmla="*/ 2318004 h 6858000"/>
              <a:gd name="connsiteX38" fmla="*/ 228265 w 8030690"/>
              <a:gd name="connsiteY38" fmla="*/ 2167128 h 6858000"/>
              <a:gd name="connsiteX39" fmla="*/ 220028 w 8030690"/>
              <a:gd name="connsiteY39" fmla="*/ 2014880 h 6858000"/>
              <a:gd name="connsiteX40" fmla="*/ 212128 w 8030690"/>
              <a:gd name="connsiteY40" fmla="*/ 1861947 h 6858000"/>
              <a:gd name="connsiteX41" fmla="*/ 202043 w 8030690"/>
              <a:gd name="connsiteY41" fmla="*/ 1709013 h 6858000"/>
              <a:gd name="connsiteX42" fmla="*/ 189940 w 8030690"/>
              <a:gd name="connsiteY42" fmla="*/ 1554023 h 6858000"/>
              <a:gd name="connsiteX43" fmla="*/ 177838 w 8030690"/>
              <a:gd name="connsiteY43" fmla="*/ 1401089 h 6858000"/>
              <a:gd name="connsiteX44" fmla="*/ 163886 w 8030690"/>
              <a:gd name="connsiteY44" fmla="*/ 1245413 h 6858000"/>
              <a:gd name="connsiteX45" fmla="*/ 148590 w 8030690"/>
              <a:gd name="connsiteY45" fmla="*/ 1089050 h 6858000"/>
              <a:gd name="connsiteX46" fmla="*/ 132454 w 8030690"/>
              <a:gd name="connsiteY46" fmla="*/ 934745 h 6858000"/>
              <a:gd name="connsiteX47" fmla="*/ 113628 w 8030690"/>
              <a:gd name="connsiteY47" fmla="*/ 778383 h 6858000"/>
              <a:gd name="connsiteX48" fmla="*/ 93457 w 8030690"/>
              <a:gd name="connsiteY48" fmla="*/ 622706 h 6858000"/>
              <a:gd name="connsiteX49" fmla="*/ 73454 w 8030690"/>
              <a:gd name="connsiteY49" fmla="*/ 466344 h 6858000"/>
              <a:gd name="connsiteX50" fmla="*/ 50090 w 8030690"/>
              <a:gd name="connsiteY50" fmla="*/ 310667 h 6858000"/>
              <a:gd name="connsiteX51" fmla="*/ 26222 w 8030690"/>
              <a:gd name="connsiteY51" fmla="*/ 15567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030690" h="6858000">
                <a:moveTo>
                  <a:pt x="1176" y="0"/>
                </a:moveTo>
                <a:lnTo>
                  <a:pt x="1344715" y="0"/>
                </a:lnTo>
                <a:lnTo>
                  <a:pt x="1344715" y="0"/>
                </a:lnTo>
                <a:lnTo>
                  <a:pt x="8030690" y="0"/>
                </a:lnTo>
                <a:lnTo>
                  <a:pt x="8030690" y="6858000"/>
                </a:lnTo>
                <a:lnTo>
                  <a:pt x="477746" y="6858000"/>
                </a:lnTo>
                <a:lnTo>
                  <a:pt x="477746" y="6858000"/>
                </a:lnTo>
                <a:lnTo>
                  <a:pt x="0" y="6858000"/>
                </a:lnTo>
                <a:lnTo>
                  <a:pt x="5883" y="6817538"/>
                </a:lnTo>
                <a:lnTo>
                  <a:pt x="23196" y="6698894"/>
                </a:lnTo>
                <a:lnTo>
                  <a:pt x="35298" y="6612483"/>
                </a:lnTo>
                <a:lnTo>
                  <a:pt x="48073" y="6509613"/>
                </a:lnTo>
                <a:lnTo>
                  <a:pt x="63369" y="6387541"/>
                </a:lnTo>
                <a:lnTo>
                  <a:pt x="79506" y="6252438"/>
                </a:lnTo>
                <a:lnTo>
                  <a:pt x="96483" y="6100191"/>
                </a:lnTo>
                <a:lnTo>
                  <a:pt x="114468" y="5934227"/>
                </a:lnTo>
                <a:lnTo>
                  <a:pt x="132454" y="5753862"/>
                </a:lnTo>
                <a:lnTo>
                  <a:pt x="150775" y="5561838"/>
                </a:lnTo>
                <a:lnTo>
                  <a:pt x="167752" y="5354726"/>
                </a:lnTo>
                <a:lnTo>
                  <a:pt x="184057" y="5138013"/>
                </a:lnTo>
                <a:lnTo>
                  <a:pt x="198849" y="4908956"/>
                </a:lnTo>
                <a:lnTo>
                  <a:pt x="212968" y="4670298"/>
                </a:lnTo>
                <a:lnTo>
                  <a:pt x="226248" y="4421352"/>
                </a:lnTo>
                <a:lnTo>
                  <a:pt x="230954" y="4293793"/>
                </a:lnTo>
                <a:lnTo>
                  <a:pt x="236165" y="4163491"/>
                </a:lnTo>
                <a:lnTo>
                  <a:pt x="241039" y="4031132"/>
                </a:lnTo>
                <a:lnTo>
                  <a:pt x="244233" y="3898087"/>
                </a:lnTo>
                <a:lnTo>
                  <a:pt x="247091" y="3762298"/>
                </a:lnTo>
                <a:lnTo>
                  <a:pt x="250116" y="3625138"/>
                </a:lnTo>
                <a:lnTo>
                  <a:pt x="252133" y="3485235"/>
                </a:lnTo>
                <a:lnTo>
                  <a:pt x="252133" y="3343960"/>
                </a:lnTo>
                <a:lnTo>
                  <a:pt x="253142" y="3201314"/>
                </a:lnTo>
                <a:lnTo>
                  <a:pt x="252133" y="3057296"/>
                </a:lnTo>
                <a:lnTo>
                  <a:pt x="250116" y="2911221"/>
                </a:lnTo>
                <a:lnTo>
                  <a:pt x="248267" y="2765145"/>
                </a:lnTo>
                <a:lnTo>
                  <a:pt x="244233" y="2617013"/>
                </a:lnTo>
                <a:lnTo>
                  <a:pt x="240031" y="2467508"/>
                </a:lnTo>
                <a:lnTo>
                  <a:pt x="235156" y="2318004"/>
                </a:lnTo>
                <a:lnTo>
                  <a:pt x="228265" y="2167128"/>
                </a:lnTo>
                <a:lnTo>
                  <a:pt x="220028" y="2014880"/>
                </a:lnTo>
                <a:lnTo>
                  <a:pt x="212128" y="1861947"/>
                </a:lnTo>
                <a:lnTo>
                  <a:pt x="202043" y="1709013"/>
                </a:lnTo>
                <a:lnTo>
                  <a:pt x="189940" y="1554023"/>
                </a:lnTo>
                <a:lnTo>
                  <a:pt x="177838" y="1401089"/>
                </a:lnTo>
                <a:lnTo>
                  <a:pt x="163886" y="1245413"/>
                </a:lnTo>
                <a:lnTo>
                  <a:pt x="148590" y="1089050"/>
                </a:lnTo>
                <a:lnTo>
                  <a:pt x="132454" y="934745"/>
                </a:lnTo>
                <a:lnTo>
                  <a:pt x="113628" y="778383"/>
                </a:lnTo>
                <a:lnTo>
                  <a:pt x="93457" y="622706"/>
                </a:lnTo>
                <a:lnTo>
                  <a:pt x="73454" y="466344"/>
                </a:lnTo>
                <a:lnTo>
                  <a:pt x="50090" y="310667"/>
                </a:lnTo>
                <a:lnTo>
                  <a:pt x="26222" y="15567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11">
            <a:extLst>
              <a:ext uri="{FF2B5EF4-FFF2-40B4-BE49-F238E27FC236}">
                <a16:creationId xmlns:a16="http://schemas.microsoft.com/office/drawing/2014/main" id="{BDC58DEA-1307-4F44-AD47-E613D8B76A8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4811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p:nvSpPr>
          <p:cNvPr id="18" name="Rectangle 15">
            <a:extLst>
              <a:ext uri="{FF2B5EF4-FFF2-40B4-BE49-F238E27FC236}">
                <a16:creationId xmlns:a16="http://schemas.microsoft.com/office/drawing/2014/main" id="{C99B912D-1E4B-42AF-A2BE-CFEFEC916EE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graphicFrame>
        <p:nvGraphicFramePr>
          <p:cNvPr id="19" name="Content Placeholder 2">
            <a:extLst>
              <a:ext uri="{FF2B5EF4-FFF2-40B4-BE49-F238E27FC236}">
                <a16:creationId xmlns:a16="http://schemas.microsoft.com/office/drawing/2014/main" id="{A2091BD4-BFA3-455C-B64A-6931A91B4A68}"/>
              </a:ext>
            </a:extLst>
          </p:cNvPr>
          <p:cNvGraphicFramePr>
            <a:graphicFrameLocks noGrp="1"/>
          </p:cNvGraphicFramePr>
          <p:nvPr>
            <p:ph idx="1"/>
            <p:extLst>
              <p:ext uri="{D42A27DB-BD31-4B8C-83A1-F6EECF244321}">
                <p14:modId xmlns:p14="http://schemas.microsoft.com/office/powerpoint/2010/main" val="2496293803"/>
              </p:ext>
            </p:extLst>
          </p:nvPr>
        </p:nvGraphicFramePr>
        <p:xfrm>
          <a:off x="3692485" y="774866"/>
          <a:ext cx="8208075" cy="56011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07129342"/>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23E8915-D2AA-4327-A45A-972C3CA957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8302FC3C-9804-4950-B721-5FD704BA606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88952"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6B9695BD-ECF6-49CA-8877-8C493193C65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5"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5" name="Picture 13">
            <a:extLst>
              <a:ext uri="{FF2B5EF4-FFF2-40B4-BE49-F238E27FC236}">
                <a16:creationId xmlns:a16="http://schemas.microsoft.com/office/drawing/2014/main" id="{3BC6EBB2-9BDC-4075-BA6B-43A9FBF9C86C}"/>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b="23320"/>
          <a:stretch/>
        </p:blipFill>
        <p:spPr>
          <a:xfrm>
            <a:off x="8605878" y="6228080"/>
            <a:ext cx="993734" cy="762000"/>
          </a:xfrm>
          <a:prstGeom prst="rect">
            <a:avLst/>
          </a:prstGeom>
        </p:spPr>
      </p:pic>
      <p:sp>
        <p:nvSpPr>
          <p:cNvPr id="16" name="Freeform 5">
            <a:extLst>
              <a:ext uri="{FF2B5EF4-FFF2-40B4-BE49-F238E27FC236}">
                <a16:creationId xmlns:a16="http://schemas.microsoft.com/office/drawing/2014/main" id="{F3798573-F27B-47EB-8EA4-7EE34954C2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588" y="0"/>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2" name="Title 1">
            <a:extLst>
              <a:ext uri="{FF2B5EF4-FFF2-40B4-BE49-F238E27FC236}">
                <a16:creationId xmlns:a16="http://schemas.microsoft.com/office/drawing/2014/main" id="{E93F422C-BCE8-4C66-B18A-73BEA9F102B6}"/>
              </a:ext>
            </a:extLst>
          </p:cNvPr>
          <p:cNvSpPr>
            <a:spLocks noGrp="1"/>
          </p:cNvSpPr>
          <p:nvPr>
            <p:ph type="title"/>
          </p:nvPr>
        </p:nvSpPr>
        <p:spPr>
          <a:xfrm>
            <a:off x="806195" y="804672"/>
            <a:ext cx="3521359" cy="5248656"/>
          </a:xfrm>
        </p:spPr>
        <p:txBody>
          <a:bodyPr anchor="ctr">
            <a:normAutofit/>
          </a:bodyPr>
          <a:lstStyle/>
          <a:p>
            <a:pPr algn="ctr"/>
            <a:r>
              <a:rPr lang="en-US">
                <a:cs typeface="Calibri Light"/>
              </a:rPr>
              <a:t>Math completion is a barrier to college completion. </a:t>
            </a:r>
          </a:p>
        </p:txBody>
      </p:sp>
      <p:sp>
        <p:nvSpPr>
          <p:cNvPr id="3" name="Content Placeholder 2">
            <a:extLst>
              <a:ext uri="{FF2B5EF4-FFF2-40B4-BE49-F238E27FC236}">
                <a16:creationId xmlns:a16="http://schemas.microsoft.com/office/drawing/2014/main" id="{B6750199-AD14-48B8-88E3-97E5D581A015}"/>
              </a:ext>
            </a:extLst>
          </p:cNvPr>
          <p:cNvSpPr>
            <a:spLocks noGrp="1"/>
          </p:cNvSpPr>
          <p:nvPr>
            <p:ph idx="1"/>
          </p:nvPr>
        </p:nvSpPr>
        <p:spPr>
          <a:xfrm>
            <a:off x="4975861" y="804671"/>
            <a:ext cx="6399930" cy="5248657"/>
          </a:xfrm>
        </p:spPr>
        <p:txBody>
          <a:bodyPr vert="horz" lIns="91440" tIns="45720" rIns="91440" bIns="45720" rtlCol="0" anchor="ctr">
            <a:normAutofit/>
          </a:bodyPr>
          <a:lstStyle/>
          <a:p>
            <a:pPr marL="0" indent="0">
              <a:lnSpc>
                <a:spcPct val="90000"/>
              </a:lnSpc>
              <a:buNone/>
            </a:pPr>
            <a:r>
              <a:rPr lang="en-US">
                <a:ea typeface="+mn-lt"/>
                <a:cs typeface="+mn-lt"/>
              </a:rPr>
              <a:t>“Entry-level college math courses—often referred to as gateway courses—and developmental math courses are considered to be the </a:t>
            </a:r>
            <a:r>
              <a:rPr lang="en-US" b="1">
                <a:ea typeface="+mn-lt"/>
                <a:cs typeface="+mn-lt"/>
              </a:rPr>
              <a:t>biggest barriers to college completion,</a:t>
            </a:r>
            <a:r>
              <a:rPr lang="en-US">
                <a:ea typeface="+mn-lt"/>
                <a:cs typeface="+mn-lt"/>
              </a:rPr>
              <a:t> not only among policymakers and institutional leaders, but also among the leadership of the American Mathematical Association of Two-Year Colleges (AMATYC), the American Mathematical Society (AMS), the American Statistical Association (ASA), the Mathematical Association of America (MAA), and the Society for Industrial and Applied Mathematics (SIAM).” </a:t>
            </a:r>
          </a:p>
          <a:p>
            <a:pPr marL="0" indent="0">
              <a:lnSpc>
                <a:spcPct val="90000"/>
              </a:lnSpc>
              <a:buNone/>
            </a:pPr>
            <a:endParaRPr lang="en-US" sz="1900">
              <a:ea typeface="+mn-lt"/>
              <a:cs typeface="+mn-lt"/>
            </a:endParaRPr>
          </a:p>
          <a:p>
            <a:pPr marL="0" indent="0">
              <a:lnSpc>
                <a:spcPct val="90000"/>
              </a:lnSpc>
              <a:buNone/>
            </a:pPr>
            <a:r>
              <a:rPr lang="en-US" sz="1100">
                <a:ea typeface="+mn-lt"/>
                <a:cs typeface="+mn-lt"/>
                <a:hlinkClick r:id="rId5"/>
              </a:rPr>
              <a:t>https://dcmathpathways.org/sites/default/files/resources/2017-05/Momentum%20for%20Improving%20Undergraduate%20Mathematics_%20Progress%20from%20State%20Mathematics%20Task%20Forces_2017.pdf</a:t>
            </a:r>
            <a:r>
              <a:rPr lang="en-US" sz="1100">
                <a:ea typeface="+mn-lt"/>
                <a:cs typeface="+mn-lt"/>
              </a:rPr>
              <a:t> </a:t>
            </a:r>
          </a:p>
        </p:txBody>
      </p:sp>
    </p:spTree>
    <p:extLst>
      <p:ext uri="{BB962C8B-B14F-4D97-AF65-F5344CB8AC3E}">
        <p14:creationId xmlns:p14="http://schemas.microsoft.com/office/powerpoint/2010/main" val="10014263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1B28F63-CF00-448F-B141-FE33C33B1891}"/>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9" name="Picture 8">
            <a:extLst>
              <a:ext uri="{FF2B5EF4-FFF2-40B4-BE49-F238E27FC236}">
                <a16:creationId xmlns:a16="http://schemas.microsoft.com/office/drawing/2014/main" id="{2AE609E2-8522-44E4-9077-980E5BCF3E14}"/>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1" name="Oval 10">
            <a:extLst>
              <a:ext uri="{FF2B5EF4-FFF2-40B4-BE49-F238E27FC236}">
                <a16:creationId xmlns:a16="http://schemas.microsoft.com/office/drawing/2014/main" id="{4FA533C5-33E3-4611-AF9F-72811D8B26A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3" name="Picture 12">
            <a:extLst>
              <a:ext uri="{FF2B5EF4-FFF2-40B4-BE49-F238E27FC236}">
                <a16:creationId xmlns:a16="http://schemas.microsoft.com/office/drawing/2014/main" id="{8949AD42-25FD-4C3D-9EEE-B7FEC5809988}"/>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5" name="Picture 14">
            <a:extLst>
              <a:ext uri="{FF2B5EF4-FFF2-40B4-BE49-F238E27FC236}">
                <a16:creationId xmlns:a16="http://schemas.microsoft.com/office/drawing/2014/main" id="{6AC7D913-60B7-4603-881B-831DA5D3A940}"/>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7" name="Rectangle 16">
            <a:extLst>
              <a:ext uri="{FF2B5EF4-FFF2-40B4-BE49-F238E27FC236}">
                <a16:creationId xmlns:a16="http://schemas.microsoft.com/office/drawing/2014/main" id="{87F0FDC4-AD8C-47D9-9131-623C98ADB0A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useBgFill="1">
        <p:nvSpPr>
          <p:cNvPr id="19" name="Rectangle 18">
            <a:extLst>
              <a:ext uri="{FF2B5EF4-FFF2-40B4-BE49-F238E27FC236}">
                <a16:creationId xmlns:a16="http://schemas.microsoft.com/office/drawing/2014/main" id="{C28D0172-F2E0-4763-9C35-F022664959D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
            <a:ext cx="12191695" cy="473074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16">
            <a:extLst>
              <a:ext uri="{FF2B5EF4-FFF2-40B4-BE49-F238E27FC236}">
                <a16:creationId xmlns:a16="http://schemas.microsoft.com/office/drawing/2014/main" id="{9F2851FB-E841-4509-8A6D-A416376EA3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3753695"/>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algn="ctr"/>
            <a:endParaRPr lang="en-US">
              <a:solidFill>
                <a:schemeClr val="tx1"/>
              </a:solidFill>
            </a:endParaRPr>
          </a:p>
        </p:txBody>
      </p:sp>
      <p:sp>
        <p:nvSpPr>
          <p:cNvPr id="23" name="Freeform: Shape 22">
            <a:extLst>
              <a:ext uri="{FF2B5EF4-FFF2-40B4-BE49-F238E27FC236}">
                <a16:creationId xmlns:a16="http://schemas.microsoft.com/office/drawing/2014/main" id="{DF6FB2B2-CE21-407F-B22E-302DADC2C3D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55533"/>
            <a:ext cx="12192000" cy="2802467"/>
          </a:xfrm>
          <a:custGeom>
            <a:avLst/>
            <a:gdLst>
              <a:gd name="connsiteX0" fmla="*/ 1 w 12192000"/>
              <a:gd name="connsiteY0" fmla="*/ 0 h 2802467"/>
              <a:gd name="connsiteX1" fmla="*/ 71932 w 12192000"/>
              <a:gd name="connsiteY1" fmla="*/ 12261 h 2802467"/>
              <a:gd name="connsiteX2" fmla="*/ 282848 w 12192000"/>
              <a:gd name="connsiteY2" fmla="*/ 48342 h 2802467"/>
              <a:gd name="connsiteX3" fmla="*/ 436464 w 12192000"/>
              <a:gd name="connsiteY3" fmla="*/ 73565 h 2802467"/>
              <a:gd name="connsiteX4" fmla="*/ 619339 w 12192000"/>
              <a:gd name="connsiteY4" fmla="*/ 100188 h 2802467"/>
              <a:gd name="connsiteX5" fmla="*/ 836351 w 12192000"/>
              <a:gd name="connsiteY5" fmla="*/ 132066 h 2802467"/>
              <a:gd name="connsiteX6" fmla="*/ 1076528 w 12192000"/>
              <a:gd name="connsiteY6" fmla="*/ 165696 h 2802467"/>
              <a:gd name="connsiteX7" fmla="*/ 1347183 w 12192000"/>
              <a:gd name="connsiteY7" fmla="*/ 201077 h 2802467"/>
              <a:gd name="connsiteX8" fmla="*/ 1642223 w 12192000"/>
              <a:gd name="connsiteY8" fmla="*/ 238560 h 2802467"/>
              <a:gd name="connsiteX9" fmla="*/ 1962864 w 12192000"/>
              <a:gd name="connsiteY9" fmla="*/ 276043 h 2802467"/>
              <a:gd name="connsiteX10" fmla="*/ 2304232 w 12192000"/>
              <a:gd name="connsiteY10" fmla="*/ 314226 h 2802467"/>
              <a:gd name="connsiteX11" fmla="*/ 2672421 w 12192000"/>
              <a:gd name="connsiteY11" fmla="*/ 349608 h 2802467"/>
              <a:gd name="connsiteX12" fmla="*/ 3057678 w 12192000"/>
              <a:gd name="connsiteY12" fmla="*/ 383587 h 2802467"/>
              <a:gd name="connsiteX13" fmla="*/ 3464881 w 12192000"/>
              <a:gd name="connsiteY13" fmla="*/ 414415 h 2802467"/>
              <a:gd name="connsiteX14" fmla="*/ 3889152 w 12192000"/>
              <a:gd name="connsiteY14" fmla="*/ 443840 h 2802467"/>
              <a:gd name="connsiteX15" fmla="*/ 4331710 w 12192000"/>
              <a:gd name="connsiteY15" fmla="*/ 471515 h 2802467"/>
              <a:gd name="connsiteX16" fmla="*/ 4558476 w 12192000"/>
              <a:gd name="connsiteY16" fmla="*/ 481323 h 2802467"/>
              <a:gd name="connsiteX17" fmla="*/ 4790118 w 12192000"/>
              <a:gd name="connsiteY17" fmla="*/ 492183 h 2802467"/>
              <a:gd name="connsiteX18" fmla="*/ 5025418 w 12192000"/>
              <a:gd name="connsiteY18" fmla="*/ 502342 h 2802467"/>
              <a:gd name="connsiteX19" fmla="*/ 5261937 w 12192000"/>
              <a:gd name="connsiteY19" fmla="*/ 508998 h 2802467"/>
              <a:gd name="connsiteX20" fmla="*/ 5503332 w 12192000"/>
              <a:gd name="connsiteY20" fmla="*/ 514953 h 2802467"/>
              <a:gd name="connsiteX21" fmla="*/ 5747166 w 12192000"/>
              <a:gd name="connsiteY21" fmla="*/ 521259 h 2802467"/>
              <a:gd name="connsiteX22" fmla="*/ 5995877 w 12192000"/>
              <a:gd name="connsiteY22" fmla="*/ 525462 h 2802467"/>
              <a:gd name="connsiteX23" fmla="*/ 6247026 w 12192000"/>
              <a:gd name="connsiteY23" fmla="*/ 525462 h 2802467"/>
              <a:gd name="connsiteX24" fmla="*/ 6500613 w 12192000"/>
              <a:gd name="connsiteY24" fmla="*/ 527564 h 2802467"/>
              <a:gd name="connsiteX25" fmla="*/ 6756639 w 12192000"/>
              <a:gd name="connsiteY25" fmla="*/ 525462 h 2802467"/>
              <a:gd name="connsiteX26" fmla="*/ 7016322 w 12192000"/>
              <a:gd name="connsiteY26" fmla="*/ 521259 h 2802467"/>
              <a:gd name="connsiteX27" fmla="*/ 7276005 w 12192000"/>
              <a:gd name="connsiteY27" fmla="*/ 517405 h 2802467"/>
              <a:gd name="connsiteX28" fmla="*/ 7539345 w 12192000"/>
              <a:gd name="connsiteY28" fmla="*/ 508998 h 2802467"/>
              <a:gd name="connsiteX29" fmla="*/ 7805124 w 12192000"/>
              <a:gd name="connsiteY29" fmla="*/ 500240 h 2802467"/>
              <a:gd name="connsiteX30" fmla="*/ 8070903 w 12192000"/>
              <a:gd name="connsiteY30" fmla="*/ 490081 h 2802467"/>
              <a:gd name="connsiteX31" fmla="*/ 8339121 w 12192000"/>
              <a:gd name="connsiteY31" fmla="*/ 475719 h 2802467"/>
              <a:gd name="connsiteX32" fmla="*/ 8609776 w 12192000"/>
              <a:gd name="connsiteY32" fmla="*/ 458553 h 2802467"/>
              <a:gd name="connsiteX33" fmla="*/ 8881651 w 12192000"/>
              <a:gd name="connsiteY33" fmla="*/ 442089 h 2802467"/>
              <a:gd name="connsiteX34" fmla="*/ 9153526 w 12192000"/>
              <a:gd name="connsiteY34" fmla="*/ 421070 h 2802467"/>
              <a:gd name="connsiteX35" fmla="*/ 9429058 w 12192000"/>
              <a:gd name="connsiteY35" fmla="*/ 395848 h 2802467"/>
              <a:gd name="connsiteX36" fmla="*/ 9700933 w 12192000"/>
              <a:gd name="connsiteY36" fmla="*/ 370626 h 2802467"/>
              <a:gd name="connsiteX37" fmla="*/ 9977684 w 12192000"/>
              <a:gd name="connsiteY37" fmla="*/ 341550 h 2802467"/>
              <a:gd name="connsiteX38" fmla="*/ 10255655 w 12192000"/>
              <a:gd name="connsiteY38" fmla="*/ 309672 h 2802467"/>
              <a:gd name="connsiteX39" fmla="*/ 10529968 w 12192000"/>
              <a:gd name="connsiteY39" fmla="*/ 276043 h 2802467"/>
              <a:gd name="connsiteX40" fmla="*/ 10807939 w 12192000"/>
              <a:gd name="connsiteY40" fmla="*/ 236808 h 2802467"/>
              <a:gd name="connsiteX41" fmla="*/ 11084690 w 12192000"/>
              <a:gd name="connsiteY41" fmla="*/ 194771 h 2802467"/>
              <a:gd name="connsiteX42" fmla="*/ 11362661 w 12192000"/>
              <a:gd name="connsiteY42" fmla="*/ 153085 h 2802467"/>
              <a:gd name="connsiteX43" fmla="*/ 11639412 w 12192000"/>
              <a:gd name="connsiteY43" fmla="*/ 104392 h 2802467"/>
              <a:gd name="connsiteX44" fmla="*/ 11914945 w 12192000"/>
              <a:gd name="connsiteY44" fmla="*/ 54648 h 2802467"/>
              <a:gd name="connsiteX45" fmla="*/ 12191696 w 12192000"/>
              <a:gd name="connsiteY45" fmla="*/ 2452 h 2802467"/>
              <a:gd name="connsiteX46" fmla="*/ 12191696 w 12192000"/>
              <a:gd name="connsiteY46" fmla="*/ 2236410 h 2802467"/>
              <a:gd name="connsiteX47" fmla="*/ 12192000 w 12192000"/>
              <a:gd name="connsiteY47" fmla="*/ 2236410 h 2802467"/>
              <a:gd name="connsiteX48" fmla="*/ 12192000 w 12192000"/>
              <a:gd name="connsiteY48" fmla="*/ 2802467 h 2802467"/>
              <a:gd name="connsiteX49" fmla="*/ 12191696 w 12192000"/>
              <a:gd name="connsiteY49" fmla="*/ 2802467 h 2802467"/>
              <a:gd name="connsiteX50" fmla="*/ 0 w 12192000"/>
              <a:gd name="connsiteY50" fmla="*/ 2802467 h 2802467"/>
              <a:gd name="connsiteX51" fmla="*/ 0 w 12192000"/>
              <a:gd name="connsiteY51" fmla="*/ 2236410 h 2802467"/>
              <a:gd name="connsiteX52" fmla="*/ 1 w 12192000"/>
              <a:gd name="connsiteY52" fmla="*/ 2236410 h 2802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192000" h="2802467">
                <a:moveTo>
                  <a:pt x="1" y="0"/>
                </a:moveTo>
                <a:lnTo>
                  <a:pt x="71932" y="12261"/>
                </a:lnTo>
                <a:lnTo>
                  <a:pt x="282848" y="48342"/>
                </a:lnTo>
                <a:lnTo>
                  <a:pt x="436464" y="73565"/>
                </a:lnTo>
                <a:lnTo>
                  <a:pt x="619339" y="100188"/>
                </a:lnTo>
                <a:lnTo>
                  <a:pt x="836351" y="132066"/>
                </a:lnTo>
                <a:lnTo>
                  <a:pt x="1076528" y="165696"/>
                </a:lnTo>
                <a:lnTo>
                  <a:pt x="1347183" y="201077"/>
                </a:lnTo>
                <a:lnTo>
                  <a:pt x="1642223" y="238560"/>
                </a:lnTo>
                <a:lnTo>
                  <a:pt x="1962864" y="276043"/>
                </a:lnTo>
                <a:lnTo>
                  <a:pt x="2304232" y="314226"/>
                </a:lnTo>
                <a:lnTo>
                  <a:pt x="2672421" y="349608"/>
                </a:lnTo>
                <a:lnTo>
                  <a:pt x="3057678" y="383587"/>
                </a:lnTo>
                <a:lnTo>
                  <a:pt x="3464881" y="414415"/>
                </a:lnTo>
                <a:lnTo>
                  <a:pt x="3889152" y="443840"/>
                </a:lnTo>
                <a:lnTo>
                  <a:pt x="4331710" y="471515"/>
                </a:lnTo>
                <a:lnTo>
                  <a:pt x="4558476" y="481323"/>
                </a:lnTo>
                <a:lnTo>
                  <a:pt x="4790118" y="492183"/>
                </a:lnTo>
                <a:lnTo>
                  <a:pt x="5025418" y="502342"/>
                </a:lnTo>
                <a:lnTo>
                  <a:pt x="5261937" y="508998"/>
                </a:lnTo>
                <a:lnTo>
                  <a:pt x="5503332" y="514953"/>
                </a:lnTo>
                <a:lnTo>
                  <a:pt x="5747166" y="521259"/>
                </a:lnTo>
                <a:lnTo>
                  <a:pt x="5995877" y="525462"/>
                </a:lnTo>
                <a:lnTo>
                  <a:pt x="6247026" y="525462"/>
                </a:lnTo>
                <a:lnTo>
                  <a:pt x="6500613" y="527564"/>
                </a:lnTo>
                <a:lnTo>
                  <a:pt x="6756639" y="525462"/>
                </a:lnTo>
                <a:lnTo>
                  <a:pt x="7016322" y="521259"/>
                </a:lnTo>
                <a:lnTo>
                  <a:pt x="7276005" y="517405"/>
                </a:lnTo>
                <a:lnTo>
                  <a:pt x="7539345" y="508998"/>
                </a:lnTo>
                <a:lnTo>
                  <a:pt x="7805124" y="500240"/>
                </a:lnTo>
                <a:lnTo>
                  <a:pt x="8070903" y="490081"/>
                </a:lnTo>
                <a:lnTo>
                  <a:pt x="8339121" y="475719"/>
                </a:lnTo>
                <a:lnTo>
                  <a:pt x="8609776" y="458553"/>
                </a:lnTo>
                <a:lnTo>
                  <a:pt x="8881651" y="442089"/>
                </a:lnTo>
                <a:lnTo>
                  <a:pt x="9153526" y="421070"/>
                </a:lnTo>
                <a:lnTo>
                  <a:pt x="9429058" y="395848"/>
                </a:lnTo>
                <a:lnTo>
                  <a:pt x="9700933" y="370626"/>
                </a:lnTo>
                <a:lnTo>
                  <a:pt x="9977684" y="341550"/>
                </a:lnTo>
                <a:lnTo>
                  <a:pt x="10255655" y="309672"/>
                </a:lnTo>
                <a:lnTo>
                  <a:pt x="10529968" y="276043"/>
                </a:lnTo>
                <a:lnTo>
                  <a:pt x="10807939" y="236808"/>
                </a:lnTo>
                <a:lnTo>
                  <a:pt x="11084690" y="194771"/>
                </a:lnTo>
                <a:lnTo>
                  <a:pt x="11362661" y="153085"/>
                </a:lnTo>
                <a:lnTo>
                  <a:pt x="11639412" y="104392"/>
                </a:lnTo>
                <a:lnTo>
                  <a:pt x="11914945" y="54648"/>
                </a:lnTo>
                <a:lnTo>
                  <a:pt x="12191696" y="2452"/>
                </a:lnTo>
                <a:lnTo>
                  <a:pt x="12191696" y="2236410"/>
                </a:lnTo>
                <a:lnTo>
                  <a:pt x="12192000" y="2236410"/>
                </a:lnTo>
                <a:lnTo>
                  <a:pt x="12192000" y="2802467"/>
                </a:lnTo>
                <a:lnTo>
                  <a:pt x="12191696" y="2802467"/>
                </a:lnTo>
                <a:lnTo>
                  <a:pt x="0" y="2802467"/>
                </a:lnTo>
                <a:lnTo>
                  <a:pt x="0" y="2236410"/>
                </a:lnTo>
                <a:lnTo>
                  <a:pt x="1" y="2236410"/>
                </a:lnTo>
                <a:close/>
              </a:path>
            </a:pathLst>
          </a:custGeom>
          <a:solidFill>
            <a:schemeClr val="tx2"/>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23C8CBD-4AB9-416A-8477-AFDBAAD962FC}"/>
              </a:ext>
            </a:extLst>
          </p:cNvPr>
          <p:cNvSpPr>
            <a:spLocks noGrp="1"/>
          </p:cNvSpPr>
          <p:nvPr>
            <p:ph type="title"/>
          </p:nvPr>
        </p:nvSpPr>
        <p:spPr>
          <a:xfrm>
            <a:off x="965505" y="623571"/>
            <a:ext cx="10260990" cy="3523885"/>
          </a:xfrm>
        </p:spPr>
        <p:txBody>
          <a:bodyPr vert="horz" lIns="91440" tIns="45720" rIns="91440" bIns="45720" rtlCol="0" anchor="b">
            <a:normAutofit/>
          </a:bodyPr>
          <a:lstStyle/>
          <a:p>
            <a:pPr algn="ctr"/>
            <a:r>
              <a:rPr lang="en-US" sz="8000" b="0" i="0" kern="1200">
                <a:latin typeface="+mj-lt"/>
                <a:ea typeface="+mj-ea"/>
                <a:cs typeface="+mj-cs"/>
              </a:rPr>
              <a:t>Math </a:t>
            </a:r>
            <a:r>
              <a:rPr lang="en-US" sz="8000"/>
              <a:t>Pathway Implementation</a:t>
            </a:r>
            <a:endParaRPr lang="en-US" sz="8000" b="0" i="0" kern="1200">
              <a:latin typeface="+mj-lt"/>
            </a:endParaRPr>
          </a:p>
        </p:txBody>
      </p:sp>
    </p:spTree>
    <p:extLst>
      <p:ext uri="{BB962C8B-B14F-4D97-AF65-F5344CB8AC3E}">
        <p14:creationId xmlns:p14="http://schemas.microsoft.com/office/powerpoint/2010/main" val="11899387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41B68C77-138E-4BF7-A276-BD0C78A4219F}"/>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23" name="Picture 22">
            <a:extLst>
              <a:ext uri="{FF2B5EF4-FFF2-40B4-BE49-F238E27FC236}">
                <a16:creationId xmlns:a16="http://schemas.microsoft.com/office/drawing/2014/main" id="{7C268552-D473-46ED-B1B8-422042C4DEF1}"/>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25" name="Oval 24">
            <a:extLst>
              <a:ext uri="{FF2B5EF4-FFF2-40B4-BE49-F238E27FC236}">
                <a16:creationId xmlns:a16="http://schemas.microsoft.com/office/drawing/2014/main" id="{4AC0CD9D-7610-4620-93B4-798CCD9AB58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27" name="Picture 26">
            <a:extLst>
              <a:ext uri="{FF2B5EF4-FFF2-40B4-BE49-F238E27FC236}">
                <a16:creationId xmlns:a16="http://schemas.microsoft.com/office/drawing/2014/main" id="{B9238B3E-24AA-439A-B527-6C5DF6D72145}"/>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29" name="Picture 28">
            <a:extLst>
              <a:ext uri="{FF2B5EF4-FFF2-40B4-BE49-F238E27FC236}">
                <a16:creationId xmlns:a16="http://schemas.microsoft.com/office/drawing/2014/main" id="{69F01145-BEA3-4CBF-AA21-10077B948CA8}"/>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31" name="Rectangle 30">
            <a:extLst>
              <a:ext uri="{FF2B5EF4-FFF2-40B4-BE49-F238E27FC236}">
                <a16:creationId xmlns:a16="http://schemas.microsoft.com/office/drawing/2014/main" id="{DE4D62F9-188E-4530-84C2-24BDEE4BEB8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3" name="Rectangle 32">
            <a:extLst>
              <a:ext uri="{FF2B5EF4-FFF2-40B4-BE49-F238E27FC236}">
                <a16:creationId xmlns:a16="http://schemas.microsoft.com/office/drawing/2014/main" id="{757B325C-3E35-45CF-9D07-3BCB281F3B9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3A78CC2-A4B8-4037-A632-55D203ABB922}"/>
              </a:ext>
            </a:extLst>
          </p:cNvPr>
          <p:cNvSpPr>
            <a:spLocks noGrp="1"/>
          </p:cNvSpPr>
          <p:nvPr>
            <p:ph type="title"/>
          </p:nvPr>
        </p:nvSpPr>
        <p:spPr>
          <a:xfrm>
            <a:off x="8191925" y="1325880"/>
            <a:ext cx="3352375" cy="3066507"/>
          </a:xfrm>
        </p:spPr>
        <p:txBody>
          <a:bodyPr vert="horz" lIns="91440" tIns="45720" rIns="91440" bIns="45720" rtlCol="0" anchor="b">
            <a:normAutofit/>
          </a:bodyPr>
          <a:lstStyle/>
          <a:p>
            <a:pPr>
              <a:lnSpc>
                <a:spcPct val="90000"/>
              </a:lnSpc>
            </a:pPr>
            <a:r>
              <a:rPr lang="en-US" sz="5000" b="0" i="0" kern="1200">
                <a:solidFill>
                  <a:srgbClr val="EBEBEB"/>
                </a:solidFill>
                <a:latin typeface="+mj-lt"/>
                <a:ea typeface="+mj-ea"/>
                <a:cs typeface="+mj-cs"/>
              </a:rPr>
              <a:t>Math Pathways across the Nation</a:t>
            </a:r>
          </a:p>
        </p:txBody>
      </p:sp>
      <p:sp>
        <p:nvSpPr>
          <p:cNvPr id="35" name="Freeform 36">
            <a:extLst>
              <a:ext uri="{FF2B5EF4-FFF2-40B4-BE49-F238E27FC236}">
                <a16:creationId xmlns:a16="http://schemas.microsoft.com/office/drawing/2014/main" id="{C24BEC42-AFF3-40D1-93A2-A27A42E1E23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463681"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37" name="Freeform: Shape 36">
            <a:extLst>
              <a:ext uri="{FF2B5EF4-FFF2-40B4-BE49-F238E27FC236}">
                <a16:creationId xmlns:a16="http://schemas.microsoft.com/office/drawing/2014/main" id="{608F427C-1EC9-4280-9367-F2B3AA063E8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809954" cy="6858000"/>
          </a:xfrm>
          <a:custGeom>
            <a:avLst/>
            <a:gdLst>
              <a:gd name="connsiteX0" fmla="*/ 6465239 w 7809954"/>
              <a:gd name="connsiteY0" fmla="*/ 0 h 6858000"/>
              <a:gd name="connsiteX1" fmla="*/ 7808777 w 7809954"/>
              <a:gd name="connsiteY1" fmla="*/ 0 h 6858000"/>
              <a:gd name="connsiteX2" fmla="*/ 7783732 w 7809954"/>
              <a:gd name="connsiteY2" fmla="*/ 155676 h 6858000"/>
              <a:gd name="connsiteX3" fmla="*/ 7759863 w 7809954"/>
              <a:gd name="connsiteY3" fmla="*/ 310667 h 6858000"/>
              <a:gd name="connsiteX4" fmla="*/ 7736499 w 7809954"/>
              <a:gd name="connsiteY4" fmla="*/ 466344 h 6858000"/>
              <a:gd name="connsiteX5" fmla="*/ 7716496 w 7809954"/>
              <a:gd name="connsiteY5" fmla="*/ 622706 h 6858000"/>
              <a:gd name="connsiteX6" fmla="*/ 7696325 w 7809954"/>
              <a:gd name="connsiteY6" fmla="*/ 778383 h 6858000"/>
              <a:gd name="connsiteX7" fmla="*/ 7677499 w 7809954"/>
              <a:gd name="connsiteY7" fmla="*/ 934745 h 6858000"/>
              <a:gd name="connsiteX8" fmla="*/ 7661363 w 7809954"/>
              <a:gd name="connsiteY8" fmla="*/ 1089050 h 6858000"/>
              <a:gd name="connsiteX9" fmla="*/ 7646067 w 7809954"/>
              <a:gd name="connsiteY9" fmla="*/ 1245413 h 6858000"/>
              <a:gd name="connsiteX10" fmla="*/ 7632115 w 7809954"/>
              <a:gd name="connsiteY10" fmla="*/ 1401089 h 6858000"/>
              <a:gd name="connsiteX11" fmla="*/ 7620013 w 7809954"/>
              <a:gd name="connsiteY11" fmla="*/ 1554023 h 6858000"/>
              <a:gd name="connsiteX12" fmla="*/ 7607910 w 7809954"/>
              <a:gd name="connsiteY12" fmla="*/ 1709013 h 6858000"/>
              <a:gd name="connsiteX13" fmla="*/ 7597825 w 7809954"/>
              <a:gd name="connsiteY13" fmla="*/ 1861947 h 6858000"/>
              <a:gd name="connsiteX14" fmla="*/ 7589925 w 7809954"/>
              <a:gd name="connsiteY14" fmla="*/ 2014880 h 6858000"/>
              <a:gd name="connsiteX15" fmla="*/ 7581688 w 7809954"/>
              <a:gd name="connsiteY15" fmla="*/ 2167128 h 6858000"/>
              <a:gd name="connsiteX16" fmla="*/ 7574797 w 7809954"/>
              <a:gd name="connsiteY16" fmla="*/ 2318004 h 6858000"/>
              <a:gd name="connsiteX17" fmla="*/ 7569922 w 7809954"/>
              <a:gd name="connsiteY17" fmla="*/ 2467508 h 6858000"/>
              <a:gd name="connsiteX18" fmla="*/ 7565720 w 7809954"/>
              <a:gd name="connsiteY18" fmla="*/ 2617013 h 6858000"/>
              <a:gd name="connsiteX19" fmla="*/ 7561686 w 7809954"/>
              <a:gd name="connsiteY19" fmla="*/ 2765145 h 6858000"/>
              <a:gd name="connsiteX20" fmla="*/ 7559837 w 7809954"/>
              <a:gd name="connsiteY20" fmla="*/ 2911221 h 6858000"/>
              <a:gd name="connsiteX21" fmla="*/ 7557820 w 7809954"/>
              <a:gd name="connsiteY21" fmla="*/ 3057296 h 6858000"/>
              <a:gd name="connsiteX22" fmla="*/ 7556811 w 7809954"/>
              <a:gd name="connsiteY22" fmla="*/ 3201314 h 6858000"/>
              <a:gd name="connsiteX23" fmla="*/ 7557820 w 7809954"/>
              <a:gd name="connsiteY23" fmla="*/ 3343960 h 6858000"/>
              <a:gd name="connsiteX24" fmla="*/ 7557820 w 7809954"/>
              <a:gd name="connsiteY24" fmla="*/ 3485235 h 6858000"/>
              <a:gd name="connsiteX25" fmla="*/ 7559837 w 7809954"/>
              <a:gd name="connsiteY25" fmla="*/ 3625138 h 6858000"/>
              <a:gd name="connsiteX26" fmla="*/ 7562862 w 7809954"/>
              <a:gd name="connsiteY26" fmla="*/ 3762298 h 6858000"/>
              <a:gd name="connsiteX27" fmla="*/ 7565720 w 7809954"/>
              <a:gd name="connsiteY27" fmla="*/ 3898087 h 6858000"/>
              <a:gd name="connsiteX28" fmla="*/ 7568914 w 7809954"/>
              <a:gd name="connsiteY28" fmla="*/ 4031132 h 6858000"/>
              <a:gd name="connsiteX29" fmla="*/ 7573788 w 7809954"/>
              <a:gd name="connsiteY29" fmla="*/ 4163491 h 6858000"/>
              <a:gd name="connsiteX30" fmla="*/ 7578999 w 7809954"/>
              <a:gd name="connsiteY30" fmla="*/ 4293793 h 6858000"/>
              <a:gd name="connsiteX31" fmla="*/ 7583705 w 7809954"/>
              <a:gd name="connsiteY31" fmla="*/ 4421352 h 6858000"/>
              <a:gd name="connsiteX32" fmla="*/ 7596985 w 7809954"/>
              <a:gd name="connsiteY32" fmla="*/ 4670298 h 6858000"/>
              <a:gd name="connsiteX33" fmla="*/ 7611104 w 7809954"/>
              <a:gd name="connsiteY33" fmla="*/ 4908956 h 6858000"/>
              <a:gd name="connsiteX34" fmla="*/ 7625896 w 7809954"/>
              <a:gd name="connsiteY34" fmla="*/ 5138013 h 6858000"/>
              <a:gd name="connsiteX35" fmla="*/ 7642201 w 7809954"/>
              <a:gd name="connsiteY35" fmla="*/ 5354726 h 6858000"/>
              <a:gd name="connsiteX36" fmla="*/ 7659178 w 7809954"/>
              <a:gd name="connsiteY36" fmla="*/ 5561838 h 6858000"/>
              <a:gd name="connsiteX37" fmla="*/ 7677499 w 7809954"/>
              <a:gd name="connsiteY37" fmla="*/ 5753862 h 6858000"/>
              <a:gd name="connsiteX38" fmla="*/ 7695485 w 7809954"/>
              <a:gd name="connsiteY38" fmla="*/ 5934227 h 6858000"/>
              <a:gd name="connsiteX39" fmla="*/ 7713470 w 7809954"/>
              <a:gd name="connsiteY39" fmla="*/ 6100191 h 6858000"/>
              <a:gd name="connsiteX40" fmla="*/ 7730447 w 7809954"/>
              <a:gd name="connsiteY40" fmla="*/ 6252438 h 6858000"/>
              <a:gd name="connsiteX41" fmla="*/ 7746584 w 7809954"/>
              <a:gd name="connsiteY41" fmla="*/ 6387541 h 6858000"/>
              <a:gd name="connsiteX42" fmla="*/ 7761880 w 7809954"/>
              <a:gd name="connsiteY42" fmla="*/ 6509613 h 6858000"/>
              <a:gd name="connsiteX43" fmla="*/ 7774655 w 7809954"/>
              <a:gd name="connsiteY43" fmla="*/ 6612483 h 6858000"/>
              <a:gd name="connsiteX44" fmla="*/ 7786757 w 7809954"/>
              <a:gd name="connsiteY44" fmla="*/ 6698894 h 6858000"/>
              <a:gd name="connsiteX45" fmla="*/ 7804071 w 7809954"/>
              <a:gd name="connsiteY45" fmla="*/ 6817538 h 6858000"/>
              <a:gd name="connsiteX46" fmla="*/ 7809954 w 7809954"/>
              <a:gd name="connsiteY46" fmla="*/ 6858000 h 6858000"/>
              <a:gd name="connsiteX47" fmla="*/ 7157124 w 7809954"/>
              <a:gd name="connsiteY47" fmla="*/ 6858000 h 6858000"/>
              <a:gd name="connsiteX48" fmla="*/ 7157124 w 7809954"/>
              <a:gd name="connsiteY48" fmla="*/ 6858000 h 6858000"/>
              <a:gd name="connsiteX49" fmla="*/ 0 w 7809954"/>
              <a:gd name="connsiteY49" fmla="*/ 6858000 h 6858000"/>
              <a:gd name="connsiteX50" fmla="*/ 0 w 7809954"/>
              <a:gd name="connsiteY50" fmla="*/ 0 h 6858000"/>
              <a:gd name="connsiteX51" fmla="*/ 6465239 w 7809954"/>
              <a:gd name="connsiteY5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809954" h="6858000">
                <a:moveTo>
                  <a:pt x="6465239" y="0"/>
                </a:moveTo>
                <a:lnTo>
                  <a:pt x="7808777" y="0"/>
                </a:lnTo>
                <a:lnTo>
                  <a:pt x="7783732" y="155676"/>
                </a:lnTo>
                <a:lnTo>
                  <a:pt x="7759863" y="310667"/>
                </a:lnTo>
                <a:lnTo>
                  <a:pt x="7736499" y="466344"/>
                </a:lnTo>
                <a:lnTo>
                  <a:pt x="7716496" y="622706"/>
                </a:lnTo>
                <a:lnTo>
                  <a:pt x="7696325" y="778383"/>
                </a:lnTo>
                <a:lnTo>
                  <a:pt x="7677499" y="934745"/>
                </a:lnTo>
                <a:lnTo>
                  <a:pt x="7661363" y="1089050"/>
                </a:lnTo>
                <a:lnTo>
                  <a:pt x="7646067" y="1245413"/>
                </a:lnTo>
                <a:lnTo>
                  <a:pt x="7632115" y="1401089"/>
                </a:lnTo>
                <a:lnTo>
                  <a:pt x="7620013" y="1554023"/>
                </a:lnTo>
                <a:lnTo>
                  <a:pt x="7607910" y="1709013"/>
                </a:lnTo>
                <a:lnTo>
                  <a:pt x="7597825" y="1861947"/>
                </a:lnTo>
                <a:lnTo>
                  <a:pt x="7589925" y="2014880"/>
                </a:lnTo>
                <a:lnTo>
                  <a:pt x="7581688" y="2167128"/>
                </a:lnTo>
                <a:lnTo>
                  <a:pt x="7574797" y="2318004"/>
                </a:lnTo>
                <a:lnTo>
                  <a:pt x="7569922" y="2467508"/>
                </a:lnTo>
                <a:lnTo>
                  <a:pt x="7565720" y="2617013"/>
                </a:lnTo>
                <a:lnTo>
                  <a:pt x="7561686" y="2765145"/>
                </a:lnTo>
                <a:lnTo>
                  <a:pt x="7559837" y="2911221"/>
                </a:lnTo>
                <a:lnTo>
                  <a:pt x="7557820" y="3057296"/>
                </a:lnTo>
                <a:lnTo>
                  <a:pt x="7556811" y="3201314"/>
                </a:lnTo>
                <a:lnTo>
                  <a:pt x="7557820" y="3343960"/>
                </a:lnTo>
                <a:lnTo>
                  <a:pt x="7557820" y="3485235"/>
                </a:lnTo>
                <a:lnTo>
                  <a:pt x="7559837" y="3625138"/>
                </a:lnTo>
                <a:lnTo>
                  <a:pt x="7562862" y="3762298"/>
                </a:lnTo>
                <a:lnTo>
                  <a:pt x="7565720" y="3898087"/>
                </a:lnTo>
                <a:lnTo>
                  <a:pt x="7568914" y="4031132"/>
                </a:lnTo>
                <a:lnTo>
                  <a:pt x="7573788" y="4163491"/>
                </a:lnTo>
                <a:lnTo>
                  <a:pt x="7578999" y="4293793"/>
                </a:lnTo>
                <a:lnTo>
                  <a:pt x="7583705" y="4421352"/>
                </a:lnTo>
                <a:lnTo>
                  <a:pt x="7596985" y="4670298"/>
                </a:lnTo>
                <a:lnTo>
                  <a:pt x="7611104" y="4908956"/>
                </a:lnTo>
                <a:lnTo>
                  <a:pt x="7625896" y="5138013"/>
                </a:lnTo>
                <a:lnTo>
                  <a:pt x="7642201" y="5354726"/>
                </a:lnTo>
                <a:lnTo>
                  <a:pt x="7659178" y="5561838"/>
                </a:lnTo>
                <a:lnTo>
                  <a:pt x="7677499" y="5753862"/>
                </a:lnTo>
                <a:lnTo>
                  <a:pt x="7695485" y="5934227"/>
                </a:lnTo>
                <a:lnTo>
                  <a:pt x="7713470" y="6100191"/>
                </a:lnTo>
                <a:lnTo>
                  <a:pt x="7730447" y="6252438"/>
                </a:lnTo>
                <a:lnTo>
                  <a:pt x="7746584" y="6387541"/>
                </a:lnTo>
                <a:lnTo>
                  <a:pt x="7761880" y="6509613"/>
                </a:lnTo>
                <a:lnTo>
                  <a:pt x="7774655" y="6612483"/>
                </a:lnTo>
                <a:lnTo>
                  <a:pt x="7786757" y="6698894"/>
                </a:lnTo>
                <a:lnTo>
                  <a:pt x="7804071" y="6817538"/>
                </a:lnTo>
                <a:lnTo>
                  <a:pt x="7809954" y="6858000"/>
                </a:lnTo>
                <a:lnTo>
                  <a:pt x="7157124" y="6858000"/>
                </a:lnTo>
                <a:lnTo>
                  <a:pt x="7157124" y="6858000"/>
                </a:lnTo>
                <a:lnTo>
                  <a:pt x="0" y="6858000"/>
                </a:lnTo>
                <a:lnTo>
                  <a:pt x="0" y="0"/>
                </a:lnTo>
                <a:lnTo>
                  <a:pt x="6465239"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Rectangle 38">
            <a:extLst>
              <a:ext uri="{FF2B5EF4-FFF2-40B4-BE49-F238E27FC236}">
                <a16:creationId xmlns:a16="http://schemas.microsoft.com/office/drawing/2014/main" id="{F98810A7-E114-447A-A7D6-69B27CFB565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16" name="Picture 16" descr="A close up of a map&#10;&#10;Description generated with very high confidence">
            <a:extLst>
              <a:ext uri="{FF2B5EF4-FFF2-40B4-BE49-F238E27FC236}">
                <a16:creationId xmlns:a16="http://schemas.microsoft.com/office/drawing/2014/main" id="{73E063D7-77FB-4D39-B8A8-C8A4B944CE90}"/>
              </a:ext>
            </a:extLst>
          </p:cNvPr>
          <p:cNvPicPr>
            <a:picLocks noGrp="1" noChangeAspect="1"/>
          </p:cNvPicPr>
          <p:nvPr>
            <p:ph idx="1"/>
          </p:nvPr>
        </p:nvPicPr>
        <p:blipFill>
          <a:blip r:embed="rId7"/>
          <a:stretch>
            <a:fillRect/>
          </a:stretch>
        </p:blipFill>
        <p:spPr>
          <a:xfrm>
            <a:off x="643854" y="1085107"/>
            <a:ext cx="6270662" cy="4687320"/>
          </a:xfrm>
          <a:prstGeom prst="rect">
            <a:avLst/>
          </a:prstGeom>
          <a:effectLst/>
        </p:spPr>
      </p:pic>
      <p:sp>
        <p:nvSpPr>
          <p:cNvPr id="18" name="TextBox 17">
            <a:extLst>
              <a:ext uri="{FF2B5EF4-FFF2-40B4-BE49-F238E27FC236}">
                <a16:creationId xmlns:a16="http://schemas.microsoft.com/office/drawing/2014/main" id="{E02619E2-4C01-4A31-8AD8-432E3EAA9CD6}"/>
              </a:ext>
            </a:extLst>
          </p:cNvPr>
          <p:cNvSpPr txBox="1"/>
          <p:nvPr/>
        </p:nvSpPr>
        <p:spPr>
          <a:xfrm>
            <a:off x="477187" y="5936105"/>
            <a:ext cx="6790544"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hlinkClick r:id="rId8"/>
              </a:rPr>
              <a:t>https://www.utdanacenter.org/sites/default/files/2019-03/DCMP-one-pager_FINAL.pdf</a:t>
            </a:r>
            <a:r>
              <a:rPr lang="en-US" sz="1200"/>
              <a:t> </a:t>
            </a:r>
            <a:endParaRPr lang="en-US"/>
          </a:p>
        </p:txBody>
      </p:sp>
    </p:spTree>
    <p:extLst>
      <p:ext uri="{BB962C8B-B14F-4D97-AF65-F5344CB8AC3E}">
        <p14:creationId xmlns:p14="http://schemas.microsoft.com/office/powerpoint/2010/main" val="428096602"/>
      </p:ext>
    </p:extLst>
  </p:cSld>
  <p:clrMapOvr>
    <a:overrideClrMapping bg1="lt1" tx1="dk1" bg2="lt2" tx2="dk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FB3CEA1-88D9-42FB-88ED-1E9807FE65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a:extLst>
              <a:ext uri="{FF2B5EF4-FFF2-40B4-BE49-F238E27FC236}">
                <a16:creationId xmlns:a16="http://schemas.microsoft.com/office/drawing/2014/main" id="{DC115418-A887-4FC2-8178-C369B2D78A05}"/>
              </a:ext>
            </a:extLst>
          </p:cNvPr>
          <p:cNvPicPr>
            <a:picLocks noChangeAspect="1"/>
          </p:cNvPicPr>
          <p:nvPr/>
        </p:nvPicPr>
        <p:blipFill>
          <a:blip r:embed="rId4"/>
          <a:stretch>
            <a:fillRect/>
          </a:stretch>
        </p:blipFill>
        <p:spPr>
          <a:xfrm>
            <a:off x="892791" y="959755"/>
            <a:ext cx="7211735" cy="5571066"/>
          </a:xfrm>
          <a:prstGeom prst="rect">
            <a:avLst/>
          </a:prstGeom>
        </p:spPr>
      </p:pic>
      <p:sp>
        <p:nvSpPr>
          <p:cNvPr id="20" name="Rectangle 19">
            <a:extLst>
              <a:ext uri="{FF2B5EF4-FFF2-40B4-BE49-F238E27FC236}">
                <a16:creationId xmlns:a16="http://schemas.microsoft.com/office/drawing/2014/main" id="{9A6C928E-4252-4F33-8C34-E50A12A3170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8" name="TextBox 7">
            <a:extLst>
              <a:ext uri="{FF2B5EF4-FFF2-40B4-BE49-F238E27FC236}">
                <a16:creationId xmlns:a16="http://schemas.microsoft.com/office/drawing/2014/main" id="{05E6BE75-6965-4095-8520-732BF8ECD0B4}"/>
              </a:ext>
            </a:extLst>
          </p:cNvPr>
          <p:cNvSpPr txBox="1"/>
          <p:nvPr/>
        </p:nvSpPr>
        <p:spPr>
          <a:xfrm>
            <a:off x="775855" y="481446"/>
            <a:ext cx="6891187"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chemeClr val="bg1"/>
                </a:solidFill>
              </a:rPr>
              <a:t>Texas Math Pathways to Completion</a:t>
            </a:r>
          </a:p>
        </p:txBody>
      </p:sp>
      <p:sp>
        <p:nvSpPr>
          <p:cNvPr id="3" name="TextBox 2">
            <a:extLst>
              <a:ext uri="{FF2B5EF4-FFF2-40B4-BE49-F238E27FC236}">
                <a16:creationId xmlns:a16="http://schemas.microsoft.com/office/drawing/2014/main" id="{85311CD7-FDB9-42A4-AB91-D614C21A7FD9}"/>
              </a:ext>
            </a:extLst>
          </p:cNvPr>
          <p:cNvSpPr txBox="1"/>
          <p:nvPr/>
        </p:nvSpPr>
        <p:spPr>
          <a:xfrm>
            <a:off x="8446957" y="3425253"/>
            <a:ext cx="348021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bg1"/>
                </a:solidFill>
              </a:rPr>
              <a:t>FTIC = First Time in College</a:t>
            </a:r>
          </a:p>
        </p:txBody>
      </p:sp>
    </p:spTree>
    <p:extLst>
      <p:ext uri="{BB962C8B-B14F-4D97-AF65-F5344CB8AC3E}">
        <p14:creationId xmlns:p14="http://schemas.microsoft.com/office/powerpoint/2010/main" val="8992230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D462F4-F804-40F1-B6BC-1D7EC5C475AD}"/>
              </a:ext>
            </a:extLst>
          </p:cNvPr>
          <p:cNvSpPr>
            <a:spLocks noGrp="1"/>
          </p:cNvSpPr>
          <p:nvPr>
            <p:ph type="title"/>
          </p:nvPr>
        </p:nvSpPr>
        <p:spPr>
          <a:xfrm>
            <a:off x="646111" y="452718"/>
            <a:ext cx="9404723" cy="1400530"/>
          </a:xfrm>
        </p:spPr>
        <p:txBody>
          <a:bodyPr>
            <a:normAutofit/>
          </a:bodyPr>
          <a:lstStyle/>
          <a:p>
            <a:r>
              <a:rPr lang="en-US"/>
              <a:t>Implementing Math Pathways</a:t>
            </a:r>
          </a:p>
        </p:txBody>
      </p:sp>
      <p:graphicFrame>
        <p:nvGraphicFramePr>
          <p:cNvPr id="25" name="Content Placeholder 2">
            <a:extLst>
              <a:ext uri="{FF2B5EF4-FFF2-40B4-BE49-F238E27FC236}">
                <a16:creationId xmlns:a16="http://schemas.microsoft.com/office/drawing/2014/main" id="{B0DC6D7F-21E2-4572-8B05-B835EF5A54D3}"/>
              </a:ext>
            </a:extLst>
          </p:cNvPr>
          <p:cNvGraphicFramePr>
            <a:graphicFrameLocks noGrp="1"/>
          </p:cNvGraphicFramePr>
          <p:nvPr>
            <p:ph idx="1"/>
            <p:extLst>
              <p:ext uri="{D42A27DB-BD31-4B8C-83A1-F6EECF244321}">
                <p14:modId xmlns:p14="http://schemas.microsoft.com/office/powerpoint/2010/main" val="3530671431"/>
              </p:ext>
            </p:extLst>
          </p:nvPr>
        </p:nvGraphicFramePr>
        <p:xfrm>
          <a:off x="646111" y="1308812"/>
          <a:ext cx="10819493" cy="485801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32800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E83D0-3A6F-4551-A873-F76EB7AE841C}"/>
              </a:ext>
            </a:extLst>
          </p:cNvPr>
          <p:cNvSpPr>
            <a:spLocks noGrp="1"/>
          </p:cNvSpPr>
          <p:nvPr>
            <p:ph type="title"/>
          </p:nvPr>
        </p:nvSpPr>
        <p:spPr>
          <a:xfrm>
            <a:off x="646111" y="452718"/>
            <a:ext cx="9404723" cy="1400530"/>
          </a:xfrm>
        </p:spPr>
        <p:txBody>
          <a:bodyPr>
            <a:normAutofit/>
          </a:bodyPr>
          <a:lstStyle/>
          <a:p>
            <a:pPr>
              <a:lnSpc>
                <a:spcPct val="90000"/>
              </a:lnSpc>
            </a:pPr>
            <a:r>
              <a:rPr lang="en-US" sz="3600">
                <a:ea typeface="+mj-lt"/>
                <a:cs typeface="+mj-lt"/>
              </a:rPr>
              <a:t>Math Pathways Initiatives Should NOT</a:t>
            </a:r>
            <a:r>
              <a:rPr lang="en-US" sz="2900">
                <a:ea typeface="+mj-lt"/>
                <a:cs typeface="+mj-lt"/>
              </a:rPr>
              <a:t/>
            </a:r>
            <a:br>
              <a:rPr lang="en-US" sz="2900">
                <a:ea typeface="+mj-lt"/>
                <a:cs typeface="+mj-lt"/>
              </a:rPr>
            </a:br>
            <a:endParaRPr lang="en-US" sz="2900">
              <a:cs typeface="Calibri Light"/>
            </a:endParaRPr>
          </a:p>
        </p:txBody>
      </p:sp>
      <p:graphicFrame>
        <p:nvGraphicFramePr>
          <p:cNvPr id="5" name="Content Placeholder 2">
            <a:extLst>
              <a:ext uri="{FF2B5EF4-FFF2-40B4-BE49-F238E27FC236}">
                <a16:creationId xmlns:a16="http://schemas.microsoft.com/office/drawing/2014/main" id="{0FBABAC0-2C52-4D33-80C9-CE3F8F86FE8F}"/>
              </a:ext>
            </a:extLst>
          </p:cNvPr>
          <p:cNvGraphicFramePr>
            <a:graphicFrameLocks noGrp="1"/>
          </p:cNvGraphicFramePr>
          <p:nvPr>
            <p:ph idx="1"/>
            <p:extLst>
              <p:ext uri="{D42A27DB-BD31-4B8C-83A1-F6EECF244321}">
                <p14:modId xmlns:p14="http://schemas.microsoft.com/office/powerpoint/2010/main" val="623323635"/>
              </p:ext>
            </p:extLst>
          </p:nvPr>
        </p:nvGraphicFramePr>
        <p:xfrm>
          <a:off x="533685" y="1527987"/>
          <a:ext cx="10387635" cy="466853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3192036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923E8915-D2AA-4327-A45A-972C3CA957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1" name="Rectangle 20">
            <a:extLst>
              <a:ext uri="{FF2B5EF4-FFF2-40B4-BE49-F238E27FC236}">
                <a16:creationId xmlns:a16="http://schemas.microsoft.com/office/drawing/2014/main" id="{8302FC3C-9804-4950-B721-5FD704BA606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88952"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Connector 22">
            <a:extLst>
              <a:ext uri="{FF2B5EF4-FFF2-40B4-BE49-F238E27FC236}">
                <a16:creationId xmlns:a16="http://schemas.microsoft.com/office/drawing/2014/main" id="{6B9695BD-ECF6-49CA-8877-8C493193C65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5"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25" name="Picture 24">
            <a:extLst>
              <a:ext uri="{FF2B5EF4-FFF2-40B4-BE49-F238E27FC236}">
                <a16:creationId xmlns:a16="http://schemas.microsoft.com/office/drawing/2014/main" id="{3BC6EBB2-9BDC-4075-BA6B-43A9FBF9C86C}"/>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b="23320"/>
          <a:stretch/>
        </p:blipFill>
        <p:spPr>
          <a:xfrm>
            <a:off x="8605878" y="6228080"/>
            <a:ext cx="993734" cy="762000"/>
          </a:xfrm>
          <a:prstGeom prst="rect">
            <a:avLst/>
          </a:prstGeom>
        </p:spPr>
      </p:pic>
      <p:sp>
        <p:nvSpPr>
          <p:cNvPr id="27" name="Freeform 5">
            <a:extLst>
              <a:ext uri="{FF2B5EF4-FFF2-40B4-BE49-F238E27FC236}">
                <a16:creationId xmlns:a16="http://schemas.microsoft.com/office/drawing/2014/main" id="{F3798573-F27B-47EB-8EA4-7EE34954C2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588" y="0"/>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2" name="Title 1">
            <a:extLst>
              <a:ext uri="{FF2B5EF4-FFF2-40B4-BE49-F238E27FC236}">
                <a16:creationId xmlns:a16="http://schemas.microsoft.com/office/drawing/2014/main" id="{00F3646F-A326-41B0-988D-6F386E9B48B1}"/>
              </a:ext>
            </a:extLst>
          </p:cNvPr>
          <p:cNvSpPr>
            <a:spLocks noGrp="1"/>
          </p:cNvSpPr>
          <p:nvPr>
            <p:ph type="title"/>
          </p:nvPr>
        </p:nvSpPr>
        <p:spPr>
          <a:xfrm>
            <a:off x="806195" y="804672"/>
            <a:ext cx="3521359" cy="5248656"/>
          </a:xfrm>
        </p:spPr>
        <p:txBody>
          <a:bodyPr anchor="ctr">
            <a:normAutofit/>
          </a:bodyPr>
          <a:lstStyle/>
          <a:p>
            <a:pPr algn="ctr"/>
            <a:r>
              <a:rPr lang="en-US"/>
              <a:t>Our Vision</a:t>
            </a:r>
          </a:p>
        </p:txBody>
      </p:sp>
      <p:sp>
        <p:nvSpPr>
          <p:cNvPr id="3" name="Content Placeholder 2">
            <a:extLst>
              <a:ext uri="{FF2B5EF4-FFF2-40B4-BE49-F238E27FC236}">
                <a16:creationId xmlns:a16="http://schemas.microsoft.com/office/drawing/2014/main" id="{2767C7CD-C9DD-472A-B4E9-68CADC72B40D}"/>
              </a:ext>
            </a:extLst>
          </p:cNvPr>
          <p:cNvSpPr>
            <a:spLocks noGrp="1"/>
          </p:cNvSpPr>
          <p:nvPr>
            <p:ph idx="1"/>
          </p:nvPr>
        </p:nvSpPr>
        <p:spPr>
          <a:xfrm>
            <a:off x="4975861" y="804671"/>
            <a:ext cx="6399930" cy="5248657"/>
          </a:xfrm>
        </p:spPr>
        <p:txBody>
          <a:bodyPr vert="horz" lIns="91440" tIns="45720" rIns="91440" bIns="45720" rtlCol="0" anchor="ctr">
            <a:noAutofit/>
          </a:bodyPr>
          <a:lstStyle/>
          <a:p>
            <a:pPr marL="285750" indent="-285750">
              <a:lnSpc>
                <a:spcPct val="90000"/>
              </a:lnSpc>
            </a:pPr>
            <a:r>
              <a:rPr lang="en-US" sz="1700"/>
              <a:t>An appropriate default math course is established for every program or major (even when choice is allowed).</a:t>
            </a:r>
          </a:p>
          <a:p>
            <a:pPr marL="285750" indent="-285750">
              <a:lnSpc>
                <a:spcPct val="90000"/>
              </a:lnSpc>
            </a:pPr>
            <a:r>
              <a:rPr lang="en-US" sz="1700"/>
              <a:t>Rigorous, relevant, interesting Quantitative Reasoning courses are available across the system and transfer into the major (when appropriate) at all universities.</a:t>
            </a:r>
          </a:p>
          <a:p>
            <a:pPr marL="285750" indent="-285750">
              <a:lnSpc>
                <a:spcPct val="90000"/>
              </a:lnSpc>
            </a:pPr>
            <a:r>
              <a:rPr lang="en-US" sz="1700"/>
              <a:t>The majority of students place directly into college-level math courses (with co-requisite supports if needed).</a:t>
            </a:r>
          </a:p>
          <a:p>
            <a:pPr marL="285750" indent="-285750">
              <a:lnSpc>
                <a:spcPct val="90000"/>
              </a:lnSpc>
            </a:pPr>
            <a:r>
              <a:rPr lang="en-US" sz="1700"/>
              <a:t>Developmental mathematics courses are aligned to college-level content.</a:t>
            </a:r>
          </a:p>
          <a:p>
            <a:pPr marL="285750" indent="-285750">
              <a:lnSpc>
                <a:spcPct val="90000"/>
              </a:lnSpc>
            </a:pPr>
            <a:r>
              <a:rPr lang="en-US" sz="1700"/>
              <a:t>Every student has an opportunity to complete the first college-level math course in one year or less.</a:t>
            </a:r>
          </a:p>
          <a:p>
            <a:pPr marL="285750" indent="-285750">
              <a:lnSpc>
                <a:spcPct val="90000"/>
              </a:lnSpc>
            </a:pPr>
            <a:r>
              <a:rPr lang="en-US" sz="1700">
                <a:ea typeface="+mj-lt"/>
                <a:cs typeface="+mj-lt"/>
              </a:rPr>
              <a:t>Every student is advised into a high-quality, rigorous mathematics pathway based on their academic goals.</a:t>
            </a:r>
            <a:endParaRPr lang="en-US" sz="1700"/>
          </a:p>
          <a:p>
            <a:pPr marL="285750" indent="-285750">
              <a:lnSpc>
                <a:spcPct val="90000"/>
              </a:lnSpc>
            </a:pPr>
            <a:r>
              <a:rPr lang="en-US" sz="1700"/>
              <a:t>All Minnesota State Colleges and Universities invest in comprehensive supports from enrollment through graduation.</a:t>
            </a:r>
          </a:p>
        </p:txBody>
      </p:sp>
    </p:spTree>
    <p:extLst>
      <p:ext uri="{BB962C8B-B14F-4D97-AF65-F5344CB8AC3E}">
        <p14:creationId xmlns:p14="http://schemas.microsoft.com/office/powerpoint/2010/main" val="4765245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E73CA-7E8F-486E-A58C-4633520CDF17}"/>
              </a:ext>
            </a:extLst>
          </p:cNvPr>
          <p:cNvSpPr>
            <a:spLocks noGrp="1"/>
          </p:cNvSpPr>
          <p:nvPr>
            <p:ph type="title"/>
          </p:nvPr>
        </p:nvSpPr>
        <p:spPr>
          <a:xfrm>
            <a:off x="806195" y="804672"/>
            <a:ext cx="3521359" cy="3562263"/>
          </a:xfrm>
        </p:spPr>
        <p:txBody>
          <a:bodyPr anchor="ctr">
            <a:normAutofit/>
          </a:bodyPr>
          <a:lstStyle/>
          <a:p>
            <a:pPr algn="ctr"/>
            <a:r>
              <a:rPr lang="en-US"/>
              <a:t>Join the Joyful Conspiracy</a:t>
            </a:r>
          </a:p>
        </p:txBody>
      </p:sp>
      <p:sp>
        <p:nvSpPr>
          <p:cNvPr id="3" name="Content Placeholder 2">
            <a:extLst>
              <a:ext uri="{FF2B5EF4-FFF2-40B4-BE49-F238E27FC236}">
                <a16:creationId xmlns:a16="http://schemas.microsoft.com/office/drawing/2014/main" id="{60B24DF9-7C96-409A-AB43-FF2993C536A7}"/>
              </a:ext>
            </a:extLst>
          </p:cNvPr>
          <p:cNvSpPr>
            <a:spLocks noGrp="1"/>
          </p:cNvSpPr>
          <p:nvPr>
            <p:ph idx="1"/>
          </p:nvPr>
        </p:nvSpPr>
        <p:spPr>
          <a:xfrm>
            <a:off x="4975861" y="804671"/>
            <a:ext cx="6399930" cy="5248657"/>
          </a:xfrm>
        </p:spPr>
        <p:txBody>
          <a:bodyPr vert="horz" lIns="91440" tIns="45720" rIns="91440" bIns="45720" rtlCol="0" anchor="ctr">
            <a:normAutofit/>
          </a:bodyPr>
          <a:lstStyle/>
          <a:p>
            <a:r>
              <a:rPr lang="en-US" dirty="0"/>
              <a:t>Dana Center Math Pathways Workshop and Webinar Series</a:t>
            </a:r>
          </a:p>
          <a:p>
            <a:pPr lvl="1"/>
            <a:r>
              <a:rPr lang="en-US" dirty="0"/>
              <a:t>First webinar: Tuesday, October 22</a:t>
            </a:r>
          </a:p>
          <a:p>
            <a:pPr lvl="1"/>
            <a:r>
              <a:rPr lang="en-US" dirty="0"/>
              <a:t>Fall workshop: November 13-14 @ SCTCC </a:t>
            </a:r>
          </a:p>
          <a:p>
            <a:pPr lvl="1"/>
            <a:r>
              <a:rPr lang="en-US" dirty="0"/>
              <a:t>Travel paid for by AMPD and Greg Rathert's office</a:t>
            </a:r>
          </a:p>
          <a:p>
            <a:pPr lvl="1"/>
            <a:r>
              <a:rPr lang="en-US" dirty="0"/>
              <a:t>Three additional webinars: dates and topics TBD</a:t>
            </a:r>
          </a:p>
          <a:p>
            <a:pPr lvl="1"/>
            <a:r>
              <a:rPr lang="en-US"/>
              <a:t>Spring workshop: dates TBD @ SCTCC</a:t>
            </a:r>
          </a:p>
          <a:p>
            <a:r>
              <a:rPr lang="en-US" dirty="0">
                <a:ea typeface="+mj-lt"/>
                <a:cs typeface="+mj-lt"/>
              </a:rPr>
              <a:t>Learn more about DCMP at </a:t>
            </a:r>
            <a:r>
              <a:rPr lang="en-US" dirty="0">
                <a:ea typeface="+mj-lt"/>
                <a:cs typeface="+mj-lt"/>
                <a:hlinkClick r:id="rId4"/>
              </a:rPr>
              <a:t>https://dcmathpathways.org/dcmp</a:t>
            </a:r>
            <a:r>
              <a:rPr lang="en-US" dirty="0">
                <a:ea typeface="+mj-lt"/>
                <a:cs typeface="+mj-lt"/>
                <a:hlinkClick r:id="" action="ppaction://noaction"/>
              </a:rPr>
              <a:t> </a:t>
            </a:r>
            <a:endParaRPr lang="en-US" dirty="0">
              <a:ea typeface="+mj-lt"/>
              <a:cs typeface="+mj-lt"/>
            </a:endParaRPr>
          </a:p>
          <a:p>
            <a:pPr marL="0" indent="0">
              <a:buNone/>
            </a:pPr>
            <a:endParaRPr lang="en-US" dirty="0"/>
          </a:p>
          <a:p>
            <a:endParaRPr lang="en-US" dirty="0"/>
          </a:p>
        </p:txBody>
      </p:sp>
      <p:sp>
        <p:nvSpPr>
          <p:cNvPr id="17" name="TextBox 16">
            <a:extLst>
              <a:ext uri="{FF2B5EF4-FFF2-40B4-BE49-F238E27FC236}">
                <a16:creationId xmlns:a16="http://schemas.microsoft.com/office/drawing/2014/main" id="{670B059A-3B20-4803-B06D-FC82F6F0AFF6}"/>
              </a:ext>
            </a:extLst>
          </p:cNvPr>
          <p:cNvSpPr txBox="1"/>
          <p:nvPr/>
        </p:nvSpPr>
        <p:spPr>
          <a:xfrm>
            <a:off x="1001210" y="5129514"/>
            <a:ext cx="272390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Katie Smieja</a:t>
            </a:r>
          </a:p>
          <a:p>
            <a:r>
              <a:rPr lang="en-US">
                <a:hlinkClick r:id="rId5"/>
              </a:rPr>
              <a:t>ksmieja@sctcc.edu</a:t>
            </a:r>
            <a:r>
              <a:rPr lang="en-US"/>
              <a:t> </a:t>
            </a:r>
          </a:p>
        </p:txBody>
      </p:sp>
      <p:sp>
        <p:nvSpPr>
          <p:cNvPr id="18" name="TextBox 17">
            <a:extLst>
              <a:ext uri="{FF2B5EF4-FFF2-40B4-BE49-F238E27FC236}">
                <a16:creationId xmlns:a16="http://schemas.microsoft.com/office/drawing/2014/main" id="{598C14C7-8F89-455B-8FA3-4FA649D56439}"/>
              </a:ext>
            </a:extLst>
          </p:cNvPr>
          <p:cNvSpPr txBox="1"/>
          <p:nvPr/>
        </p:nvSpPr>
        <p:spPr>
          <a:xfrm>
            <a:off x="4010627" y="5129513"/>
            <a:ext cx="3051857"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Sarah Bustrom</a:t>
            </a:r>
          </a:p>
          <a:p>
            <a:r>
              <a:rPr lang="en-US" dirty="0">
                <a:hlinkClick r:id="rId5"/>
              </a:rPr>
              <a:t>sarah.bustrom@lsc.edu</a:t>
            </a:r>
            <a:r>
              <a:rPr lang="en-US" dirty="0"/>
              <a:t> </a:t>
            </a:r>
          </a:p>
        </p:txBody>
      </p:sp>
      <p:sp>
        <p:nvSpPr>
          <p:cNvPr id="19" name="TextBox 18">
            <a:extLst>
              <a:ext uri="{FF2B5EF4-FFF2-40B4-BE49-F238E27FC236}">
                <a16:creationId xmlns:a16="http://schemas.microsoft.com/office/drawing/2014/main" id="{B15BDB0E-1C27-4557-B4E3-6F0D44631DB7}"/>
              </a:ext>
            </a:extLst>
          </p:cNvPr>
          <p:cNvSpPr txBox="1"/>
          <p:nvPr/>
        </p:nvSpPr>
        <p:spPr>
          <a:xfrm>
            <a:off x="7454096" y="5129514"/>
            <a:ext cx="382350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Jenny Joa</a:t>
            </a:r>
          </a:p>
          <a:p>
            <a:r>
              <a:rPr lang="en-US" dirty="0">
                <a:hlinkClick r:id="rId5"/>
              </a:rPr>
              <a:t>jennifer.joa@hennepintech.edu</a:t>
            </a:r>
            <a:r>
              <a:rPr lang="en-US" dirty="0"/>
              <a:t> </a:t>
            </a:r>
          </a:p>
        </p:txBody>
      </p:sp>
    </p:spTree>
    <p:extLst>
      <p:ext uri="{BB962C8B-B14F-4D97-AF65-F5344CB8AC3E}">
        <p14:creationId xmlns:p14="http://schemas.microsoft.com/office/powerpoint/2010/main" val="11734313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97F2E0F-EB40-7549-93A5-93C277EEE016}"/>
              </a:ext>
            </a:extLst>
          </p:cNvPr>
          <p:cNvPicPr>
            <a:picLocks noChangeAspect="1"/>
          </p:cNvPicPr>
          <p:nvPr/>
        </p:nvPicPr>
        <p:blipFill>
          <a:blip r:embed="rId3"/>
          <a:stretch>
            <a:fillRect/>
          </a:stretch>
        </p:blipFill>
        <p:spPr>
          <a:xfrm>
            <a:off x="1383969" y="929591"/>
            <a:ext cx="9658523" cy="4131310"/>
          </a:xfrm>
          <a:prstGeom prst="rect">
            <a:avLst/>
          </a:prstGeom>
        </p:spPr>
      </p:pic>
      <p:sp>
        <p:nvSpPr>
          <p:cNvPr id="3" name="Rectangle 2">
            <a:extLst>
              <a:ext uri="{FF2B5EF4-FFF2-40B4-BE49-F238E27FC236}">
                <a16:creationId xmlns:a16="http://schemas.microsoft.com/office/drawing/2014/main" id="{5AFDACB8-C5DD-BF42-94DA-0B64A21F565F}"/>
              </a:ext>
            </a:extLst>
          </p:cNvPr>
          <p:cNvSpPr/>
          <p:nvPr/>
        </p:nvSpPr>
        <p:spPr>
          <a:xfrm>
            <a:off x="320040" y="5769248"/>
            <a:ext cx="11551920" cy="461665"/>
          </a:xfrm>
          <a:prstGeom prst="rect">
            <a:avLst/>
          </a:prstGeom>
        </p:spPr>
        <p:txBody>
          <a:bodyPr wrap="square">
            <a:spAutoFit/>
          </a:bodyPr>
          <a:lstStyle/>
          <a:p>
            <a:r>
              <a:rPr lang="en-US" sz="1200">
                <a:latin typeface="Arial"/>
                <a:cs typeface="Arial"/>
              </a:rPr>
              <a:t>Source: “What We Know about Developmental Education Outcomes,” CCRC, Teachers College, Columbia University, January 2014, 5, </a:t>
            </a:r>
            <a:r>
              <a:rPr lang="en-US" sz="1200">
                <a:latin typeface="Arial"/>
                <a:cs typeface="Arial"/>
                <a:hlinkClick r:id="rId4"/>
              </a:rPr>
              <a:t>http://ccrc.tc.columbia.edu/media/k2/attachments/what-we-know-about-developmental-education-outcomes.pdf</a:t>
            </a:r>
            <a:r>
              <a:rPr lang="en-US" sz="1200">
                <a:latin typeface="Arial"/>
                <a:cs typeface="Arial"/>
              </a:rPr>
              <a:t> </a:t>
            </a:r>
            <a:endParaRPr lang="en-US" sz="1200">
              <a:cs typeface="Calibri"/>
            </a:endParaRPr>
          </a:p>
        </p:txBody>
      </p:sp>
    </p:spTree>
    <p:extLst>
      <p:ext uri="{BB962C8B-B14F-4D97-AF65-F5344CB8AC3E}">
        <p14:creationId xmlns:p14="http://schemas.microsoft.com/office/powerpoint/2010/main" val="15806157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 close up of a sign&#10;&#10;Description generated with very high confidence">
            <a:extLst>
              <a:ext uri="{FF2B5EF4-FFF2-40B4-BE49-F238E27FC236}">
                <a16:creationId xmlns:a16="http://schemas.microsoft.com/office/drawing/2014/main" id="{ED843983-EBE3-43EC-A648-B457FA64C20D}"/>
              </a:ext>
            </a:extLst>
          </p:cNvPr>
          <p:cNvPicPr>
            <a:picLocks noChangeAspect="1"/>
          </p:cNvPicPr>
          <p:nvPr/>
        </p:nvPicPr>
        <p:blipFill>
          <a:blip r:embed="rId3"/>
          <a:stretch>
            <a:fillRect/>
          </a:stretch>
        </p:blipFill>
        <p:spPr>
          <a:xfrm>
            <a:off x="2222740" y="609014"/>
            <a:ext cx="6998897" cy="4906725"/>
          </a:xfrm>
          <a:prstGeom prst="rect">
            <a:avLst/>
          </a:prstGeom>
        </p:spPr>
      </p:pic>
      <p:sp>
        <p:nvSpPr>
          <p:cNvPr id="4" name="TextBox 3">
            <a:extLst>
              <a:ext uri="{FF2B5EF4-FFF2-40B4-BE49-F238E27FC236}">
                <a16:creationId xmlns:a16="http://schemas.microsoft.com/office/drawing/2014/main" id="{D525E148-074F-4A60-A882-10915C7ACE8B}"/>
              </a:ext>
            </a:extLst>
          </p:cNvPr>
          <p:cNvSpPr txBox="1"/>
          <p:nvPr/>
        </p:nvSpPr>
        <p:spPr>
          <a:xfrm>
            <a:off x="402237" y="5636302"/>
            <a:ext cx="1143749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4"/>
              </a:rPr>
              <a:t>https://dcmathpathways.org/sites/default/files/2016-08/Corequisite%20Remediation_%20Spanning%20the%20Divide.pdf</a:t>
            </a:r>
            <a:r>
              <a:rPr lang="en-US"/>
              <a:t> </a:t>
            </a:r>
          </a:p>
        </p:txBody>
      </p:sp>
    </p:spTree>
    <p:extLst>
      <p:ext uri="{BB962C8B-B14F-4D97-AF65-F5344CB8AC3E}">
        <p14:creationId xmlns:p14="http://schemas.microsoft.com/office/powerpoint/2010/main" val="40818269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F747F1B4-B831-4277-8AB0-32767F7EB7B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8" name="Freeform 7">
            <a:extLst>
              <a:ext uri="{FF2B5EF4-FFF2-40B4-BE49-F238E27FC236}">
                <a16:creationId xmlns:a16="http://schemas.microsoft.com/office/drawing/2014/main" id="{D80CFA21-AB7C-4BEB-9BFF-05764FBBF3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D3CE83D0-3A6F-4551-A873-F76EB7AE841C}"/>
              </a:ext>
            </a:extLst>
          </p:cNvPr>
          <p:cNvSpPr>
            <a:spLocks noGrp="1"/>
          </p:cNvSpPr>
          <p:nvPr>
            <p:ph type="title"/>
          </p:nvPr>
        </p:nvSpPr>
        <p:spPr>
          <a:xfrm>
            <a:off x="648930" y="629267"/>
            <a:ext cx="9252154" cy="1016654"/>
          </a:xfrm>
        </p:spPr>
        <p:txBody>
          <a:bodyPr>
            <a:normAutofit/>
          </a:bodyPr>
          <a:lstStyle/>
          <a:p>
            <a:pPr>
              <a:lnSpc>
                <a:spcPct val="90000"/>
              </a:lnSpc>
            </a:pPr>
            <a:r>
              <a:rPr lang="en-US" sz="2900">
                <a:solidFill>
                  <a:srgbClr val="EBEBEB"/>
                </a:solidFill>
                <a:ea typeface="+mj-lt"/>
                <a:cs typeface="+mj-lt"/>
              </a:rPr>
              <a:t>The Algebra-for-All Problem</a:t>
            </a:r>
            <a:r>
              <a:rPr lang="en-US" sz="2900">
                <a:ea typeface="+mj-lt"/>
                <a:cs typeface="+mj-lt"/>
              </a:rPr>
              <a:t/>
            </a:r>
            <a:br>
              <a:rPr lang="en-US" sz="2900">
                <a:ea typeface="+mj-lt"/>
                <a:cs typeface="+mj-lt"/>
              </a:rPr>
            </a:br>
            <a:endParaRPr lang="en-US" sz="2900">
              <a:solidFill>
                <a:srgbClr val="EBEBEB"/>
              </a:solidFill>
              <a:cs typeface="Calibri Light"/>
            </a:endParaRPr>
          </a:p>
        </p:txBody>
      </p:sp>
      <p:sp>
        <p:nvSpPr>
          <p:cNvPr id="30" name="Rectangle 29">
            <a:extLst>
              <a:ext uri="{FF2B5EF4-FFF2-40B4-BE49-F238E27FC236}">
                <a16:creationId xmlns:a16="http://schemas.microsoft.com/office/drawing/2014/main" id="{12F7E335-851A-4CAE-B09F-E657819D460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2" name="Freeform: Shape 31">
            <a:extLst>
              <a:ext uri="{FF2B5EF4-FFF2-40B4-BE49-F238E27FC236}">
                <a16:creationId xmlns:a16="http://schemas.microsoft.com/office/drawing/2014/main" id="{10B541F0-7F6E-402E-84D8-CF96EACA5F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8"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sp>
      <p:graphicFrame>
        <p:nvGraphicFramePr>
          <p:cNvPr id="5" name="Content Placeholder 2">
            <a:extLst>
              <a:ext uri="{FF2B5EF4-FFF2-40B4-BE49-F238E27FC236}">
                <a16:creationId xmlns:a16="http://schemas.microsoft.com/office/drawing/2014/main" id="{0FBABAC0-2C52-4D33-80C9-CE3F8F86FE8F}"/>
              </a:ext>
            </a:extLst>
          </p:cNvPr>
          <p:cNvGraphicFramePr>
            <a:graphicFrameLocks noGrp="1"/>
          </p:cNvGraphicFramePr>
          <p:nvPr>
            <p:ph idx="1"/>
            <p:extLst>
              <p:ext uri="{D42A27DB-BD31-4B8C-83A1-F6EECF244321}">
                <p14:modId xmlns:p14="http://schemas.microsoft.com/office/powerpoint/2010/main" val="26585576"/>
              </p:ext>
            </p:extLst>
          </p:nvPr>
        </p:nvGraphicFramePr>
        <p:xfrm>
          <a:off x="512871" y="2078590"/>
          <a:ext cx="11094365" cy="44806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34717033"/>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 name="Title 1">
            <a:extLst>
              <a:ext uri="{FF2B5EF4-FFF2-40B4-BE49-F238E27FC236}">
                <a16:creationId xmlns:a16="http://schemas.microsoft.com/office/drawing/2014/main" id="{C4002650-7663-49DA-951D-208D4310C5B2}"/>
              </a:ext>
            </a:extLst>
          </p:cNvPr>
          <p:cNvSpPr>
            <a:spLocks noGrp="1"/>
          </p:cNvSpPr>
          <p:nvPr>
            <p:ph type="title"/>
          </p:nvPr>
        </p:nvSpPr>
        <p:spPr>
          <a:xfrm>
            <a:off x="1103312" y="452718"/>
            <a:ext cx="8947522" cy="1400530"/>
          </a:xfrm>
        </p:spPr>
        <p:txBody>
          <a:bodyPr anchor="ctr">
            <a:normAutofit/>
          </a:bodyPr>
          <a:lstStyle/>
          <a:p>
            <a:r>
              <a:rPr lang="en-US">
                <a:solidFill>
                  <a:srgbClr val="FFFFFF"/>
                </a:solidFill>
              </a:rPr>
              <a:t>College Algebra is Calculus Prep</a:t>
            </a:r>
          </a:p>
        </p:txBody>
      </p:sp>
      <p:sp>
        <p:nvSpPr>
          <p:cNvPr id="3" name="Content Placeholder 2">
            <a:extLst>
              <a:ext uri="{FF2B5EF4-FFF2-40B4-BE49-F238E27FC236}">
                <a16:creationId xmlns:a16="http://schemas.microsoft.com/office/drawing/2014/main" id="{65FF2514-2816-4CD3-9376-9A8F51F0AB3F}"/>
              </a:ext>
            </a:extLst>
          </p:cNvPr>
          <p:cNvSpPr>
            <a:spLocks noGrp="1"/>
          </p:cNvSpPr>
          <p:nvPr>
            <p:ph idx="1"/>
          </p:nvPr>
        </p:nvSpPr>
        <p:spPr>
          <a:xfrm>
            <a:off x="1103312" y="2763520"/>
            <a:ext cx="8946541" cy="3484879"/>
          </a:xfrm>
        </p:spPr>
        <p:txBody>
          <a:bodyPr vert="horz" lIns="91440" tIns="45720" rIns="91440" bIns="45720" rtlCol="0">
            <a:normAutofit/>
          </a:bodyPr>
          <a:lstStyle/>
          <a:p>
            <a:pPr marL="0" indent="0">
              <a:buNone/>
            </a:pPr>
            <a:r>
              <a:rPr lang="en-US">
                <a:ea typeface="+mj-lt"/>
                <a:cs typeface="+mj-lt"/>
              </a:rPr>
              <a:t>Only 10% of students who take College Algebra ever enroll in a Calculus course.</a:t>
            </a:r>
          </a:p>
          <a:p>
            <a:pPr marL="0" indent="0">
              <a:buNone/>
            </a:pPr>
            <a:endParaRPr lang="en-US">
              <a:ea typeface="+mj-lt"/>
              <a:cs typeface="+mj-lt"/>
            </a:endParaRPr>
          </a:p>
          <a:p>
            <a:pPr marL="0" indent="0">
              <a:buNone/>
            </a:pPr>
            <a:r>
              <a:rPr lang="en-US">
                <a:ea typeface="+mj-lt"/>
                <a:cs typeface="+mj-lt"/>
              </a:rPr>
              <a:t>The Mathematical Association of America (MAA), American Math Association for Two-Year Colleges (AMATYC), and other national math associations agree that College Algebra is not an appropriate gateway math course for students not pursing Calculus.</a:t>
            </a:r>
            <a:br>
              <a:rPr lang="en-US">
                <a:ea typeface="+mj-lt"/>
                <a:cs typeface="+mj-lt"/>
              </a:rPr>
            </a:br>
            <a:endParaRPr lang="en-US">
              <a:ea typeface="+mj-lt"/>
              <a:cs typeface="+mj-lt"/>
            </a:endParaRPr>
          </a:p>
        </p:txBody>
      </p:sp>
    </p:spTree>
    <p:extLst>
      <p:ext uri="{BB962C8B-B14F-4D97-AF65-F5344CB8AC3E}">
        <p14:creationId xmlns:p14="http://schemas.microsoft.com/office/powerpoint/2010/main" val="1238580465"/>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6985A7-4EAF-4E97-B853-94D82929ADE9}"/>
              </a:ext>
            </a:extLst>
          </p:cNvPr>
          <p:cNvSpPr>
            <a:spLocks noGrp="1"/>
          </p:cNvSpPr>
          <p:nvPr>
            <p:ph idx="1"/>
          </p:nvPr>
        </p:nvSpPr>
        <p:spPr>
          <a:xfrm>
            <a:off x="1103312" y="2052918"/>
            <a:ext cx="8946541" cy="4195481"/>
          </a:xfrm>
        </p:spPr>
        <p:txBody>
          <a:bodyPr vert="horz" lIns="91440" tIns="45720" rIns="91440" bIns="45720" rtlCol="0">
            <a:normAutofit/>
          </a:bodyPr>
          <a:lstStyle/>
          <a:p>
            <a:pPr marL="0" indent="0">
              <a:buNone/>
            </a:pPr>
            <a:r>
              <a:rPr lang="en-US" sz="4400"/>
              <a:t>The status quo is unacceptable. </a:t>
            </a:r>
          </a:p>
        </p:txBody>
      </p:sp>
    </p:spTree>
    <p:extLst>
      <p:ext uri="{BB962C8B-B14F-4D97-AF65-F5344CB8AC3E}">
        <p14:creationId xmlns:p14="http://schemas.microsoft.com/office/powerpoint/2010/main" val="32543209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B5541CD5-D7AC-4686-8783-CF5D1D4FC26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
            <a:ext cx="12191695" cy="68580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16">
            <a:extLst>
              <a:ext uri="{FF2B5EF4-FFF2-40B4-BE49-F238E27FC236}">
                <a16:creationId xmlns:a16="http://schemas.microsoft.com/office/drawing/2014/main" id="{0420923D-0C6E-4656-9A01-EE9FB6345EB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3787058"/>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2">
              <a:alpha val="20000"/>
            </a:schemeClr>
          </a:solidFill>
          <a:ln>
            <a:noFill/>
          </a:ln>
        </p:spPr>
        <p:txBody>
          <a:bodyPr rtlCol="0" anchor="ctr"/>
          <a:lstStyle/>
          <a:p>
            <a:pPr algn="ctr"/>
            <a:endParaRPr lang="en-US">
              <a:solidFill>
                <a:schemeClr val="tx1"/>
              </a:solidFill>
            </a:endParaRPr>
          </a:p>
        </p:txBody>
      </p:sp>
      <p:sp>
        <p:nvSpPr>
          <p:cNvPr id="33" name="Freeform 5">
            <a:extLst>
              <a:ext uri="{FF2B5EF4-FFF2-40B4-BE49-F238E27FC236}">
                <a16:creationId xmlns:a16="http://schemas.microsoft.com/office/drawing/2014/main" id="{904D0A95-DEAA-4B8D-A340-BEC3A5DBCDD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305" y="4065581"/>
            <a:ext cx="12191695" cy="2802467"/>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ln>
            <a:noFill/>
          </a:ln>
        </p:spPr>
        <p:style>
          <a:lnRef idx="0">
            <a:scrgbClr r="0" g="0" b="0"/>
          </a:lnRef>
          <a:fillRef idx="1003">
            <a:schemeClr val="dk2"/>
          </a:fillRef>
          <a:effectRef idx="0">
            <a:scrgbClr r="0" g="0" b="0"/>
          </a:effectRef>
          <a:fontRef idx="major"/>
        </p:style>
      </p:sp>
      <p:sp>
        <p:nvSpPr>
          <p:cNvPr id="2" name="Title 1">
            <a:extLst>
              <a:ext uri="{FF2B5EF4-FFF2-40B4-BE49-F238E27FC236}">
                <a16:creationId xmlns:a16="http://schemas.microsoft.com/office/drawing/2014/main" id="{43A20977-08D1-4C46-80A5-DF25822408F9}"/>
              </a:ext>
            </a:extLst>
          </p:cNvPr>
          <p:cNvSpPr>
            <a:spLocks noGrp="1"/>
          </p:cNvSpPr>
          <p:nvPr>
            <p:ph type="title"/>
          </p:nvPr>
        </p:nvSpPr>
        <p:spPr>
          <a:xfrm>
            <a:off x="611853" y="4885339"/>
            <a:ext cx="10968294" cy="1237087"/>
          </a:xfrm>
        </p:spPr>
        <p:txBody>
          <a:bodyPr>
            <a:normAutofit/>
          </a:bodyPr>
          <a:lstStyle/>
          <a:p>
            <a:pPr>
              <a:lnSpc>
                <a:spcPct val="90000"/>
              </a:lnSpc>
            </a:pPr>
            <a:r>
              <a:rPr lang="en-US" sz="3900">
                <a:solidFill>
                  <a:srgbClr val="EBEBEB"/>
                </a:solidFill>
              </a:rPr>
              <a:t>Dana Center Math Pathways (DCMP): </a:t>
            </a:r>
            <a:br>
              <a:rPr lang="en-US" sz="3900">
                <a:solidFill>
                  <a:srgbClr val="EBEBEB"/>
                </a:solidFill>
              </a:rPr>
            </a:br>
            <a:r>
              <a:rPr lang="en-US" sz="3900">
                <a:solidFill>
                  <a:srgbClr val="EBEBEB"/>
                </a:solidFill>
              </a:rPr>
              <a:t>Four Guiding Principles </a:t>
            </a:r>
          </a:p>
        </p:txBody>
      </p:sp>
      <p:graphicFrame>
        <p:nvGraphicFramePr>
          <p:cNvPr id="5" name="Content Placeholder 2">
            <a:extLst>
              <a:ext uri="{FF2B5EF4-FFF2-40B4-BE49-F238E27FC236}">
                <a16:creationId xmlns:a16="http://schemas.microsoft.com/office/drawing/2014/main" id="{22B6247B-E420-4B61-9AB1-2879E9CA4E55}"/>
              </a:ext>
            </a:extLst>
          </p:cNvPr>
          <p:cNvGraphicFramePr>
            <a:graphicFrameLocks noGrp="1"/>
          </p:cNvGraphicFramePr>
          <p:nvPr>
            <p:ph idx="1"/>
            <p:extLst>
              <p:ext uri="{D42A27DB-BD31-4B8C-83A1-F6EECF244321}">
                <p14:modId xmlns:p14="http://schemas.microsoft.com/office/powerpoint/2010/main" val="1255570484"/>
              </p:ext>
            </p:extLst>
          </p:nvPr>
        </p:nvGraphicFramePr>
        <p:xfrm>
          <a:off x="646113" y="593387"/>
          <a:ext cx="10901362" cy="33833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05044849"/>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7DC3593F8B4F24D8D20BF09EF98568F" ma:contentTypeVersion="4" ma:contentTypeDescription="Create a new document." ma:contentTypeScope="" ma:versionID="7d4701ef4214c3bc652141012a7e4c4b">
  <xsd:schema xmlns:xsd="http://www.w3.org/2001/XMLSchema" xmlns:xs="http://www.w3.org/2001/XMLSchema" xmlns:p="http://schemas.microsoft.com/office/2006/metadata/properties" xmlns:ns2="325e9ee8-ba8b-4a57-9b3b-f64e6789f5f4" xmlns:ns3="25abb9dc-7849-4f12-ad0e-386382aaa574" targetNamespace="http://schemas.microsoft.com/office/2006/metadata/properties" ma:root="true" ma:fieldsID="7212060cb7f2a42d484d6ecdfe9d11ec" ns2:_="" ns3:_="">
    <xsd:import namespace="325e9ee8-ba8b-4a57-9b3b-f64e6789f5f4"/>
    <xsd:import namespace="25abb9dc-7849-4f12-ad0e-386382aaa574"/>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25e9ee8-ba8b-4a57-9b3b-f64e6789f5f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5abb9dc-7849-4f12-ad0e-386382aaa574"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E37B1F7-C957-4973-AC24-3E9C65AB6116}">
  <ds:schemaRefs>
    <ds:schemaRef ds:uri="25abb9dc-7849-4f12-ad0e-386382aaa574"/>
    <ds:schemaRef ds:uri="http://purl.org/dc/terms/"/>
    <ds:schemaRef ds:uri="325e9ee8-ba8b-4a57-9b3b-f64e6789f5f4"/>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61ED9B2A-7A19-4E07-8C28-A0019FC1F318}">
  <ds:schemaRefs>
    <ds:schemaRef ds:uri="http://schemas.microsoft.com/sharepoint/v3/contenttype/forms"/>
  </ds:schemaRefs>
</ds:datastoreItem>
</file>

<file path=customXml/itemProps3.xml><?xml version="1.0" encoding="utf-8"?>
<ds:datastoreItem xmlns:ds="http://schemas.openxmlformats.org/officeDocument/2006/customXml" ds:itemID="{B4AFC545-BE35-4EE5-A203-EC80154EC00C}">
  <ds:schemaRefs>
    <ds:schemaRef ds:uri="25abb9dc-7849-4f12-ad0e-386382aaa574"/>
    <ds:schemaRef ds:uri="325e9ee8-ba8b-4a57-9b3b-f64e6789f5f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112</TotalTime>
  <Words>1875</Words>
  <Application>Microsoft Office PowerPoint</Application>
  <PresentationFormat>Widescreen</PresentationFormat>
  <Paragraphs>246</Paragraphs>
  <Slides>36</Slides>
  <Notes>36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Arial</vt:lpstr>
      <vt:lpstr>Calibri</vt:lpstr>
      <vt:lpstr>Calibri Light</vt:lpstr>
      <vt:lpstr>Century Gothic</vt:lpstr>
      <vt:lpstr>Wingdings 3</vt:lpstr>
      <vt:lpstr>Ion</vt:lpstr>
      <vt:lpstr>Overcoming the Math Barrier: The Case for Math Pathways</vt:lpstr>
      <vt:lpstr>Math completion is a barrier to college completion. </vt:lpstr>
      <vt:lpstr>Math completion is a barrier to college completion. </vt:lpstr>
      <vt:lpstr>PowerPoint Presentation</vt:lpstr>
      <vt:lpstr>PowerPoint Presentation</vt:lpstr>
      <vt:lpstr>The Algebra-for-All Problem </vt:lpstr>
      <vt:lpstr>College Algebra is Calculus Prep</vt:lpstr>
      <vt:lpstr>PowerPoint Presentation</vt:lpstr>
      <vt:lpstr>Dana Center Math Pathways (DCMP):  Four Guiding Principles </vt:lpstr>
      <vt:lpstr>Relevant Mathematics Aligned to Field of Study</vt:lpstr>
      <vt:lpstr>Relevant Mathematics Aligned to Field of Study</vt:lpstr>
      <vt:lpstr>Developing Numeracy: Quantitative Reasoning</vt:lpstr>
      <vt:lpstr>Quantitative Reasoning is a better option for many degrees.</vt:lpstr>
      <vt:lpstr>Employers in all fields need students to leave college with the skills to be effective, productive citizens of the 21st century. </vt:lpstr>
      <vt:lpstr>PowerPoint Presentation</vt:lpstr>
      <vt:lpstr>PowerPoint Presentation</vt:lpstr>
      <vt:lpstr>PowerPoint Presentation</vt:lpstr>
      <vt:lpstr>PowerPoint Presentation</vt:lpstr>
      <vt:lpstr>Minnesota's Mathematics Requirements by Major</vt:lpstr>
      <vt:lpstr>Acceleration and Support Structures</vt:lpstr>
      <vt:lpstr>More Students Complete in Less Time with Accelerated Models</vt:lpstr>
      <vt:lpstr>Acceleration Models</vt:lpstr>
      <vt:lpstr>PowerPoint Presentation</vt:lpstr>
      <vt:lpstr>PowerPoint Presentation</vt:lpstr>
      <vt:lpstr>PowerPoint Presentation</vt:lpstr>
      <vt:lpstr>PowerPoint Presentation</vt:lpstr>
      <vt:lpstr>PowerPoint Presentation</vt:lpstr>
      <vt:lpstr>PowerPoint Presentation</vt:lpstr>
      <vt:lpstr>Invest in comprehensive supports  from enrollment to graduation.</vt:lpstr>
      <vt:lpstr>Math Pathway Implementation</vt:lpstr>
      <vt:lpstr>Math Pathways across the Nation</vt:lpstr>
      <vt:lpstr>PowerPoint Presentation</vt:lpstr>
      <vt:lpstr>Implementing Math Pathways</vt:lpstr>
      <vt:lpstr>Math Pathways Initiatives Should NOT </vt:lpstr>
      <vt:lpstr>Our Vision</vt:lpstr>
      <vt:lpstr>Join the Joyful Conspiracy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Katie Smieja</dc:creator>
  <cp:lastModifiedBy>Tamara Fitting</cp:lastModifiedBy>
  <cp:revision>7</cp:revision>
  <cp:lastPrinted>2019-09-30T01:11:52Z</cp:lastPrinted>
  <dcterms:created xsi:type="dcterms:W3CDTF">2013-07-15T20:26:40Z</dcterms:created>
  <dcterms:modified xsi:type="dcterms:W3CDTF">2019-09-30T17:35:07Z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0x01010077DC3593F8B4F24D8D20BF09EF98568F</vt:lpwstr>
  </property>
</Properties>
</file>