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3" r:id="rId3"/>
    <p:sldId id="291" r:id="rId4"/>
    <p:sldId id="273" r:id="rId5"/>
    <p:sldId id="294" r:id="rId6"/>
    <p:sldId id="292" r:id="rId7"/>
    <p:sldId id="281" r:id="rId8"/>
    <p:sldId id="269" r:id="rId9"/>
    <p:sldId id="2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3"/>
  </p:normalViewPr>
  <p:slideViewPr>
    <p:cSldViewPr snapToGrid="0" snapToObjects="1">
      <p:cViewPr varScale="1">
        <p:scale>
          <a:sx n="75" d="100"/>
          <a:sy n="75" d="100"/>
        </p:scale>
        <p:origin x="54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44D76D-9CA4-4C9A-B97E-9826F4F1D39E}" type="doc">
      <dgm:prSet loTypeId="urn:microsoft.com/office/officeart/2009/3/layout/BlockDescending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377F376-7527-4496-9BB6-40178F694C6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80B4D78-74B9-462F-AAF7-E2A569B17B92}" type="parTrans" cxnId="{177CDCCC-F38E-4403-BCB8-68A256E83A23}">
      <dgm:prSet/>
      <dgm:spPr/>
      <dgm:t>
        <a:bodyPr/>
        <a:lstStyle/>
        <a:p>
          <a:endParaRPr lang="en-US"/>
        </a:p>
      </dgm:t>
    </dgm:pt>
    <dgm:pt modelId="{3EE60E2E-87F2-4C16-8F7F-00AD98E54E66}" type="sibTrans" cxnId="{177CDCCC-F38E-4403-BCB8-68A256E83A23}">
      <dgm:prSet/>
      <dgm:spPr/>
      <dgm:t>
        <a:bodyPr/>
        <a:lstStyle/>
        <a:p>
          <a:endParaRPr lang="en-US"/>
        </a:p>
      </dgm:t>
    </dgm:pt>
    <dgm:pt modelId="{E68ED538-7B43-4434-864A-B7E2FF46C60D}">
      <dgm:prSet phldrT="[Text]" custT="1"/>
      <dgm:spPr/>
      <dgm:t>
        <a:bodyPr/>
        <a:lstStyle/>
        <a:p>
          <a:pPr algn="ctr"/>
          <a:r>
            <a:rPr lang="en-US" sz="2600" b="1" dirty="0" smtClean="0"/>
            <a:t>Retention </a:t>
          </a:r>
        </a:p>
        <a:p>
          <a:pPr algn="ctr"/>
          <a:r>
            <a:rPr lang="en-US" sz="3600" dirty="0" smtClean="0"/>
            <a:t>Fall 2017 - </a:t>
          </a:r>
        </a:p>
        <a:p>
          <a:pPr algn="ctr"/>
          <a:r>
            <a:rPr lang="en-US" sz="3600" dirty="0" smtClean="0"/>
            <a:t>Spring 2018</a:t>
          </a:r>
        </a:p>
      </dgm:t>
    </dgm:pt>
    <dgm:pt modelId="{2AB1A9FC-8A9C-4695-B76B-907A31592720}" type="parTrans" cxnId="{3EF2C44F-19A2-4D96-9C28-FF1EC2576391}">
      <dgm:prSet/>
      <dgm:spPr/>
      <dgm:t>
        <a:bodyPr/>
        <a:lstStyle/>
        <a:p>
          <a:endParaRPr lang="en-US"/>
        </a:p>
      </dgm:t>
    </dgm:pt>
    <dgm:pt modelId="{F143D5D1-9169-4A2D-BC4E-FC625F533435}" type="sibTrans" cxnId="{3EF2C44F-19A2-4D96-9C28-FF1EC2576391}">
      <dgm:prSet/>
      <dgm:spPr/>
      <dgm:t>
        <a:bodyPr/>
        <a:lstStyle/>
        <a:p>
          <a:endParaRPr lang="en-US"/>
        </a:p>
      </dgm:t>
    </dgm:pt>
    <dgm:pt modelId="{ED7DED22-F5F8-4AA4-9408-4EAD61A620E4}">
      <dgm:prSet phldrT="[Text]"/>
      <dgm:spPr>
        <a:solidFill>
          <a:schemeClr val="accent6"/>
        </a:solidFill>
      </dgm:spPr>
      <dgm:t>
        <a:bodyPr/>
        <a:lstStyle/>
        <a:p>
          <a:endParaRPr lang="en-US" dirty="0"/>
        </a:p>
      </dgm:t>
    </dgm:pt>
    <dgm:pt modelId="{281AFCB9-1AC9-400E-8C86-580CF8E04B78}" type="parTrans" cxnId="{5AA4EA51-C10E-415B-A990-3CB42A6860BC}">
      <dgm:prSet/>
      <dgm:spPr/>
      <dgm:t>
        <a:bodyPr/>
        <a:lstStyle/>
        <a:p>
          <a:endParaRPr lang="en-US"/>
        </a:p>
      </dgm:t>
    </dgm:pt>
    <dgm:pt modelId="{B9A40359-A65A-4BA0-BF2A-8927CB9A7AAC}" type="sibTrans" cxnId="{5AA4EA51-C10E-415B-A990-3CB42A6860BC}">
      <dgm:prSet/>
      <dgm:spPr/>
      <dgm:t>
        <a:bodyPr/>
        <a:lstStyle/>
        <a:p>
          <a:endParaRPr lang="en-US"/>
        </a:p>
      </dgm:t>
    </dgm:pt>
    <dgm:pt modelId="{7AE3E1BE-B18D-48E5-8434-E290C28D034D}">
      <dgm:prSet phldrT="[Text]" custT="1"/>
      <dgm:spPr/>
      <dgm:t>
        <a:bodyPr/>
        <a:lstStyle/>
        <a:p>
          <a:pPr algn="ctr"/>
          <a:r>
            <a:rPr lang="en-US" sz="2600" b="1" dirty="0" smtClean="0"/>
            <a:t>Retention</a:t>
          </a:r>
        </a:p>
        <a:p>
          <a:pPr algn="ctr"/>
          <a:r>
            <a:rPr lang="en-US" sz="4000" dirty="0" smtClean="0"/>
            <a:t>Fall 17 –</a:t>
          </a:r>
        </a:p>
        <a:p>
          <a:pPr algn="ctr"/>
          <a:r>
            <a:rPr lang="en-US" sz="4000" dirty="0" smtClean="0"/>
            <a:t>Fall 18 </a:t>
          </a:r>
          <a:endParaRPr lang="en-US" sz="4000" dirty="0"/>
        </a:p>
      </dgm:t>
    </dgm:pt>
    <dgm:pt modelId="{C842A676-1BEE-442F-A7FA-1FC658666A0D}" type="parTrans" cxnId="{D69F05DA-3A78-44F5-9FC2-DF9A99198440}">
      <dgm:prSet/>
      <dgm:spPr/>
      <dgm:t>
        <a:bodyPr/>
        <a:lstStyle/>
        <a:p>
          <a:endParaRPr lang="en-US"/>
        </a:p>
      </dgm:t>
    </dgm:pt>
    <dgm:pt modelId="{0261FDD4-E388-4E17-96D6-4021A3B11099}" type="sibTrans" cxnId="{D69F05DA-3A78-44F5-9FC2-DF9A99198440}">
      <dgm:prSet/>
      <dgm:spPr/>
      <dgm:t>
        <a:bodyPr/>
        <a:lstStyle/>
        <a:p>
          <a:endParaRPr lang="en-US"/>
        </a:p>
      </dgm:t>
    </dgm:pt>
    <dgm:pt modelId="{2E8B9FB1-F51A-4C6D-AC46-20F519351E50}">
      <dgm:prSet phldrT="[Text]" custT="1"/>
      <dgm:spPr/>
      <dgm:t>
        <a:bodyPr/>
        <a:lstStyle/>
        <a:p>
          <a:pPr algn="l"/>
          <a:endParaRPr lang="en-US" sz="4000" dirty="0" smtClean="0"/>
        </a:p>
        <a:p>
          <a:pPr algn="l"/>
          <a:endParaRPr lang="en-US" sz="4800" dirty="0" smtClean="0"/>
        </a:p>
        <a:p>
          <a:pPr algn="l"/>
          <a:endParaRPr lang="en-US" sz="2600" dirty="0" smtClean="0"/>
        </a:p>
        <a:p>
          <a:pPr algn="l"/>
          <a:r>
            <a:rPr lang="en-US" sz="4400" dirty="0" smtClean="0"/>
            <a:t>93%</a:t>
          </a:r>
          <a:endParaRPr lang="en-US" sz="4400" dirty="0"/>
        </a:p>
      </dgm:t>
    </dgm:pt>
    <dgm:pt modelId="{F6F567D2-A39E-45B7-8EB7-D2E671205205}" type="parTrans" cxnId="{FA441213-9DDF-4791-AAA7-15D76CC78EAC}">
      <dgm:prSet/>
      <dgm:spPr/>
      <dgm:t>
        <a:bodyPr/>
        <a:lstStyle/>
        <a:p>
          <a:endParaRPr lang="en-US"/>
        </a:p>
      </dgm:t>
    </dgm:pt>
    <dgm:pt modelId="{A0022F94-F2F8-4887-A889-904E9656C801}" type="sibTrans" cxnId="{FA441213-9DDF-4791-AAA7-15D76CC78EAC}">
      <dgm:prSet/>
      <dgm:spPr/>
      <dgm:t>
        <a:bodyPr/>
        <a:lstStyle/>
        <a:p>
          <a:endParaRPr lang="en-US"/>
        </a:p>
      </dgm:t>
    </dgm:pt>
    <dgm:pt modelId="{8ADACE1F-04A8-4493-A028-7D0186DDC169}">
      <dgm:prSet phldrT="[Text]" custT="1"/>
      <dgm:spPr/>
      <dgm:t>
        <a:bodyPr/>
        <a:lstStyle/>
        <a:p>
          <a:pPr algn="l"/>
          <a:endParaRPr lang="en-US" sz="2600" dirty="0" smtClean="0"/>
        </a:p>
        <a:p>
          <a:pPr algn="l"/>
          <a:r>
            <a:rPr lang="en-US" sz="4000" dirty="0" smtClean="0"/>
            <a:t>63%</a:t>
          </a:r>
          <a:endParaRPr lang="en-US" sz="4000" dirty="0"/>
        </a:p>
      </dgm:t>
    </dgm:pt>
    <dgm:pt modelId="{DB187073-14A0-40D5-82F5-639046F0C821}" type="sibTrans" cxnId="{70E5C8DC-C3A0-42B8-B2B0-F18F2821097E}">
      <dgm:prSet/>
      <dgm:spPr/>
      <dgm:t>
        <a:bodyPr/>
        <a:lstStyle/>
        <a:p>
          <a:endParaRPr lang="en-US"/>
        </a:p>
      </dgm:t>
    </dgm:pt>
    <dgm:pt modelId="{D51E1AB5-FEF2-43BB-AC5D-AB7D9720E1A6}" type="parTrans" cxnId="{70E5C8DC-C3A0-42B8-B2B0-F18F2821097E}">
      <dgm:prSet/>
      <dgm:spPr/>
      <dgm:t>
        <a:bodyPr/>
        <a:lstStyle/>
        <a:p>
          <a:endParaRPr lang="en-US"/>
        </a:p>
      </dgm:t>
    </dgm:pt>
    <dgm:pt modelId="{03D4D3FF-84E4-4B18-A455-84CC05118386}" type="pres">
      <dgm:prSet presAssocID="{1A44D76D-9CA4-4C9A-B97E-9826F4F1D39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31BF898-94A1-4F38-86AC-45318C909331}" type="pres">
      <dgm:prSet presAssocID="{D377F376-7527-4496-9BB6-40178F694C69}" presName="parentText_1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A65DD4-05FE-4AD6-B279-9C60B5FE8EEF}" type="pres">
      <dgm:prSet presAssocID="{D377F376-7527-4496-9BB6-40178F694C69}" presName="childText_1" presStyleLbl="node1" presStyleIdx="0" presStyleCnt="2" custScaleX="204064" custScaleY="100000" custLinFactNeighborX="-82722" custLinFactNeighborY="-2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DC8636-88A3-43D4-80BA-81EFD2052389}" type="pres">
      <dgm:prSet presAssocID="{D377F376-7527-4496-9BB6-40178F694C69}" presName="accentShape_1" presStyleCnt="0"/>
      <dgm:spPr/>
    </dgm:pt>
    <dgm:pt modelId="{22323BE7-3402-45B9-BBF6-99908127A210}" type="pres">
      <dgm:prSet presAssocID="{D377F376-7527-4496-9BB6-40178F694C69}" presName="imageRepeatNode" presStyleLbl="node1" presStyleIdx="0" presStyleCnt="2" custScaleX="153698" custLinFactNeighborX="-66923" custLinFactNeighborY="482"/>
      <dgm:spPr/>
      <dgm:t>
        <a:bodyPr/>
        <a:lstStyle/>
        <a:p>
          <a:endParaRPr lang="en-US"/>
        </a:p>
      </dgm:t>
    </dgm:pt>
    <dgm:pt modelId="{E8A6025A-1C07-414A-8BE5-707A286AD99F}" type="pres">
      <dgm:prSet presAssocID="{ED7DED22-F5F8-4AA4-9408-4EAD61A620E4}" presName="parentText_2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5F3643-5ED3-4281-BBDD-CA1A8D80F755}" type="pres">
      <dgm:prSet presAssocID="{ED7DED22-F5F8-4AA4-9408-4EAD61A620E4}" presName="childText_2" presStyleLbl="node2" presStyleIdx="0" presStyleCnt="0" custScaleX="215041" custScaleY="74283" custLinFactNeighborX="18433" custLinFactNeighborY="128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2FDDB0-E013-4F8B-BA5F-FB5B0133760B}" type="pres">
      <dgm:prSet presAssocID="{ED7DED22-F5F8-4AA4-9408-4EAD61A620E4}" presName="accentShape_2" presStyleCnt="0"/>
      <dgm:spPr/>
    </dgm:pt>
    <dgm:pt modelId="{2665122B-BB3A-4E90-8FA0-5141738DC490}" type="pres">
      <dgm:prSet presAssocID="{ED7DED22-F5F8-4AA4-9408-4EAD61A620E4}" presName="imageRepeatNode" presStyleLbl="node1" presStyleIdx="1" presStyleCnt="2" custScaleX="173128" custScaleY="74958" custLinFactNeighborX="-2527" custLinFactNeighborY="13069"/>
      <dgm:spPr/>
      <dgm:t>
        <a:bodyPr/>
        <a:lstStyle/>
        <a:p>
          <a:endParaRPr lang="en-US"/>
        </a:p>
      </dgm:t>
    </dgm:pt>
  </dgm:ptLst>
  <dgm:cxnLst>
    <dgm:cxn modelId="{1E882472-F93D-4092-8E90-01D34FDE0BF2}" type="presOf" srcId="{8ADACE1F-04A8-4493-A028-7D0186DDC169}" destId="{2E5F3643-5ED3-4281-BBDD-CA1A8D80F755}" srcOrd="0" destOrd="1" presId="urn:microsoft.com/office/officeart/2009/3/layout/BlockDescendingList"/>
    <dgm:cxn modelId="{EB44C6CF-EAE2-4413-8C3A-FF53BB155CDB}" type="presOf" srcId="{2E8B9FB1-F51A-4C6D-AC46-20F519351E50}" destId="{D6A65DD4-05FE-4AD6-B279-9C60B5FE8EEF}" srcOrd="0" destOrd="1" presId="urn:microsoft.com/office/officeart/2009/3/layout/BlockDescendingList"/>
    <dgm:cxn modelId="{70E5C8DC-C3A0-42B8-B2B0-F18F2821097E}" srcId="{ED7DED22-F5F8-4AA4-9408-4EAD61A620E4}" destId="{8ADACE1F-04A8-4493-A028-7D0186DDC169}" srcOrd="1" destOrd="0" parTransId="{D51E1AB5-FEF2-43BB-AC5D-AB7D9720E1A6}" sibTransId="{DB187073-14A0-40D5-82F5-639046F0C821}"/>
    <dgm:cxn modelId="{7A708348-13FF-4984-9E58-4A51044A9CEF}" type="presOf" srcId="{E68ED538-7B43-4434-864A-B7E2FF46C60D}" destId="{D6A65DD4-05FE-4AD6-B279-9C60B5FE8EEF}" srcOrd="0" destOrd="0" presId="urn:microsoft.com/office/officeart/2009/3/layout/BlockDescendingList"/>
    <dgm:cxn modelId="{01331852-FCBF-462F-B6A3-A717B17B95C8}" type="presOf" srcId="{ED7DED22-F5F8-4AA4-9408-4EAD61A620E4}" destId="{E8A6025A-1C07-414A-8BE5-707A286AD99F}" srcOrd="0" destOrd="0" presId="urn:microsoft.com/office/officeart/2009/3/layout/BlockDescendingList"/>
    <dgm:cxn modelId="{D9F9296C-B36E-480F-B018-18DFA7D00804}" type="presOf" srcId="{D377F376-7527-4496-9BB6-40178F694C69}" destId="{F31BF898-94A1-4F38-86AC-45318C909331}" srcOrd="0" destOrd="0" presId="urn:microsoft.com/office/officeart/2009/3/layout/BlockDescendingList"/>
    <dgm:cxn modelId="{FA441213-9DDF-4791-AAA7-15D76CC78EAC}" srcId="{D377F376-7527-4496-9BB6-40178F694C69}" destId="{2E8B9FB1-F51A-4C6D-AC46-20F519351E50}" srcOrd="1" destOrd="0" parTransId="{F6F567D2-A39E-45B7-8EB7-D2E671205205}" sibTransId="{A0022F94-F2F8-4887-A889-904E9656C801}"/>
    <dgm:cxn modelId="{5AA4EA51-C10E-415B-A990-3CB42A6860BC}" srcId="{1A44D76D-9CA4-4C9A-B97E-9826F4F1D39E}" destId="{ED7DED22-F5F8-4AA4-9408-4EAD61A620E4}" srcOrd="1" destOrd="0" parTransId="{281AFCB9-1AC9-400E-8C86-580CF8E04B78}" sibTransId="{B9A40359-A65A-4BA0-BF2A-8927CB9A7AAC}"/>
    <dgm:cxn modelId="{3EF2C44F-19A2-4D96-9C28-FF1EC2576391}" srcId="{D377F376-7527-4496-9BB6-40178F694C69}" destId="{E68ED538-7B43-4434-864A-B7E2FF46C60D}" srcOrd="0" destOrd="0" parTransId="{2AB1A9FC-8A9C-4695-B76B-907A31592720}" sibTransId="{F143D5D1-9169-4A2D-BC4E-FC625F533435}"/>
    <dgm:cxn modelId="{177CDCCC-F38E-4403-BCB8-68A256E83A23}" srcId="{1A44D76D-9CA4-4C9A-B97E-9826F4F1D39E}" destId="{D377F376-7527-4496-9BB6-40178F694C69}" srcOrd="0" destOrd="0" parTransId="{680B4D78-74B9-462F-AAF7-E2A569B17B92}" sibTransId="{3EE60E2E-87F2-4C16-8F7F-00AD98E54E66}"/>
    <dgm:cxn modelId="{E6E6BED8-493D-4AE5-890F-4F9596BADA40}" type="presOf" srcId="{7AE3E1BE-B18D-48E5-8434-E290C28D034D}" destId="{2E5F3643-5ED3-4281-BBDD-CA1A8D80F755}" srcOrd="0" destOrd="0" presId="urn:microsoft.com/office/officeart/2009/3/layout/BlockDescendingList"/>
    <dgm:cxn modelId="{D69F05DA-3A78-44F5-9FC2-DF9A99198440}" srcId="{ED7DED22-F5F8-4AA4-9408-4EAD61A620E4}" destId="{7AE3E1BE-B18D-48E5-8434-E290C28D034D}" srcOrd="0" destOrd="0" parTransId="{C842A676-1BEE-442F-A7FA-1FC658666A0D}" sibTransId="{0261FDD4-E388-4E17-96D6-4021A3B11099}"/>
    <dgm:cxn modelId="{54BE974E-7414-4D2C-8C92-CD98D7D47324}" type="presOf" srcId="{ED7DED22-F5F8-4AA4-9408-4EAD61A620E4}" destId="{2665122B-BB3A-4E90-8FA0-5141738DC490}" srcOrd="1" destOrd="0" presId="urn:microsoft.com/office/officeart/2009/3/layout/BlockDescendingList"/>
    <dgm:cxn modelId="{7A09B507-60CB-44E8-B4E1-68B126836901}" type="presOf" srcId="{D377F376-7527-4496-9BB6-40178F694C69}" destId="{22323BE7-3402-45B9-BBF6-99908127A210}" srcOrd="1" destOrd="0" presId="urn:microsoft.com/office/officeart/2009/3/layout/BlockDescendingList"/>
    <dgm:cxn modelId="{C11EEA7F-69E5-452A-94FC-ADD1B0B057EC}" type="presOf" srcId="{1A44D76D-9CA4-4C9A-B97E-9826F4F1D39E}" destId="{03D4D3FF-84E4-4B18-A455-84CC05118386}" srcOrd="0" destOrd="0" presId="urn:microsoft.com/office/officeart/2009/3/layout/BlockDescendingList"/>
    <dgm:cxn modelId="{396E815F-7280-455B-A34C-1CD8C4129ADE}" type="presParOf" srcId="{03D4D3FF-84E4-4B18-A455-84CC05118386}" destId="{F31BF898-94A1-4F38-86AC-45318C909331}" srcOrd="0" destOrd="0" presId="urn:microsoft.com/office/officeart/2009/3/layout/BlockDescendingList"/>
    <dgm:cxn modelId="{BDBE8A6B-1011-46E0-9D18-4E6DD31B16BA}" type="presParOf" srcId="{03D4D3FF-84E4-4B18-A455-84CC05118386}" destId="{D6A65DD4-05FE-4AD6-B279-9C60B5FE8EEF}" srcOrd="1" destOrd="0" presId="urn:microsoft.com/office/officeart/2009/3/layout/BlockDescendingList"/>
    <dgm:cxn modelId="{213CF5C8-7895-4D37-AD1C-C8D68369B6FB}" type="presParOf" srcId="{03D4D3FF-84E4-4B18-A455-84CC05118386}" destId="{E3DC8636-88A3-43D4-80BA-81EFD2052389}" srcOrd="2" destOrd="0" presId="urn:microsoft.com/office/officeart/2009/3/layout/BlockDescendingList"/>
    <dgm:cxn modelId="{59388E76-8C9D-4869-A421-CEF2F38D858B}" type="presParOf" srcId="{E3DC8636-88A3-43D4-80BA-81EFD2052389}" destId="{22323BE7-3402-45B9-BBF6-99908127A210}" srcOrd="0" destOrd="0" presId="urn:microsoft.com/office/officeart/2009/3/layout/BlockDescendingList"/>
    <dgm:cxn modelId="{B71B5445-69B2-444A-A68A-EA37F490782E}" type="presParOf" srcId="{03D4D3FF-84E4-4B18-A455-84CC05118386}" destId="{E8A6025A-1C07-414A-8BE5-707A286AD99F}" srcOrd="3" destOrd="0" presId="urn:microsoft.com/office/officeart/2009/3/layout/BlockDescendingList"/>
    <dgm:cxn modelId="{2EF95359-C0F2-437F-A5D7-07CFD4750213}" type="presParOf" srcId="{03D4D3FF-84E4-4B18-A455-84CC05118386}" destId="{2E5F3643-5ED3-4281-BBDD-CA1A8D80F755}" srcOrd="4" destOrd="0" presId="urn:microsoft.com/office/officeart/2009/3/layout/BlockDescendingList"/>
    <dgm:cxn modelId="{A63A9CB8-04B9-491C-B9AA-28BDE88D8315}" type="presParOf" srcId="{03D4D3FF-84E4-4B18-A455-84CC05118386}" destId="{682FDDB0-E013-4F8B-BA5F-FB5B0133760B}" srcOrd="5" destOrd="0" presId="urn:microsoft.com/office/officeart/2009/3/layout/BlockDescendingList"/>
    <dgm:cxn modelId="{D2496070-2E93-46A1-ADF2-4141C92617EA}" type="presParOf" srcId="{682FDDB0-E013-4F8B-BA5F-FB5B0133760B}" destId="{2665122B-BB3A-4E90-8FA0-5141738DC490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5122B-BB3A-4E90-8FA0-5141738DC490}">
      <dsp:nvSpPr>
        <dsp:cNvPr id="0" name=""/>
        <dsp:cNvSpPr/>
      </dsp:nvSpPr>
      <dsp:spPr>
        <a:xfrm>
          <a:off x="3295028" y="1750720"/>
          <a:ext cx="3479860" cy="334795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285750" bIns="63500" numCol="1" spcCol="1270" anchor="ctr" anchorCtr="0">
          <a:noAutofit/>
        </a:bodyPr>
        <a:lstStyle/>
        <a:p>
          <a:pPr lvl="0" algn="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0" kern="1200" dirty="0"/>
        </a:p>
      </dsp:txBody>
      <dsp:txXfrm rot="16200000">
        <a:off x="4806416" y="2788865"/>
        <a:ext cx="2981053" cy="904763"/>
      </dsp:txXfrm>
    </dsp:sp>
    <dsp:sp modelId="{22323BE7-3402-45B9-BBF6-99908127A210}">
      <dsp:nvSpPr>
        <dsp:cNvPr id="0" name=""/>
        <dsp:cNvSpPr/>
      </dsp:nvSpPr>
      <dsp:spPr>
        <a:xfrm>
          <a:off x="0" y="24457"/>
          <a:ext cx="3089318" cy="50741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0" rIns="291465" bIns="64770" numCol="1" spcCol="1270" anchor="ctr" anchorCtr="0">
          <a:noAutofit/>
        </a:bodyPr>
        <a:lstStyle/>
        <a:p>
          <a:pPr lvl="0" algn="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 </a:t>
          </a:r>
          <a:endParaRPr lang="en-US" sz="5100" kern="1200" dirty="0"/>
        </a:p>
      </dsp:txBody>
      <dsp:txXfrm rot="16200000">
        <a:off x="676529" y="1611328"/>
        <a:ext cx="3976964" cy="803222"/>
      </dsp:txXfrm>
    </dsp:sp>
    <dsp:sp modelId="{D6A65DD4-05FE-4AD6-B279-9C60B5FE8EEF}">
      <dsp:nvSpPr>
        <dsp:cNvPr id="0" name=""/>
        <dsp:cNvSpPr/>
      </dsp:nvSpPr>
      <dsp:spPr>
        <a:xfrm>
          <a:off x="0" y="0"/>
          <a:ext cx="2912187" cy="50986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/>
            <a:t>Retention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Fall 2017 -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Spring 2018</a:t>
          </a: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 smtClean="0"/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 smtClean="0"/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 smtClean="0"/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93%</a:t>
          </a:r>
          <a:endParaRPr lang="en-US" sz="4400" kern="1200" dirty="0"/>
        </a:p>
      </dsp:txBody>
      <dsp:txXfrm>
        <a:off x="0" y="0"/>
        <a:ext cx="2912187" cy="5098673"/>
      </dsp:txXfrm>
    </dsp:sp>
    <dsp:sp modelId="{2E5F3643-5ED3-4281-BBDD-CA1A8D80F755}">
      <dsp:nvSpPr>
        <dsp:cNvPr id="0" name=""/>
        <dsp:cNvSpPr/>
      </dsp:nvSpPr>
      <dsp:spPr>
        <a:xfrm>
          <a:off x="3522939" y="1762689"/>
          <a:ext cx="3068839" cy="333598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/>
            <a:t>Retention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Fall 17 –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Fall 18 </a:t>
          </a:r>
          <a:endParaRPr lang="en-US" sz="4000" kern="1200" dirty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63%</a:t>
          </a:r>
          <a:endParaRPr lang="en-US" sz="4000" kern="1200" dirty="0"/>
        </a:p>
      </dsp:txBody>
      <dsp:txXfrm>
        <a:off x="3522939" y="1762689"/>
        <a:ext cx="3068839" cy="3335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55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3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1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5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6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3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5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0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8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209BA-9E76-DA43-8D04-23B634EDE43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90476-79AA-9645-B420-F4CC4BEFD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411" y="1727058"/>
            <a:ext cx="11361107" cy="1000125"/>
          </a:xfrm>
        </p:spPr>
        <p:txBody>
          <a:bodyPr anchor="t" anchorCtr="0">
            <a:normAutofit fontScale="90000"/>
          </a:bodyPr>
          <a:lstStyle/>
          <a:p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ESOL Overview: Multiple Measures Placement &amp; Support Services</a:t>
            </a:r>
            <a:endParaRPr lang="en-US" sz="4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50" y="5757851"/>
            <a:ext cx="6486525" cy="5778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Caitlin Skellett &amp; Tiffany Korver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8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624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38411" y="1727058"/>
            <a:ext cx="11361107" cy="25583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ESOL: Mutiple Measures Placemetn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ESOL Overview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/>
              <a:t>Multiple Measures Placement	</a:t>
            </a:r>
          </a:p>
          <a:p>
            <a:pPr lvl="1"/>
            <a:r>
              <a:rPr lang="en-US" sz="3200" dirty="0"/>
              <a:t>ESOL Reading </a:t>
            </a:r>
            <a:r>
              <a:rPr lang="en-US" sz="3200" dirty="0" err="1"/>
              <a:t>Accuplacer</a:t>
            </a:r>
            <a:endParaRPr lang="en-US" sz="3200" dirty="0"/>
          </a:p>
          <a:p>
            <a:pPr lvl="1"/>
            <a:r>
              <a:rPr lang="en-US" sz="3200" dirty="0"/>
              <a:t>Interview</a:t>
            </a:r>
          </a:p>
          <a:p>
            <a:pPr lvl="1"/>
            <a:r>
              <a:rPr lang="en-US" sz="3200" dirty="0"/>
              <a:t>Writing </a:t>
            </a:r>
            <a:r>
              <a:rPr lang="en-US" sz="3200" dirty="0" smtClean="0"/>
              <a:t>Sample</a:t>
            </a:r>
          </a:p>
          <a:p>
            <a:pPr lvl="1"/>
            <a:endParaRPr lang="en-US" sz="3200" dirty="0"/>
          </a:p>
          <a:p>
            <a:r>
              <a:rPr lang="en-US" sz="3600" dirty="0" smtClean="0"/>
              <a:t>Support Services</a:t>
            </a:r>
          </a:p>
          <a:p>
            <a:pPr lvl="1"/>
            <a:r>
              <a:rPr lang="en-US" sz="3200" dirty="0" smtClean="0"/>
              <a:t>ESOL Advisor</a:t>
            </a:r>
          </a:p>
          <a:p>
            <a:pPr lvl="1"/>
            <a:r>
              <a:rPr lang="en-US" sz="3200" dirty="0" smtClean="0"/>
              <a:t>ESOL Tutor</a:t>
            </a:r>
          </a:p>
        </p:txBody>
      </p:sp>
    </p:spTree>
    <p:extLst>
      <p:ext uri="{BB962C8B-B14F-4D97-AF65-F5344CB8AC3E}">
        <p14:creationId xmlns:p14="http://schemas.microsoft.com/office/powerpoint/2010/main" val="281030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624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38411" y="1727058"/>
            <a:ext cx="11361107" cy="25583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ESOL: Mutiple Measures Placemetn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78353" y="356154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Multiple Measures Approach to Placement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632659" y="2089693"/>
            <a:ext cx="2967539" cy="115968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Interview</a:t>
            </a:r>
            <a:endParaRPr lang="en-US" sz="3200" b="1" dirty="0"/>
          </a:p>
        </p:txBody>
      </p:sp>
      <p:sp>
        <p:nvSpPr>
          <p:cNvPr id="16" name="Oval 15"/>
          <p:cNvSpPr/>
          <p:nvPr/>
        </p:nvSpPr>
        <p:spPr>
          <a:xfrm>
            <a:off x="3902095" y="4132442"/>
            <a:ext cx="4481619" cy="173792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Placement into level 1, 2, or 3</a:t>
            </a:r>
            <a:endParaRPr lang="en-US" sz="3600" dirty="0"/>
          </a:p>
        </p:txBody>
      </p:sp>
      <p:sp>
        <p:nvSpPr>
          <p:cNvPr id="17" name="Rounded Rectangle 16"/>
          <p:cNvSpPr/>
          <p:nvPr/>
        </p:nvSpPr>
        <p:spPr>
          <a:xfrm>
            <a:off x="543617" y="2089693"/>
            <a:ext cx="2911806" cy="115968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ESOL Reading </a:t>
            </a:r>
            <a:r>
              <a:rPr lang="en-US" sz="3200" b="1" dirty="0" err="1" smtClean="0"/>
              <a:t>Accuplacer</a:t>
            </a:r>
            <a:endParaRPr lang="en-US" sz="3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8787133" y="2089693"/>
            <a:ext cx="3030441" cy="115968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Optional Writing Sample</a:t>
            </a:r>
            <a:endParaRPr lang="en-US" sz="3200" b="1" dirty="0"/>
          </a:p>
        </p:txBody>
      </p:sp>
      <p:cxnSp>
        <p:nvCxnSpPr>
          <p:cNvPr id="22" name="Straight Arrow Connector 21"/>
          <p:cNvCxnSpPr>
            <a:stCxn id="17" idx="2"/>
            <a:endCxn id="16" idx="2"/>
          </p:cNvCxnSpPr>
          <p:nvPr/>
        </p:nvCxnSpPr>
        <p:spPr>
          <a:xfrm>
            <a:off x="1999520" y="3249374"/>
            <a:ext cx="1902575" cy="17520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5" idx="2"/>
            <a:endCxn id="16" idx="0"/>
          </p:cNvCxnSpPr>
          <p:nvPr/>
        </p:nvCxnSpPr>
        <p:spPr>
          <a:xfrm>
            <a:off x="6116429" y="3249374"/>
            <a:ext cx="26476" cy="8830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1" idx="2"/>
            <a:endCxn id="16" idx="6"/>
          </p:cNvCxnSpPr>
          <p:nvPr/>
        </p:nvCxnSpPr>
        <p:spPr>
          <a:xfrm flipH="1">
            <a:off x="8383714" y="3249374"/>
            <a:ext cx="1918640" cy="17520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82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624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38411" y="1727058"/>
            <a:ext cx="11361107" cy="25583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ESOL: Mutiple Measures Placemetn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86854" y="291445"/>
            <a:ext cx="1115747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latin typeface="Arial" charset="0"/>
                <a:ea typeface="Arial" charset="0"/>
                <a:cs typeface="Arial" charset="0"/>
              </a:rPr>
              <a:t>Placement Process of ESOL Students</a:t>
            </a:r>
            <a:endParaRPr lang="en-US" sz="4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62433" y="1021378"/>
            <a:ext cx="10713062" cy="53890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Takes ESOL Reading </a:t>
            </a:r>
            <a:r>
              <a:rPr lang="en-US" sz="3200" dirty="0" err="1">
                <a:latin typeface="Arial" charset="0"/>
                <a:ea typeface="Arial" charset="0"/>
                <a:cs typeface="Arial" charset="0"/>
              </a:rPr>
              <a:t>Accuplacer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test</a:t>
            </a:r>
          </a:p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Meets with an ESOL Advisor</a:t>
            </a:r>
          </a:p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Completes interview</a:t>
            </a:r>
          </a:p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May take writing test</a:t>
            </a:r>
          </a:p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Faculty grade writing test</a:t>
            </a:r>
          </a:p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ESOL Advisors make placement recommendation</a:t>
            </a:r>
          </a:p>
          <a:p>
            <a:pPr marL="571500" indent="-5715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Faculty approve placement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7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624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38411" y="1727058"/>
            <a:ext cx="11361107" cy="25583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ESOL: Mutiple Measures Placemetn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8353" y="59433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Academic Advising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26138" y="1384996"/>
            <a:ext cx="2341619" cy="2218013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1.5 ESOL Advisors</a:t>
            </a:r>
          </a:p>
        </p:txBody>
      </p:sp>
      <p:sp>
        <p:nvSpPr>
          <p:cNvPr id="6" name="Oval 5"/>
          <p:cNvSpPr/>
          <p:nvPr/>
        </p:nvSpPr>
        <p:spPr>
          <a:xfrm>
            <a:off x="7519915" y="3006227"/>
            <a:ext cx="2538485" cy="243157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About 90 ESOL students</a:t>
            </a:r>
            <a:endParaRPr lang="en-US" sz="28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8411" y="859809"/>
            <a:ext cx="10515600" cy="4804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Advocate for students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Provide personalized attention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Assist with course placement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Help with registration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624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38411" y="1727058"/>
            <a:ext cx="11361107" cy="25583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ESOL: Mutiple Measures Placemetn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8353" y="59433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Tutoring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8140262" y="348634"/>
            <a:ext cx="3829227" cy="162123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 professional ESOL Tutor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8411" y="1065352"/>
            <a:ext cx="10515600" cy="4804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Offers grammar &amp; vocabulary expertise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Understands students’ academic needs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Collaborates with faculty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Organize next-door tutoring/workshops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6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353" y="59433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Strong ESOL Collaboration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624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13983" y="1633708"/>
            <a:ext cx="4523125" cy="244998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Bi-Weekly 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Faculty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ESOL Tutors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ESOL Advisors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Admissions Reps</a:t>
            </a:r>
            <a:endParaRPr lang="en-US" sz="32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5865930" y="2651384"/>
            <a:ext cx="5202404" cy="29239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Creating the ESOL classes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Admissions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Advising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Dev. Ed. </a:t>
            </a:r>
            <a:r>
              <a:rPr lang="en-US" sz="3200" b="1" dirty="0" smtClean="0"/>
              <a:t>faculty</a:t>
            </a:r>
            <a:endParaRPr lang="en-US" sz="3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Administration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Financial Aid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652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353" y="59433"/>
            <a:ext cx="10515600" cy="1325563"/>
          </a:xfrm>
        </p:spPr>
        <p:txBody>
          <a:bodyPr/>
          <a:lstStyle/>
          <a:p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Retention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462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SCTCC ESOL Program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25056154"/>
              </p:ext>
            </p:extLst>
          </p:nvPr>
        </p:nvGraphicFramePr>
        <p:xfrm>
          <a:off x="2192054" y="1039660"/>
          <a:ext cx="7967945" cy="509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556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353" y="59433"/>
            <a:ext cx="10515600" cy="1325563"/>
          </a:xfrm>
        </p:spPr>
        <p:txBody>
          <a:bodyPr/>
          <a:lstStyle/>
          <a:p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Future Plans and Predictions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462" y="6367759"/>
            <a:ext cx="648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SCTCC ESOL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1978" y="1189973"/>
            <a:ext cx="1034197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Continue collecting data on our programmatic strengths and weaknesses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Continue collaboration between faculty and support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Explore making writing sample mandatory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Gather more data on students not retained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0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241</Words>
  <Application>Microsoft Office PowerPoint</Application>
  <PresentationFormat>Widescreen</PresentationFormat>
  <Paragraphs>82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ESOL Overview: Multiple Measures Placement &amp; Support Services</vt:lpstr>
      <vt:lpstr>ESOL Overview</vt:lpstr>
      <vt:lpstr>Multiple Measures Approach to Placement</vt:lpstr>
      <vt:lpstr>PowerPoint Presentation</vt:lpstr>
      <vt:lpstr>Academic Advising</vt:lpstr>
      <vt:lpstr>Tutoring</vt:lpstr>
      <vt:lpstr>Strong ESOL Collaboration</vt:lpstr>
      <vt:lpstr>Retention</vt:lpstr>
      <vt:lpstr>Future Plans and Predictions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Here</dc:title>
  <dc:creator>Kate Wallace</dc:creator>
  <cp:lastModifiedBy>Tiffany Korver</cp:lastModifiedBy>
  <cp:revision>40</cp:revision>
  <dcterms:created xsi:type="dcterms:W3CDTF">2016-06-09T14:08:12Z</dcterms:created>
  <dcterms:modified xsi:type="dcterms:W3CDTF">2018-09-26T20:06:22Z</dcterms:modified>
</cp:coreProperties>
</file>