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omments/modernComment_140_A8C07525.xml" ContentType="application/vnd.ms-powerpoint.comments+xml"/>
  <Override PartName="/ppt/comments/modernComment_138_7DFF5FCE.xml" ContentType="application/vnd.ms-powerpoint.comments+xml"/>
  <Override PartName="/ppt/comments/modernComment_13A_45335864.xml" ContentType="application/vnd.ms-powerpoint.comments+xml"/>
  <Override PartName="/ppt/comments/modernComment_13F_F16E75AD.xml" ContentType="application/vnd.ms-powerpoint.comments+xml"/>
  <Override PartName="/ppt/comments/modernComment_130_989E91D7.xml" ContentType="application/vnd.ms-powerpoint.comments+xml"/>
  <Override PartName="/ppt/comments/modernComment_145_543F396F.xml" ContentType="application/vnd.ms-powerpoint.comments+xml"/>
  <Override PartName="/ppt/comments/modernComment_131_60ED79C6.xml" ContentType="application/vnd.ms-powerpoint.comments+xml"/>
  <Override PartName="/ppt/comments/modernComment_134_B5D6484E.xml" ContentType="application/vnd.ms-powerpoint.comments+xml"/>
  <Override PartName="/ppt/comments/modernComment_133_5BD84B3B.xml" ContentType="application/vnd.ms-powerpoint.comments+xml"/>
  <Override PartName="/ppt/comments/modernComment_11E_5A4318C3.xml" ContentType="application/vnd.ms-powerpoint.comments+xml"/>
  <Override PartName="/ppt/comments/modernComment_11F_ECEABFFD.xml" ContentType="application/vnd.ms-powerpoint.comments+xml"/>
  <Override PartName="/ppt/comments/modernComment_132_E1626AC6.xml" ContentType="application/vnd.ms-powerpoint.comments+xml"/>
  <Override PartName="/ppt/comments/modernComment_120_FB8D988C.xml" ContentType="application/vnd.ms-powerpoint.comments+xml"/>
  <Override PartName="/ppt/comments/modernComment_147_FBFFC497.xml" ContentType="application/vnd.ms-powerpoint.comments+xml"/>
  <Override PartName="/ppt/comments/modernComment_121_E52DE05D.xml" ContentType="application/vnd.ms-powerpoint.comments+xml"/>
  <Override PartName="/ppt/comments/modernComment_110_16C89576.xml" ContentType="application/vnd.ms-powerpoint.comments+xml"/>
  <Override PartName="/ppt/comments/modernComment_141_7B208F04.xml" ContentType="application/vnd.ms-powerpoint.comments+xml"/>
  <Override PartName="/ppt/comments/modernComment_148_EC841F5C.xml" ContentType="application/vnd.ms-powerpoint.comments+xml"/>
  <Override PartName="/ppt/comments/modernComment_137_B18DADB3.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257" r:id="rId5"/>
    <p:sldId id="320" r:id="rId6"/>
    <p:sldId id="315" r:id="rId7"/>
    <p:sldId id="312" r:id="rId8"/>
    <p:sldId id="314" r:id="rId9"/>
    <p:sldId id="319" r:id="rId10"/>
    <p:sldId id="304" r:id="rId11"/>
    <p:sldId id="325" r:id="rId12"/>
    <p:sldId id="313" r:id="rId13"/>
    <p:sldId id="305" r:id="rId14"/>
    <p:sldId id="308" r:id="rId15"/>
    <p:sldId id="307" r:id="rId16"/>
    <p:sldId id="286" r:id="rId17"/>
    <p:sldId id="287" r:id="rId18"/>
    <p:sldId id="306" r:id="rId19"/>
    <p:sldId id="288" r:id="rId20"/>
    <p:sldId id="327" r:id="rId21"/>
    <p:sldId id="289" r:id="rId22"/>
    <p:sldId id="272" r:id="rId23"/>
    <p:sldId id="321" r:id="rId24"/>
    <p:sldId id="329" r:id="rId25"/>
    <p:sldId id="328" r:id="rId26"/>
    <p:sldId id="311" r:id="rId27"/>
    <p:sldId id="322" r:id="rId28"/>
    <p:sldId id="318" r:id="rId29"/>
    <p:sldId id="276" r:id="rId30"/>
  </p:sldIdLst>
  <p:sldSz cx="12192000" cy="6858000"/>
  <p:notesSz cx="7010400" cy="92964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2C7BF1C-5D7A-2676-33FF-315D76B1A190}" name="Williams, Shannon M" initials="WS" userId="S::og4498nv@minnstate.edu::42af4d83-ef39-4fdd-8306-50d5aa830c65" providerId="AD"/>
  <p188:author id="{A9FA6D9E-10B7-721E-A597-0DD8ADCB2AB7}" name="Jenson, Allison E" initials="JA" userId="S::bf7269yn@minnstate.edu::b13ce9e0-1deb-46c2-b72c-5783c544cc34" providerId="AD"/>
  <p188:author id="{784787B2-DE9E-02E0-983C-48CC1CE11728}" name="Fletcher, Melissa" initials="FM" userId="S::rd9407qe@minnstate.edu::896cc827-026c-4893-a6e0-950660603d20" providerId="AD"/>
  <p188:author id="{43E33FD2-8EBE-3E45-8CC1-81FA973766C9}" name="Laurel, Maggie" initials="LM" userId="S::co2688aq@minnstate.edu::9b64d0e0-62e9-46f1-acf1-3eb504a461ef" providerId="AD"/>
  <p188:author id="{16CFCDDA-186D-344E-01BB-C84652A6480C}" name="Anderson, Chad J" initials="AJ" userId="S::qj6563pa@minnstate.edu::c4108643-7b2e-48d7-b53e-0a6b0dc612d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laudia Angus" initials="CA" lastIdx="1" clrIdx="0">
    <p:extLst>
      <p:ext uri="{19B8F6BF-5375-455C-9EA6-DF929625EA0E}">
        <p15:presenceInfo xmlns:p15="http://schemas.microsoft.com/office/powerpoint/2012/main" userId="S-1-5-21-3633777038-47836165-918032334-16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03B77E-DB5F-2744-8D4D-875276EF4CE9}" v="41" dt="2025-09-12T18:47:45.8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976" y="7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comments/modernComment_110_16C89576.xml><?xml version="1.0" encoding="utf-8"?>
<p188:cmLst xmlns:a="http://schemas.openxmlformats.org/drawingml/2006/main" xmlns:r="http://schemas.openxmlformats.org/officeDocument/2006/relationships" xmlns:p188="http://schemas.microsoft.com/office/powerpoint/2018/8/main">
  <p188:cm id="{04A3750D-36B5-4D6C-A446-3FC714852F0C}" authorId="{A9FA6D9E-10B7-721E-A597-0DD8ADCB2AB7}" created="2025-09-12T20:36:00.516">
    <pc:sldMkLst xmlns:pc="http://schemas.microsoft.com/office/powerpoint/2013/main/command">
      <pc:docMk/>
      <pc:sldMk cId="382244214" sldId="272"/>
    </pc:sldMkLst>
    <p188:txBody>
      <a:bodyPr/>
      <a:lstStyle/>
      <a:p>
        <a:r>
          <a:rPr lang="en-US"/>
          <a:t>Allison </a:t>
        </a:r>
      </a:p>
    </p188:txBody>
  </p188:cm>
</p188:cmLst>
</file>

<file path=ppt/comments/modernComment_11E_5A4318C3.xml><?xml version="1.0" encoding="utf-8"?>
<p188:cmLst xmlns:a="http://schemas.openxmlformats.org/drawingml/2006/main" xmlns:r="http://schemas.openxmlformats.org/officeDocument/2006/relationships" xmlns:p188="http://schemas.microsoft.com/office/powerpoint/2018/8/main">
  <p188:cm id="{F7B2899C-4BCD-4AD7-8B22-9C74F2381788}" authorId="{A9FA6D9E-10B7-721E-A597-0DD8ADCB2AB7}" created="2025-09-12T20:33:55.265">
    <pc:sldMkLst xmlns:pc="http://schemas.microsoft.com/office/powerpoint/2013/main/command">
      <pc:docMk/>
      <pc:sldMk cId="1514346691" sldId="286"/>
    </pc:sldMkLst>
    <p188:txBody>
      <a:bodyPr/>
      <a:lstStyle/>
      <a:p>
        <a:r>
          <a:rPr lang="en-US"/>
          <a:t>Allison </a:t>
        </a:r>
      </a:p>
    </p188:txBody>
  </p188:cm>
</p188:cmLst>
</file>

<file path=ppt/comments/modernComment_11F_ECEABFFD.xml><?xml version="1.0" encoding="utf-8"?>
<p188:cmLst xmlns:a="http://schemas.openxmlformats.org/drawingml/2006/main" xmlns:r="http://schemas.openxmlformats.org/officeDocument/2006/relationships" xmlns:p188="http://schemas.microsoft.com/office/powerpoint/2018/8/main">
  <p188:cm id="{39AE689D-8FE4-427C-91B4-D76516703586}" authorId="{A9FA6D9E-10B7-721E-A597-0DD8ADCB2AB7}" created="2025-09-12T20:34:14.609">
    <pc:sldMkLst xmlns:pc="http://schemas.microsoft.com/office/powerpoint/2013/main/command">
      <pc:docMk/>
      <pc:sldMk cId="3974807549" sldId="287"/>
    </pc:sldMkLst>
    <p188:txBody>
      <a:bodyPr/>
      <a:lstStyle/>
      <a:p>
        <a:r>
          <a:rPr lang="en-US"/>
          <a:t>Melissa</a:t>
        </a:r>
      </a:p>
    </p188:txBody>
  </p188:cm>
</p188:cmLst>
</file>

<file path=ppt/comments/modernComment_120_FB8D988C.xml><?xml version="1.0" encoding="utf-8"?>
<p188:cmLst xmlns:a="http://schemas.openxmlformats.org/drawingml/2006/main" xmlns:r="http://schemas.openxmlformats.org/officeDocument/2006/relationships" xmlns:p188="http://schemas.microsoft.com/office/powerpoint/2018/8/main">
  <p188:cm id="{DCDF5D7C-5CD1-4B07-89EE-89D1A2733735}" authorId="{A9FA6D9E-10B7-721E-A597-0DD8ADCB2AB7}" created="2025-09-12T20:34:51.234">
    <pc:sldMkLst xmlns:pc="http://schemas.microsoft.com/office/powerpoint/2013/main/command">
      <pc:docMk/>
      <pc:sldMk cId="4220360844" sldId="288"/>
    </pc:sldMkLst>
    <p188:txBody>
      <a:bodyPr/>
      <a:lstStyle/>
      <a:p>
        <a:r>
          <a:rPr lang="en-US"/>
          <a:t>Allison</a:t>
        </a:r>
      </a:p>
    </p188:txBody>
  </p188:cm>
</p188:cmLst>
</file>

<file path=ppt/comments/modernComment_121_E52DE05D.xml><?xml version="1.0" encoding="utf-8"?>
<p188:cmLst xmlns:a="http://schemas.openxmlformats.org/drawingml/2006/main" xmlns:r="http://schemas.openxmlformats.org/officeDocument/2006/relationships" xmlns:p188="http://schemas.microsoft.com/office/powerpoint/2018/8/main">
  <p188:cm id="{A5FC8C48-9007-4B0A-8330-8D76E66FF307}" authorId="{A9FA6D9E-10B7-721E-A597-0DD8ADCB2AB7}" created="2025-09-12T20:35:23.578">
    <pc:sldMkLst xmlns:pc="http://schemas.microsoft.com/office/powerpoint/2013/main/command">
      <pc:docMk/>
      <pc:sldMk cId="3844989021" sldId="289"/>
    </pc:sldMkLst>
    <p188:txBody>
      <a:bodyPr/>
      <a:lstStyle/>
      <a:p>
        <a:r>
          <a:rPr lang="en-US"/>
          <a:t>Melissa</a:t>
        </a:r>
      </a:p>
    </p188:txBody>
  </p188:cm>
</p188:cmLst>
</file>

<file path=ppt/comments/modernComment_130_989E91D7.xml><?xml version="1.0" encoding="utf-8"?>
<p188:cmLst xmlns:a="http://schemas.openxmlformats.org/drawingml/2006/main" xmlns:r="http://schemas.openxmlformats.org/officeDocument/2006/relationships" xmlns:p188="http://schemas.microsoft.com/office/powerpoint/2018/8/main">
  <p188:cm id="{ED9381AE-B223-49A7-9CD2-122E9920AABF}" authorId="{A9FA6D9E-10B7-721E-A597-0DD8ADCB2AB7}" created="2025-02-06T16:34:01.880">
    <pc:sldMkLst xmlns:pc="http://schemas.microsoft.com/office/powerpoint/2013/main/command">
      <pc:docMk/>
      <pc:sldMk cId="2560528855" sldId="304"/>
    </pc:sldMkLst>
    <p188:txBody>
      <a:bodyPr/>
      <a:lstStyle/>
      <a:p>
        <a:r>
          <a:rPr lang="en-US"/>
          <a:t>Melissa: 5-6 </a:t>
        </a:r>
      </a:p>
    </p188:txBody>
  </p188:cm>
</p188:cmLst>
</file>

<file path=ppt/comments/modernComment_131_60ED79C6.xml><?xml version="1.0" encoding="utf-8"?>
<p188:cmLst xmlns:a="http://schemas.openxmlformats.org/drawingml/2006/main" xmlns:r="http://schemas.openxmlformats.org/officeDocument/2006/relationships" xmlns:p188="http://schemas.microsoft.com/office/powerpoint/2018/8/main">
  <p188:cm id="{367C32DA-2C75-40E0-BBD7-30AE00E715B8}" authorId="{A9FA6D9E-10B7-721E-A597-0DD8ADCB2AB7}" created="2025-02-06T16:40:41.548">
    <pc:sldMkLst xmlns:pc="http://schemas.microsoft.com/office/powerpoint/2013/main/command">
      <pc:docMk/>
      <pc:sldMk cId="1626175942" sldId="305"/>
    </pc:sldMkLst>
    <p188:replyLst>
      <p188:reply id="{0804B72E-89A4-41B4-8645-62784020D112}" authorId="{A9FA6D9E-10B7-721E-A597-0DD8ADCB2AB7}" created="2025-02-06T16:41:43.050">
        <p188:txBody>
          <a:bodyPr/>
          <a:lstStyle/>
          <a:p>
            <a:r>
              <a:rPr lang="en-US"/>
              <a:t>Allison-Introduction</a:t>
            </a:r>
          </a:p>
        </p188:txBody>
      </p188:reply>
    </p188:replyLst>
    <p188:txBody>
      <a:bodyPr/>
      <a:lstStyle/>
      <a:p>
        <a:r>
          <a:rPr lang="en-US"/>
          <a:t>Allison/Melissa</a:t>
        </a:r>
      </a:p>
    </p188:txBody>
  </p188:cm>
</p188:cmLst>
</file>

<file path=ppt/comments/modernComment_132_E1626AC6.xml><?xml version="1.0" encoding="utf-8"?>
<p188:cmLst xmlns:a="http://schemas.openxmlformats.org/drawingml/2006/main" xmlns:r="http://schemas.openxmlformats.org/officeDocument/2006/relationships" xmlns:p188="http://schemas.microsoft.com/office/powerpoint/2018/8/main">
  <p188:cm id="{6CFD1DC3-4F73-4E92-AC6E-D621E98B0279}" authorId="{A9FA6D9E-10B7-721E-A597-0DD8ADCB2AB7}" created="2025-09-12T20:34:34.375">
    <pc:sldMkLst xmlns:pc="http://schemas.microsoft.com/office/powerpoint/2013/main/command">
      <pc:docMk/>
      <pc:sldMk cId="3781323462" sldId="306"/>
    </pc:sldMkLst>
    <p188:txBody>
      <a:bodyPr/>
      <a:lstStyle/>
      <a:p>
        <a:r>
          <a:rPr lang="en-US"/>
          <a:t>Melissa</a:t>
        </a:r>
      </a:p>
    </p188:txBody>
  </p188:cm>
</p188:cmLst>
</file>

<file path=ppt/comments/modernComment_133_5BD84B3B.xml><?xml version="1.0" encoding="utf-8"?>
<p188:cmLst xmlns:a="http://schemas.openxmlformats.org/drawingml/2006/main" xmlns:r="http://schemas.openxmlformats.org/officeDocument/2006/relationships" xmlns:p188="http://schemas.microsoft.com/office/powerpoint/2018/8/main">
  <p188:cm id="{2199FF46-CB99-466A-AF05-80F7745083A4}" authorId="{A9FA6D9E-10B7-721E-A597-0DD8ADCB2AB7}" created="2025-09-12T20:33:37.843">
    <pc:sldMkLst xmlns:pc="http://schemas.microsoft.com/office/powerpoint/2013/main/command">
      <pc:docMk/>
      <pc:sldMk cId="1540901691" sldId="307"/>
    </pc:sldMkLst>
    <p188:txBody>
      <a:bodyPr/>
      <a:lstStyle/>
      <a:p>
        <a:r>
          <a:rPr lang="en-US"/>
          <a:t>Melissa</a:t>
        </a:r>
      </a:p>
    </p188:txBody>
  </p188:cm>
</p188:cmLst>
</file>

<file path=ppt/comments/modernComment_134_B5D6484E.xml><?xml version="1.0" encoding="utf-8"?>
<p188:cmLst xmlns:a="http://schemas.openxmlformats.org/drawingml/2006/main" xmlns:r="http://schemas.openxmlformats.org/officeDocument/2006/relationships" xmlns:p188="http://schemas.microsoft.com/office/powerpoint/2018/8/main">
  <p188:cm id="{D4DB2D96-651D-42A3-8CAA-8A3333B8AB62}" authorId="{784787B2-DE9E-02E0-983C-48CC1CE11728}" created="2025-02-05T17:05:15.591">
    <pc:sldMkLst xmlns:pc="http://schemas.microsoft.com/office/powerpoint/2013/main/command">
      <pc:docMk/>
      <pc:sldMk cId="3050719310" sldId="308"/>
    </pc:sldMkLst>
    <p188:txBody>
      <a:bodyPr/>
      <a:lstStyle/>
      <a:p>
        <a:r>
          <a:rPr lang="en-US"/>
          <a:t>Hiding slide for presentation but will provide for their review on their own</a:t>
        </a:r>
      </a:p>
    </p188:txBody>
  </p188:cm>
</p188:cmLst>
</file>

<file path=ppt/comments/modernComment_137_B18DADB3.xml><?xml version="1.0" encoding="utf-8"?>
<p188:cmLst xmlns:a="http://schemas.openxmlformats.org/drawingml/2006/main" xmlns:r="http://schemas.openxmlformats.org/officeDocument/2006/relationships" xmlns:p188="http://schemas.microsoft.com/office/powerpoint/2018/8/main">
  <p188:cm id="{31123FBD-D5EC-45DD-B859-A18D6AB8EF73}" authorId="{A9FA6D9E-10B7-721E-A597-0DD8ADCB2AB7}" created="2025-02-06T17:08:13.097">
    <pc:sldMkLst xmlns:pc="http://schemas.microsoft.com/office/powerpoint/2013/main/command">
      <pc:docMk/>
      <pc:sldMk cId="2978852275" sldId="311"/>
    </pc:sldMkLst>
    <p188:replyLst>
      <p188:reply id="{6840E1D3-382E-4443-AE64-BDE575D54D9D}" authorId="{A9FA6D9E-10B7-721E-A597-0DD8ADCB2AB7}" created="2025-09-12T20:36:30.782">
        <p188:txBody>
          <a:bodyPr/>
          <a:lstStyle/>
          <a:p>
            <a:r>
              <a:rPr lang="en-US"/>
              <a:t>Allison </a:t>
            </a:r>
          </a:p>
        </p188:txBody>
      </p188:reply>
    </p188:replyLst>
    <p188:txBody>
      <a:bodyPr/>
      <a:lstStyle/>
      <a:p>
        <a:r>
          <a:rPr lang="en-US"/>
          <a:t>Passing out handouts and scenarios</a:t>
        </a:r>
      </a:p>
    </p188:txBody>
  </p188:cm>
</p188:cmLst>
</file>

<file path=ppt/comments/modernComment_138_7DFF5FCE.xml><?xml version="1.0" encoding="utf-8"?>
<p188:cmLst xmlns:a="http://schemas.openxmlformats.org/drawingml/2006/main" xmlns:r="http://schemas.openxmlformats.org/officeDocument/2006/relationships" xmlns:p188="http://schemas.microsoft.com/office/powerpoint/2018/8/main">
  <p188:cm id="{C102DC8C-81B6-4153-92A2-5A3A6DC731B8}" authorId="{A9FA6D9E-10B7-721E-A597-0DD8ADCB2AB7}" created="2025-02-06T16:34:24.302">
    <pc:sldMkLst xmlns:pc="http://schemas.microsoft.com/office/powerpoint/2013/main/command">
      <pc:docMk/>
      <pc:sldMk cId="2113888206" sldId="312"/>
    </pc:sldMkLst>
    <p188:txBody>
      <a:bodyPr/>
      <a:lstStyle/>
      <a:p>
        <a:r>
          <a:rPr lang="en-US"/>
          <a:t>Maggie-7-8</a:t>
        </a:r>
      </a:p>
    </p188:txBody>
  </p188:cm>
</p188:cmLst>
</file>

<file path=ppt/comments/modernComment_13A_45335864.xml><?xml version="1.0" encoding="utf-8"?>
<p188:cmLst xmlns:a="http://schemas.openxmlformats.org/drawingml/2006/main" xmlns:r="http://schemas.openxmlformats.org/officeDocument/2006/relationships" xmlns:p188="http://schemas.microsoft.com/office/powerpoint/2018/8/main">
  <p188:cm id="{12AC30E1-C8F5-446A-B9C9-FAC01966C323}" authorId="{A9FA6D9E-10B7-721E-A597-0DD8ADCB2AB7}" created="2025-09-12T20:32:53.202">
    <pc:sldMkLst xmlns:pc="http://schemas.microsoft.com/office/powerpoint/2013/main/command">
      <pc:docMk/>
      <pc:sldMk cId="1160992868" sldId="314"/>
    </pc:sldMkLst>
    <p188:txBody>
      <a:bodyPr/>
      <a:lstStyle/>
      <a:p>
        <a:r>
          <a:rPr lang="en-US"/>
          <a:t>Allison</a:t>
        </a:r>
      </a:p>
    </p188:txBody>
  </p188:cm>
</p188:cmLst>
</file>

<file path=ppt/comments/modernComment_13F_F16E75AD.xml><?xml version="1.0" encoding="utf-8"?>
<p188:cmLst xmlns:a="http://schemas.openxmlformats.org/drawingml/2006/main" xmlns:r="http://schemas.openxmlformats.org/officeDocument/2006/relationships" xmlns:p188="http://schemas.microsoft.com/office/powerpoint/2018/8/main">
  <p188:cm id="{8FECBE76-0AE7-4986-A180-8FA56C6C01AB}" authorId="{A9FA6D9E-10B7-721E-A597-0DD8ADCB2AB7}" created="2025-09-12T20:19:28.810">
    <pc:sldMkLst xmlns:pc="http://schemas.microsoft.com/office/powerpoint/2013/main/command">
      <pc:docMk/>
      <pc:sldMk cId="4050548141" sldId="319"/>
    </pc:sldMkLst>
    <p188:txBody>
      <a:bodyPr/>
      <a:lstStyle/>
      <a:p>
        <a:r>
          <a:rPr lang="en-US"/>
          <a:t>Melissa</a:t>
        </a:r>
      </a:p>
    </p188:txBody>
  </p188:cm>
</p188:cmLst>
</file>

<file path=ppt/comments/modernComment_140_A8C07525.xml><?xml version="1.0" encoding="utf-8"?>
<p188:cmLst xmlns:a="http://schemas.openxmlformats.org/drawingml/2006/main" xmlns:r="http://schemas.openxmlformats.org/officeDocument/2006/relationships" xmlns:p188="http://schemas.microsoft.com/office/powerpoint/2018/8/main">
  <p188:cm id="{59916ACD-5D5C-4C99-B15B-4E656F842148}" authorId="{A9FA6D9E-10B7-721E-A597-0DD8ADCB2AB7}" created="2025-02-06T16:33:14.894">
    <pc:sldMkLst xmlns:pc="http://schemas.microsoft.com/office/powerpoint/2013/main/command">
      <pc:docMk/>
      <pc:sldMk cId="2831185189" sldId="320"/>
    </pc:sldMkLst>
    <p188:txBody>
      <a:bodyPr/>
      <a:lstStyle/>
      <a:p>
        <a:r>
          <a:rPr lang="en-US"/>
          <a:t>Allison-2, 4
Everyone: 3 </a:t>
        </a:r>
      </a:p>
    </p188:txBody>
  </p188:cm>
</p188:cmLst>
</file>

<file path=ppt/comments/modernComment_141_7B208F04.xml><?xml version="1.0" encoding="utf-8"?>
<p188:cmLst xmlns:a="http://schemas.openxmlformats.org/drawingml/2006/main" xmlns:r="http://schemas.openxmlformats.org/officeDocument/2006/relationships" xmlns:p188="http://schemas.microsoft.com/office/powerpoint/2018/8/main">
  <p188:cm id="{83C21BBC-6D3E-4E96-9B22-2783055F50C9}" authorId="{A9FA6D9E-10B7-721E-A597-0DD8ADCB2AB7}" created="2025-02-06T16:53:10.852">
    <pc:sldMkLst xmlns:pc="http://schemas.microsoft.com/office/powerpoint/2013/main/command">
      <pc:docMk/>
      <pc:sldMk cId="2065731332" sldId="321"/>
    </pc:sldMkLst>
    <p188:txBody>
      <a:bodyPr/>
      <a:lstStyle/>
      <a:p>
        <a:r>
          <a:rPr lang="en-US"/>
          <a:t>Chad</a:t>
        </a:r>
      </a:p>
    </p188:txBody>
  </p188:cm>
</p188:cmLst>
</file>

<file path=ppt/comments/modernComment_145_543F396F.xml><?xml version="1.0" encoding="utf-8"?>
<p188:cmLst xmlns:a="http://schemas.openxmlformats.org/drawingml/2006/main" xmlns:r="http://schemas.openxmlformats.org/officeDocument/2006/relationships" xmlns:p188="http://schemas.microsoft.com/office/powerpoint/2018/8/main">
  <p188:cm id="{7A97C8E2-C05F-49BD-BA54-C82FABC15952}" authorId="{A9FA6D9E-10B7-721E-A597-0DD8ADCB2AB7}" created="2025-09-12T20:31:04.577">
    <pc:sldMkLst xmlns:pc="http://schemas.microsoft.com/office/powerpoint/2013/main/command">
      <pc:docMk/>
      <pc:sldMk cId="1413429615" sldId="325"/>
    </pc:sldMkLst>
    <p188:txBody>
      <a:bodyPr/>
      <a:lstStyle/>
      <a:p>
        <a:r>
          <a:rPr lang="en-US"/>
          <a:t>tag team- Melissa on digital, Allison on instructional</a:t>
        </a:r>
      </a:p>
    </p188:txBody>
  </p188:cm>
</p188:cmLst>
</file>

<file path=ppt/comments/modernComment_147_FBFFC497.xml><?xml version="1.0" encoding="utf-8"?>
<p188:cmLst xmlns:a="http://schemas.openxmlformats.org/drawingml/2006/main" xmlns:r="http://schemas.openxmlformats.org/officeDocument/2006/relationships" xmlns:p188="http://schemas.microsoft.com/office/powerpoint/2018/8/main">
  <p188:cm id="{79082E33-2C23-445C-B451-D54663B28F61}" authorId="{A9FA6D9E-10B7-721E-A597-0DD8ADCB2AB7}" created="2025-09-12T20:34:57.844">
    <pc:sldMkLst xmlns:pc="http://schemas.microsoft.com/office/powerpoint/2013/main/command">
      <pc:docMk/>
      <pc:sldMk cId="4227843223" sldId="327"/>
    </pc:sldMkLst>
    <p188:txBody>
      <a:bodyPr/>
      <a:lstStyle/>
      <a:p>
        <a:r>
          <a:rPr lang="en-US"/>
          <a:t>Allison </a:t>
        </a:r>
      </a:p>
    </p188:txBody>
  </p188:cm>
</p188:cmLst>
</file>

<file path=ppt/comments/modernComment_148_EC841F5C.xml><?xml version="1.0" encoding="utf-8"?>
<p188:cmLst xmlns:a="http://schemas.openxmlformats.org/drawingml/2006/main" xmlns:r="http://schemas.openxmlformats.org/officeDocument/2006/relationships" xmlns:p188="http://schemas.microsoft.com/office/powerpoint/2018/8/main">
  <p188:cm id="{7083DE7E-223A-4C97-8EF4-DDEE41A38D95}" authorId="{A9FA6D9E-10B7-721E-A597-0DD8ADCB2AB7}" created="2025-09-12T20:36:21.907">
    <pc:sldMkLst xmlns:pc="http://schemas.microsoft.com/office/powerpoint/2013/main/command">
      <pc:docMk/>
      <pc:sldMk cId="3968081756" sldId="328"/>
    </pc:sldMkLst>
    <p188:txBody>
      <a:bodyPr/>
      <a:lstStyle/>
      <a:p>
        <a:r>
          <a:rPr lang="en-US"/>
          <a:t>Melissa</a:t>
        </a:r>
      </a:p>
    </p188:txBody>
  </p188:cm>
</p188:cmLst>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BEFC0E-3092-437C-ADFC-63061BA37084}" type="doc">
      <dgm:prSet loTypeId="urn:microsoft.com/office/officeart/2005/8/layout/vList2" loCatId="list" qsTypeId="urn:microsoft.com/office/officeart/2005/8/quickstyle/simple5" qsCatId="simple" csTypeId="urn:microsoft.com/office/officeart/2005/8/colors/colorful2" csCatId="colorful" phldr="1"/>
      <dgm:spPr/>
      <dgm:t>
        <a:bodyPr/>
        <a:lstStyle/>
        <a:p>
          <a:endParaRPr lang="en-US"/>
        </a:p>
      </dgm:t>
    </dgm:pt>
    <dgm:pt modelId="{33A4D87B-1B48-4068-96A9-AE12A79BFCE1}">
      <dgm:prSet/>
      <dgm:spPr/>
      <dgm:t>
        <a:bodyPr/>
        <a:lstStyle/>
        <a:p>
          <a:r>
            <a:rPr lang="en-US" b="1"/>
            <a:t>Engagement:  </a:t>
          </a:r>
        </a:p>
        <a:p>
          <a:r>
            <a:rPr lang="en-US"/>
            <a:t>How are learners </a:t>
          </a:r>
          <a:r>
            <a:rPr lang="en-US" b="1"/>
            <a:t>motivated</a:t>
          </a:r>
          <a:r>
            <a:rPr lang="en-US"/>
            <a:t> to learn? </a:t>
          </a:r>
        </a:p>
      </dgm:t>
    </dgm:pt>
    <dgm:pt modelId="{39250584-2905-4ED9-84B2-733D2329DA1B}" type="parTrans" cxnId="{161E76DA-0E82-422E-9636-D4CDA369BA77}">
      <dgm:prSet/>
      <dgm:spPr/>
      <dgm:t>
        <a:bodyPr/>
        <a:lstStyle/>
        <a:p>
          <a:endParaRPr lang="en-US"/>
        </a:p>
      </dgm:t>
    </dgm:pt>
    <dgm:pt modelId="{D27E066B-1741-4B8E-965A-7F9D6F94F8DC}" type="sibTrans" cxnId="{161E76DA-0E82-422E-9636-D4CDA369BA77}">
      <dgm:prSet/>
      <dgm:spPr/>
      <dgm:t>
        <a:bodyPr/>
        <a:lstStyle/>
        <a:p>
          <a:endParaRPr lang="en-US"/>
        </a:p>
      </dgm:t>
    </dgm:pt>
    <dgm:pt modelId="{80303738-E123-4CF1-9BD2-DCB06707AF06}">
      <dgm:prSet/>
      <dgm:spPr/>
      <dgm:t>
        <a:bodyPr/>
        <a:lstStyle/>
        <a:p>
          <a:r>
            <a:rPr lang="en-US" b="1"/>
            <a:t>Representation:  </a:t>
          </a:r>
        </a:p>
        <a:p>
          <a:r>
            <a:rPr lang="en-US"/>
            <a:t>How do learners </a:t>
          </a:r>
          <a:r>
            <a:rPr lang="en-US" b="1"/>
            <a:t>get</a:t>
          </a:r>
          <a:r>
            <a:rPr lang="en-US"/>
            <a:t> information? </a:t>
          </a:r>
        </a:p>
      </dgm:t>
      <dgm:extLst>
        <a:ext uri="{E40237B7-FDA0-4F09-8148-C483321AD2D9}">
          <dgm14:cNvPr xmlns:dgm14="http://schemas.microsoft.com/office/drawing/2010/diagram" id="0" name="" descr="Representation: How do learners comprehend information"/>
        </a:ext>
      </dgm:extLst>
    </dgm:pt>
    <dgm:pt modelId="{26B5E675-24E8-43D0-ABDC-CE967967B737}" type="parTrans" cxnId="{39108C3F-D134-4CC1-8BFA-77017EF0A454}">
      <dgm:prSet/>
      <dgm:spPr/>
      <dgm:t>
        <a:bodyPr/>
        <a:lstStyle/>
        <a:p>
          <a:endParaRPr lang="en-US"/>
        </a:p>
      </dgm:t>
    </dgm:pt>
    <dgm:pt modelId="{BFBD48E1-B36E-49C4-9303-E923C9704B90}" type="sibTrans" cxnId="{39108C3F-D134-4CC1-8BFA-77017EF0A454}">
      <dgm:prSet/>
      <dgm:spPr/>
      <dgm:t>
        <a:bodyPr/>
        <a:lstStyle/>
        <a:p>
          <a:endParaRPr lang="en-US"/>
        </a:p>
      </dgm:t>
    </dgm:pt>
    <dgm:pt modelId="{CC3E40B2-7DF3-4FA5-A1DA-4317E113D7D7}">
      <dgm:prSet/>
      <dgm:spPr/>
      <dgm:t>
        <a:bodyPr/>
        <a:lstStyle/>
        <a:p>
          <a:r>
            <a:rPr lang="en-US" b="1"/>
            <a:t>Expression: </a:t>
          </a:r>
        </a:p>
        <a:p>
          <a:r>
            <a:rPr lang="en-US"/>
            <a:t>How to learners </a:t>
          </a:r>
          <a:r>
            <a:rPr lang="en-US" b="1"/>
            <a:t>show</a:t>
          </a:r>
          <a:r>
            <a:rPr lang="en-US"/>
            <a:t> what they know? </a:t>
          </a:r>
        </a:p>
      </dgm:t>
      <dgm:extLst>
        <a:ext uri="{E40237B7-FDA0-4F09-8148-C483321AD2D9}">
          <dgm14:cNvPr xmlns:dgm14="http://schemas.microsoft.com/office/drawing/2010/diagram" id="0" name="" descr="Representation: How do learners comprehend information"/>
        </a:ext>
      </dgm:extLst>
    </dgm:pt>
    <dgm:pt modelId="{8422681D-EA6E-42C9-BB8A-08DBBABDD417}" type="parTrans" cxnId="{0C9FB31A-6130-47CE-9649-6A8355CF50C7}">
      <dgm:prSet/>
      <dgm:spPr/>
      <dgm:t>
        <a:bodyPr/>
        <a:lstStyle/>
        <a:p>
          <a:endParaRPr lang="en-US"/>
        </a:p>
      </dgm:t>
    </dgm:pt>
    <dgm:pt modelId="{36BFEEE1-21EB-48FF-8B31-2C6E1A4D320F}" type="sibTrans" cxnId="{0C9FB31A-6130-47CE-9649-6A8355CF50C7}">
      <dgm:prSet/>
      <dgm:spPr/>
      <dgm:t>
        <a:bodyPr/>
        <a:lstStyle/>
        <a:p>
          <a:endParaRPr lang="en-US"/>
        </a:p>
      </dgm:t>
    </dgm:pt>
    <dgm:pt modelId="{1A3C2DAA-096D-4442-B5A3-6C3300EB8E96}" type="pres">
      <dgm:prSet presAssocID="{B5BEFC0E-3092-437C-ADFC-63061BA37084}" presName="linear" presStyleCnt="0">
        <dgm:presLayoutVars>
          <dgm:animLvl val="lvl"/>
          <dgm:resizeHandles val="exact"/>
        </dgm:presLayoutVars>
      </dgm:prSet>
      <dgm:spPr/>
    </dgm:pt>
    <dgm:pt modelId="{D03BD84D-FCEC-4329-8333-358EDB3BC005}" type="pres">
      <dgm:prSet presAssocID="{33A4D87B-1B48-4068-96A9-AE12A79BFCE1}" presName="parentText" presStyleLbl="node1" presStyleIdx="0" presStyleCnt="3">
        <dgm:presLayoutVars>
          <dgm:chMax val="0"/>
          <dgm:bulletEnabled val="1"/>
        </dgm:presLayoutVars>
      </dgm:prSet>
      <dgm:spPr/>
    </dgm:pt>
    <dgm:pt modelId="{B5DD85D6-8BD7-4DD4-BAC2-695DA6A0B893}" type="pres">
      <dgm:prSet presAssocID="{D27E066B-1741-4B8E-965A-7F9D6F94F8DC}" presName="spacer" presStyleCnt="0"/>
      <dgm:spPr/>
    </dgm:pt>
    <dgm:pt modelId="{40975F9D-0FAA-47FE-BA42-8C134CD5F0C0}" type="pres">
      <dgm:prSet presAssocID="{80303738-E123-4CF1-9BD2-DCB06707AF06}" presName="parentText" presStyleLbl="node1" presStyleIdx="1" presStyleCnt="3">
        <dgm:presLayoutVars>
          <dgm:chMax val="0"/>
          <dgm:bulletEnabled val="1"/>
        </dgm:presLayoutVars>
      </dgm:prSet>
      <dgm:spPr/>
    </dgm:pt>
    <dgm:pt modelId="{337B9378-5A8C-40CE-9836-CBF98B5A7A7E}" type="pres">
      <dgm:prSet presAssocID="{BFBD48E1-B36E-49C4-9303-E923C9704B90}" presName="spacer" presStyleCnt="0"/>
      <dgm:spPr/>
    </dgm:pt>
    <dgm:pt modelId="{088F55DD-8505-4C3F-A7A9-7E0BE6FFC1DA}" type="pres">
      <dgm:prSet presAssocID="{CC3E40B2-7DF3-4FA5-A1DA-4317E113D7D7}" presName="parentText" presStyleLbl="node1" presStyleIdx="2" presStyleCnt="3">
        <dgm:presLayoutVars>
          <dgm:chMax val="0"/>
          <dgm:bulletEnabled val="1"/>
        </dgm:presLayoutVars>
      </dgm:prSet>
      <dgm:spPr/>
    </dgm:pt>
  </dgm:ptLst>
  <dgm:cxnLst>
    <dgm:cxn modelId="{0C9FB31A-6130-47CE-9649-6A8355CF50C7}" srcId="{B5BEFC0E-3092-437C-ADFC-63061BA37084}" destId="{CC3E40B2-7DF3-4FA5-A1DA-4317E113D7D7}" srcOrd="2" destOrd="0" parTransId="{8422681D-EA6E-42C9-BB8A-08DBBABDD417}" sibTransId="{36BFEEE1-21EB-48FF-8B31-2C6E1A4D320F}"/>
    <dgm:cxn modelId="{12693F25-1959-40D7-AD00-C611A49A439F}" type="presOf" srcId="{CC3E40B2-7DF3-4FA5-A1DA-4317E113D7D7}" destId="{088F55DD-8505-4C3F-A7A9-7E0BE6FFC1DA}" srcOrd="0" destOrd="0" presId="urn:microsoft.com/office/officeart/2005/8/layout/vList2"/>
    <dgm:cxn modelId="{39108C3F-D134-4CC1-8BFA-77017EF0A454}" srcId="{B5BEFC0E-3092-437C-ADFC-63061BA37084}" destId="{80303738-E123-4CF1-9BD2-DCB06707AF06}" srcOrd="1" destOrd="0" parTransId="{26B5E675-24E8-43D0-ABDC-CE967967B737}" sibTransId="{BFBD48E1-B36E-49C4-9303-E923C9704B90}"/>
    <dgm:cxn modelId="{FE1B5882-0848-49FC-8E29-911AD78289D7}" type="presOf" srcId="{33A4D87B-1B48-4068-96A9-AE12A79BFCE1}" destId="{D03BD84D-FCEC-4329-8333-358EDB3BC005}" srcOrd="0" destOrd="0" presId="urn:microsoft.com/office/officeart/2005/8/layout/vList2"/>
    <dgm:cxn modelId="{A10FA6A4-B553-465C-9805-3D20712F80F0}" type="presOf" srcId="{80303738-E123-4CF1-9BD2-DCB06707AF06}" destId="{40975F9D-0FAA-47FE-BA42-8C134CD5F0C0}" srcOrd="0" destOrd="0" presId="urn:microsoft.com/office/officeart/2005/8/layout/vList2"/>
    <dgm:cxn modelId="{4686DDB8-2594-4C78-8A4A-7B29207DE62B}" type="presOf" srcId="{B5BEFC0E-3092-437C-ADFC-63061BA37084}" destId="{1A3C2DAA-096D-4442-B5A3-6C3300EB8E96}" srcOrd="0" destOrd="0" presId="urn:microsoft.com/office/officeart/2005/8/layout/vList2"/>
    <dgm:cxn modelId="{161E76DA-0E82-422E-9636-D4CDA369BA77}" srcId="{B5BEFC0E-3092-437C-ADFC-63061BA37084}" destId="{33A4D87B-1B48-4068-96A9-AE12A79BFCE1}" srcOrd="0" destOrd="0" parTransId="{39250584-2905-4ED9-84B2-733D2329DA1B}" sibTransId="{D27E066B-1741-4B8E-965A-7F9D6F94F8DC}"/>
    <dgm:cxn modelId="{D932035E-3746-47B9-95FE-9F0867E1C302}" type="presParOf" srcId="{1A3C2DAA-096D-4442-B5A3-6C3300EB8E96}" destId="{D03BD84D-FCEC-4329-8333-358EDB3BC005}" srcOrd="0" destOrd="0" presId="urn:microsoft.com/office/officeart/2005/8/layout/vList2"/>
    <dgm:cxn modelId="{E49EE227-C3AE-4D52-9CB8-B4587CFC62DB}" type="presParOf" srcId="{1A3C2DAA-096D-4442-B5A3-6C3300EB8E96}" destId="{B5DD85D6-8BD7-4DD4-BAC2-695DA6A0B893}" srcOrd="1" destOrd="0" presId="urn:microsoft.com/office/officeart/2005/8/layout/vList2"/>
    <dgm:cxn modelId="{7860A17B-2C3D-4BD8-AF5D-FB06AD5C26F1}" type="presParOf" srcId="{1A3C2DAA-096D-4442-B5A3-6C3300EB8E96}" destId="{40975F9D-0FAA-47FE-BA42-8C134CD5F0C0}" srcOrd="2" destOrd="0" presId="urn:microsoft.com/office/officeart/2005/8/layout/vList2"/>
    <dgm:cxn modelId="{F76B4EEB-EC23-43C5-A763-E8744BC80620}" type="presParOf" srcId="{1A3C2DAA-096D-4442-B5A3-6C3300EB8E96}" destId="{337B9378-5A8C-40CE-9836-CBF98B5A7A7E}" srcOrd="3" destOrd="0" presId="urn:microsoft.com/office/officeart/2005/8/layout/vList2"/>
    <dgm:cxn modelId="{851E73D9-D8BD-4772-9AB2-0FC50151313E}" type="presParOf" srcId="{1A3C2DAA-096D-4442-B5A3-6C3300EB8E96}" destId="{088F55DD-8505-4C3F-A7A9-7E0BE6FFC1D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68097A-0886-43DD-82F6-E7CCE4CE5A7D}"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56FEA3F2-848F-4B8D-954B-3ED5804C8193}">
      <dgm:prSet/>
      <dgm:spPr/>
      <dgm:t>
        <a:bodyPr/>
        <a:lstStyle/>
        <a:p>
          <a:r>
            <a:rPr lang="en-US"/>
            <a:t>Technical Requirements:   YES! </a:t>
          </a:r>
        </a:p>
      </dgm:t>
    </dgm:pt>
    <dgm:pt modelId="{1D5812C3-196B-4AFF-956C-E2D2560D7D7B}" type="parTrans" cxnId="{94DF33DA-1FC1-47C7-A11B-FC63B8395F92}">
      <dgm:prSet/>
      <dgm:spPr/>
      <dgm:t>
        <a:bodyPr/>
        <a:lstStyle/>
        <a:p>
          <a:endParaRPr lang="en-US"/>
        </a:p>
      </dgm:t>
    </dgm:pt>
    <dgm:pt modelId="{63D23768-7C29-47B7-90EC-E78281C943B5}" type="sibTrans" cxnId="{94DF33DA-1FC1-47C7-A11B-FC63B8395F92}">
      <dgm:prSet/>
      <dgm:spPr/>
      <dgm:t>
        <a:bodyPr/>
        <a:lstStyle/>
        <a:p>
          <a:endParaRPr lang="en-US"/>
        </a:p>
      </dgm:t>
    </dgm:pt>
    <dgm:pt modelId="{EFF4094C-4F3A-4B6A-8D0F-D829B7730A46}">
      <dgm:prSet/>
      <dgm:spPr/>
      <dgm:t>
        <a:bodyPr/>
        <a:lstStyle/>
        <a:p>
          <a:r>
            <a:rPr lang="en-US"/>
            <a:t>Academic Rigor:   What does this mean? </a:t>
          </a:r>
        </a:p>
      </dgm:t>
    </dgm:pt>
    <dgm:pt modelId="{217F5572-54A5-49AE-B406-3F65A78FE169}" type="parTrans" cxnId="{0A1BEC05-4D82-4B94-A17E-58B7E26F3AEA}">
      <dgm:prSet/>
      <dgm:spPr/>
      <dgm:t>
        <a:bodyPr/>
        <a:lstStyle/>
        <a:p>
          <a:endParaRPr lang="en-US"/>
        </a:p>
      </dgm:t>
    </dgm:pt>
    <dgm:pt modelId="{5A600A09-52FE-4CF3-9247-70ED46FF80DD}" type="sibTrans" cxnId="{0A1BEC05-4D82-4B94-A17E-58B7E26F3AEA}">
      <dgm:prSet/>
      <dgm:spPr/>
      <dgm:t>
        <a:bodyPr/>
        <a:lstStyle/>
        <a:p>
          <a:endParaRPr lang="en-US"/>
        </a:p>
      </dgm:t>
    </dgm:pt>
    <dgm:pt modelId="{08D729CA-D7FE-41A4-ACD8-21F27F417551}">
      <dgm:prSet/>
      <dgm:spPr/>
      <dgm:t>
        <a:bodyPr/>
        <a:lstStyle/>
        <a:p>
          <a:r>
            <a:rPr lang="en-US"/>
            <a:t>Preparing Students for Working World? </a:t>
          </a:r>
        </a:p>
      </dgm:t>
    </dgm:pt>
    <dgm:pt modelId="{F6F66BA7-D913-4B6A-BCEE-0BDF3D801B8B}" type="parTrans" cxnId="{A7A130D9-8F5D-4FF9-9EA3-4CC55A297D6F}">
      <dgm:prSet/>
      <dgm:spPr/>
      <dgm:t>
        <a:bodyPr/>
        <a:lstStyle/>
        <a:p>
          <a:endParaRPr lang="en-US"/>
        </a:p>
      </dgm:t>
    </dgm:pt>
    <dgm:pt modelId="{B0E3D310-763F-4622-9701-25434E721C69}" type="sibTrans" cxnId="{A7A130D9-8F5D-4FF9-9EA3-4CC55A297D6F}">
      <dgm:prSet/>
      <dgm:spPr/>
      <dgm:t>
        <a:bodyPr/>
        <a:lstStyle/>
        <a:p>
          <a:endParaRPr lang="en-US"/>
        </a:p>
      </dgm:t>
    </dgm:pt>
    <dgm:pt modelId="{A46309AD-C0AF-42E8-8134-3BEAB4C8439F}" type="pres">
      <dgm:prSet presAssocID="{5C68097A-0886-43DD-82F6-E7CCE4CE5A7D}" presName="linear" presStyleCnt="0">
        <dgm:presLayoutVars>
          <dgm:animLvl val="lvl"/>
          <dgm:resizeHandles val="exact"/>
        </dgm:presLayoutVars>
      </dgm:prSet>
      <dgm:spPr/>
    </dgm:pt>
    <dgm:pt modelId="{93EBC287-D0B1-4809-85C2-710508260DF6}" type="pres">
      <dgm:prSet presAssocID="{56FEA3F2-848F-4B8D-954B-3ED5804C8193}" presName="parentText" presStyleLbl="node1" presStyleIdx="0" presStyleCnt="3">
        <dgm:presLayoutVars>
          <dgm:chMax val="0"/>
          <dgm:bulletEnabled val="1"/>
        </dgm:presLayoutVars>
      </dgm:prSet>
      <dgm:spPr/>
    </dgm:pt>
    <dgm:pt modelId="{03D9114B-BC35-4E04-89F8-B1F47DB2BCE0}" type="pres">
      <dgm:prSet presAssocID="{63D23768-7C29-47B7-90EC-E78281C943B5}" presName="spacer" presStyleCnt="0"/>
      <dgm:spPr/>
    </dgm:pt>
    <dgm:pt modelId="{909CAAC4-6EE3-4AFC-B4B8-CAEA7114AC12}" type="pres">
      <dgm:prSet presAssocID="{EFF4094C-4F3A-4B6A-8D0F-D829B7730A46}" presName="parentText" presStyleLbl="node1" presStyleIdx="1" presStyleCnt="3">
        <dgm:presLayoutVars>
          <dgm:chMax val="0"/>
          <dgm:bulletEnabled val="1"/>
        </dgm:presLayoutVars>
      </dgm:prSet>
      <dgm:spPr/>
    </dgm:pt>
    <dgm:pt modelId="{A17EC2BE-6CF7-4B96-BB8D-9C16C2003C45}" type="pres">
      <dgm:prSet presAssocID="{5A600A09-52FE-4CF3-9247-70ED46FF80DD}" presName="spacer" presStyleCnt="0"/>
      <dgm:spPr/>
    </dgm:pt>
    <dgm:pt modelId="{BB098EF9-836B-4107-BDB6-26A55FC6EF2F}" type="pres">
      <dgm:prSet presAssocID="{08D729CA-D7FE-41A4-ACD8-21F27F417551}" presName="parentText" presStyleLbl="node1" presStyleIdx="2" presStyleCnt="3">
        <dgm:presLayoutVars>
          <dgm:chMax val="0"/>
          <dgm:bulletEnabled val="1"/>
        </dgm:presLayoutVars>
      </dgm:prSet>
      <dgm:spPr/>
    </dgm:pt>
  </dgm:ptLst>
  <dgm:cxnLst>
    <dgm:cxn modelId="{0A1BEC05-4D82-4B94-A17E-58B7E26F3AEA}" srcId="{5C68097A-0886-43DD-82F6-E7CCE4CE5A7D}" destId="{EFF4094C-4F3A-4B6A-8D0F-D829B7730A46}" srcOrd="1" destOrd="0" parTransId="{217F5572-54A5-49AE-B406-3F65A78FE169}" sibTransId="{5A600A09-52FE-4CF3-9247-70ED46FF80DD}"/>
    <dgm:cxn modelId="{D110300A-8A5E-4E7F-9022-380434C17B27}" type="presOf" srcId="{EFF4094C-4F3A-4B6A-8D0F-D829B7730A46}" destId="{909CAAC4-6EE3-4AFC-B4B8-CAEA7114AC12}" srcOrd="0" destOrd="0" presId="urn:microsoft.com/office/officeart/2005/8/layout/vList2"/>
    <dgm:cxn modelId="{299FE566-8E98-4797-9526-06A7A07B59EE}" type="presOf" srcId="{56FEA3F2-848F-4B8D-954B-3ED5804C8193}" destId="{93EBC287-D0B1-4809-85C2-710508260DF6}" srcOrd="0" destOrd="0" presId="urn:microsoft.com/office/officeart/2005/8/layout/vList2"/>
    <dgm:cxn modelId="{6BF64E4A-D8F0-43DF-BD82-0D2E0D513586}" type="presOf" srcId="{08D729CA-D7FE-41A4-ACD8-21F27F417551}" destId="{BB098EF9-836B-4107-BDB6-26A55FC6EF2F}" srcOrd="0" destOrd="0" presId="urn:microsoft.com/office/officeart/2005/8/layout/vList2"/>
    <dgm:cxn modelId="{199A00D6-1DBD-4D94-A410-D620B4D4501F}" type="presOf" srcId="{5C68097A-0886-43DD-82F6-E7CCE4CE5A7D}" destId="{A46309AD-C0AF-42E8-8134-3BEAB4C8439F}" srcOrd="0" destOrd="0" presId="urn:microsoft.com/office/officeart/2005/8/layout/vList2"/>
    <dgm:cxn modelId="{A7A130D9-8F5D-4FF9-9EA3-4CC55A297D6F}" srcId="{5C68097A-0886-43DD-82F6-E7CCE4CE5A7D}" destId="{08D729CA-D7FE-41A4-ACD8-21F27F417551}" srcOrd="2" destOrd="0" parTransId="{F6F66BA7-D913-4B6A-BCEE-0BDF3D801B8B}" sibTransId="{B0E3D310-763F-4622-9701-25434E721C69}"/>
    <dgm:cxn modelId="{94DF33DA-1FC1-47C7-A11B-FC63B8395F92}" srcId="{5C68097A-0886-43DD-82F6-E7CCE4CE5A7D}" destId="{56FEA3F2-848F-4B8D-954B-3ED5804C8193}" srcOrd="0" destOrd="0" parTransId="{1D5812C3-196B-4AFF-956C-E2D2560D7D7B}" sibTransId="{63D23768-7C29-47B7-90EC-E78281C943B5}"/>
    <dgm:cxn modelId="{1835D9C9-02F9-429C-A7FA-0C42463BE399}" type="presParOf" srcId="{A46309AD-C0AF-42E8-8134-3BEAB4C8439F}" destId="{93EBC287-D0B1-4809-85C2-710508260DF6}" srcOrd="0" destOrd="0" presId="urn:microsoft.com/office/officeart/2005/8/layout/vList2"/>
    <dgm:cxn modelId="{19841424-AD95-4278-8B3B-CACB60C26C3B}" type="presParOf" srcId="{A46309AD-C0AF-42E8-8134-3BEAB4C8439F}" destId="{03D9114B-BC35-4E04-89F8-B1F47DB2BCE0}" srcOrd="1" destOrd="0" presId="urn:microsoft.com/office/officeart/2005/8/layout/vList2"/>
    <dgm:cxn modelId="{CB34C67D-E137-4F85-B959-169660679C7C}" type="presParOf" srcId="{A46309AD-C0AF-42E8-8134-3BEAB4C8439F}" destId="{909CAAC4-6EE3-4AFC-B4B8-CAEA7114AC12}" srcOrd="2" destOrd="0" presId="urn:microsoft.com/office/officeart/2005/8/layout/vList2"/>
    <dgm:cxn modelId="{9A62ACC3-A0D8-4E30-B7A8-F648E7785A64}" type="presParOf" srcId="{A46309AD-C0AF-42E8-8134-3BEAB4C8439F}" destId="{A17EC2BE-6CF7-4B96-BB8D-9C16C2003C45}" srcOrd="3" destOrd="0" presId="urn:microsoft.com/office/officeart/2005/8/layout/vList2"/>
    <dgm:cxn modelId="{EF260ABE-557D-4906-BCA9-97AB957F062E}" type="presParOf" srcId="{A46309AD-C0AF-42E8-8134-3BEAB4C8439F}" destId="{BB098EF9-836B-4107-BDB6-26A55FC6EF2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3BD84D-FCEC-4329-8333-358EDB3BC005}">
      <dsp:nvSpPr>
        <dsp:cNvPr id="0" name=""/>
        <dsp:cNvSpPr/>
      </dsp:nvSpPr>
      <dsp:spPr>
        <a:xfrm>
          <a:off x="0" y="58825"/>
          <a:ext cx="9994900" cy="132327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1" kern="1200"/>
            <a:t>Engagement:  </a:t>
          </a:r>
        </a:p>
        <a:p>
          <a:pPr marL="0" lvl="0" indent="0" algn="l" defTabSz="1289050">
            <a:lnSpc>
              <a:spcPct val="90000"/>
            </a:lnSpc>
            <a:spcBef>
              <a:spcPct val="0"/>
            </a:spcBef>
            <a:spcAft>
              <a:spcPct val="35000"/>
            </a:spcAft>
            <a:buNone/>
          </a:pPr>
          <a:r>
            <a:rPr lang="en-US" sz="2900" kern="1200"/>
            <a:t>How are learners </a:t>
          </a:r>
          <a:r>
            <a:rPr lang="en-US" sz="2900" b="1" kern="1200"/>
            <a:t>motivated</a:t>
          </a:r>
          <a:r>
            <a:rPr lang="en-US" sz="2900" kern="1200"/>
            <a:t> to learn? </a:t>
          </a:r>
        </a:p>
      </dsp:txBody>
      <dsp:txXfrm>
        <a:off x="64597" y="123422"/>
        <a:ext cx="9865706" cy="1194076"/>
      </dsp:txXfrm>
    </dsp:sp>
    <dsp:sp modelId="{40975F9D-0FAA-47FE-BA42-8C134CD5F0C0}">
      <dsp:nvSpPr>
        <dsp:cNvPr id="0" name=""/>
        <dsp:cNvSpPr/>
      </dsp:nvSpPr>
      <dsp:spPr>
        <a:xfrm>
          <a:off x="0" y="1465615"/>
          <a:ext cx="9994900" cy="1323270"/>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1" kern="1200"/>
            <a:t>Representation:  </a:t>
          </a:r>
        </a:p>
        <a:p>
          <a:pPr marL="0" lvl="0" indent="0" algn="l" defTabSz="1289050">
            <a:lnSpc>
              <a:spcPct val="90000"/>
            </a:lnSpc>
            <a:spcBef>
              <a:spcPct val="0"/>
            </a:spcBef>
            <a:spcAft>
              <a:spcPct val="35000"/>
            </a:spcAft>
            <a:buNone/>
          </a:pPr>
          <a:r>
            <a:rPr lang="en-US" sz="2900" kern="1200"/>
            <a:t>How do learners </a:t>
          </a:r>
          <a:r>
            <a:rPr lang="en-US" sz="2900" b="1" kern="1200"/>
            <a:t>get</a:t>
          </a:r>
          <a:r>
            <a:rPr lang="en-US" sz="2900" kern="1200"/>
            <a:t> information? </a:t>
          </a:r>
        </a:p>
      </dsp:txBody>
      <dsp:txXfrm>
        <a:off x="64597" y="1530212"/>
        <a:ext cx="9865706" cy="1194076"/>
      </dsp:txXfrm>
    </dsp:sp>
    <dsp:sp modelId="{088F55DD-8505-4C3F-A7A9-7E0BE6FFC1DA}">
      <dsp:nvSpPr>
        <dsp:cNvPr id="0" name=""/>
        <dsp:cNvSpPr/>
      </dsp:nvSpPr>
      <dsp:spPr>
        <a:xfrm>
          <a:off x="0" y="2872405"/>
          <a:ext cx="9994900" cy="132327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1" kern="1200"/>
            <a:t>Expression: </a:t>
          </a:r>
        </a:p>
        <a:p>
          <a:pPr marL="0" lvl="0" indent="0" algn="l" defTabSz="1289050">
            <a:lnSpc>
              <a:spcPct val="90000"/>
            </a:lnSpc>
            <a:spcBef>
              <a:spcPct val="0"/>
            </a:spcBef>
            <a:spcAft>
              <a:spcPct val="35000"/>
            </a:spcAft>
            <a:buNone/>
          </a:pPr>
          <a:r>
            <a:rPr lang="en-US" sz="2900" kern="1200"/>
            <a:t>How to learners </a:t>
          </a:r>
          <a:r>
            <a:rPr lang="en-US" sz="2900" b="1" kern="1200"/>
            <a:t>show</a:t>
          </a:r>
          <a:r>
            <a:rPr lang="en-US" sz="2900" kern="1200"/>
            <a:t> what they know? </a:t>
          </a:r>
        </a:p>
      </dsp:txBody>
      <dsp:txXfrm>
        <a:off x="64597" y="2937002"/>
        <a:ext cx="9865706" cy="11940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EBC287-D0B1-4809-85C2-710508260DF6}">
      <dsp:nvSpPr>
        <dsp:cNvPr id="0" name=""/>
        <dsp:cNvSpPr/>
      </dsp:nvSpPr>
      <dsp:spPr>
        <a:xfrm>
          <a:off x="0" y="42473"/>
          <a:ext cx="6245265" cy="17503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a:t>Technical Requirements:   YES! </a:t>
          </a:r>
        </a:p>
      </dsp:txBody>
      <dsp:txXfrm>
        <a:off x="85444" y="127917"/>
        <a:ext cx="6074377" cy="1579432"/>
      </dsp:txXfrm>
    </dsp:sp>
    <dsp:sp modelId="{909CAAC4-6EE3-4AFC-B4B8-CAEA7114AC12}">
      <dsp:nvSpPr>
        <dsp:cNvPr id="0" name=""/>
        <dsp:cNvSpPr/>
      </dsp:nvSpPr>
      <dsp:spPr>
        <a:xfrm>
          <a:off x="0" y="1919513"/>
          <a:ext cx="6245265" cy="175032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a:t>Academic Rigor:   What does this mean? </a:t>
          </a:r>
        </a:p>
      </dsp:txBody>
      <dsp:txXfrm>
        <a:off x="85444" y="2004957"/>
        <a:ext cx="6074377" cy="1579432"/>
      </dsp:txXfrm>
    </dsp:sp>
    <dsp:sp modelId="{BB098EF9-836B-4107-BDB6-26A55FC6EF2F}">
      <dsp:nvSpPr>
        <dsp:cNvPr id="0" name=""/>
        <dsp:cNvSpPr/>
      </dsp:nvSpPr>
      <dsp:spPr>
        <a:xfrm>
          <a:off x="0" y="3796553"/>
          <a:ext cx="6245265" cy="175032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a:t>Preparing Students for Working World? </a:t>
          </a:r>
        </a:p>
      </dsp:txBody>
      <dsp:txXfrm>
        <a:off x="85444" y="3881997"/>
        <a:ext cx="6074377" cy="157943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FD19E4E-4F72-4890-8CE6-D65E8AE310D0}" type="datetimeFigureOut">
              <a:rPr lang="en-US" smtClean="0"/>
              <a:t>9/17/2025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B9C7117-7C26-4B8D-8AC4-45B19FB09A73}" type="slidenum">
              <a:rPr lang="en-US" smtClean="0"/>
              <a:t>‹#›</a:t>
            </a:fld>
            <a:endParaRPr lang="en-US"/>
          </a:p>
        </p:txBody>
      </p:sp>
    </p:spTree>
    <p:extLst>
      <p:ext uri="{BB962C8B-B14F-4D97-AF65-F5344CB8AC3E}">
        <p14:creationId xmlns:p14="http://schemas.microsoft.com/office/powerpoint/2010/main" val="3832559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9C7117-7C26-4B8D-8AC4-45B19FB09A73}" type="slidenum">
              <a:rPr lang="en-US" smtClean="0"/>
              <a:t>1</a:t>
            </a:fld>
            <a:endParaRPr lang="en-US"/>
          </a:p>
        </p:txBody>
      </p:sp>
    </p:spTree>
    <p:extLst>
      <p:ext uri="{BB962C8B-B14F-4D97-AF65-F5344CB8AC3E}">
        <p14:creationId xmlns:p14="http://schemas.microsoft.com/office/powerpoint/2010/main" val="497852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Shannon would like to speak on this one!   She will have points to report on  </a:t>
            </a:r>
            <a:r>
              <a:rPr lang="en-US">
                <a:sym typeface="Wingdings" panose="05000000000000000000" pitchFamily="2" charset="2"/>
              </a:rPr>
              <a:t>  Highlight the last slide as important as we may see increases in this in the next few years </a:t>
            </a:r>
          </a:p>
          <a:p>
            <a:endParaRPr lang="en-US"/>
          </a:p>
        </p:txBody>
      </p:sp>
      <p:sp>
        <p:nvSpPr>
          <p:cNvPr id="4" name="Slide Number Placeholder 3"/>
          <p:cNvSpPr>
            <a:spLocks noGrp="1"/>
          </p:cNvSpPr>
          <p:nvPr>
            <p:ph type="sldNum" sz="quarter" idx="5"/>
          </p:nvPr>
        </p:nvSpPr>
        <p:spPr/>
        <p:txBody>
          <a:bodyPr/>
          <a:lstStyle/>
          <a:p>
            <a:fld id="{0B9C7117-7C26-4B8D-8AC4-45B19FB09A73}" type="slidenum">
              <a:rPr lang="en-US" smtClean="0"/>
              <a:t>5</a:t>
            </a:fld>
            <a:endParaRPr lang="en-US"/>
          </a:p>
        </p:txBody>
      </p:sp>
    </p:spTree>
    <p:extLst>
      <p:ext uri="{BB962C8B-B14F-4D97-AF65-F5344CB8AC3E}">
        <p14:creationId xmlns:p14="http://schemas.microsoft.com/office/powerpoint/2010/main" val="1869199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Melissa can do engagement </a:t>
            </a:r>
          </a:p>
        </p:txBody>
      </p:sp>
      <p:sp>
        <p:nvSpPr>
          <p:cNvPr id="4" name="Slide Number Placeholder 3"/>
          <p:cNvSpPr>
            <a:spLocks noGrp="1"/>
          </p:cNvSpPr>
          <p:nvPr>
            <p:ph type="sldNum" sz="quarter" idx="5"/>
          </p:nvPr>
        </p:nvSpPr>
        <p:spPr/>
        <p:txBody>
          <a:bodyPr/>
          <a:lstStyle/>
          <a:p>
            <a:fld id="{0B9C7117-7C26-4B8D-8AC4-45B19FB09A73}" type="slidenum">
              <a:rPr lang="en-US" smtClean="0"/>
              <a:t>12</a:t>
            </a:fld>
            <a:endParaRPr lang="en-US"/>
          </a:p>
        </p:txBody>
      </p:sp>
    </p:spTree>
    <p:extLst>
      <p:ext uri="{BB962C8B-B14F-4D97-AF65-F5344CB8AC3E}">
        <p14:creationId xmlns:p14="http://schemas.microsoft.com/office/powerpoint/2010/main" val="257306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Chad would like to speak on this one—Melissa will provide narrative to ensure captioning is accurate</a:t>
            </a:r>
          </a:p>
          <a:p>
            <a:endParaRPr lang="en-US"/>
          </a:p>
        </p:txBody>
      </p:sp>
      <p:sp>
        <p:nvSpPr>
          <p:cNvPr id="4" name="Slide Number Placeholder 3"/>
          <p:cNvSpPr>
            <a:spLocks noGrp="1"/>
          </p:cNvSpPr>
          <p:nvPr>
            <p:ph type="sldNum" sz="quarter" idx="5"/>
          </p:nvPr>
        </p:nvSpPr>
        <p:spPr/>
        <p:txBody>
          <a:bodyPr/>
          <a:lstStyle/>
          <a:p>
            <a:fld id="{0B9C7117-7C26-4B8D-8AC4-45B19FB09A73}" type="slidenum">
              <a:rPr lang="en-US" smtClean="0"/>
              <a:t>15</a:t>
            </a:fld>
            <a:endParaRPr lang="en-US"/>
          </a:p>
        </p:txBody>
      </p:sp>
    </p:spTree>
    <p:extLst>
      <p:ext uri="{BB962C8B-B14F-4D97-AF65-F5344CB8AC3E}">
        <p14:creationId xmlns:p14="http://schemas.microsoft.com/office/powerpoint/2010/main" val="2689714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9C7117-7C26-4B8D-8AC4-45B19FB09A73}" type="slidenum">
              <a:rPr lang="en-US" smtClean="0"/>
              <a:t>19</a:t>
            </a:fld>
            <a:endParaRPr lang="en-US"/>
          </a:p>
        </p:txBody>
      </p:sp>
    </p:spTree>
    <p:extLst>
      <p:ext uri="{BB962C8B-B14F-4D97-AF65-F5344CB8AC3E}">
        <p14:creationId xmlns:p14="http://schemas.microsoft.com/office/powerpoint/2010/main" val="2976783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DE1D3B-0815-8F96-B8E5-0C3E16DD0B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752368-A577-BB6F-D5C8-2247795734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3D9678-E28A-B372-90C9-D69DEB5B522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29EB167-74BB-DE1B-3C0C-39F67615D7FA}"/>
              </a:ext>
            </a:extLst>
          </p:cNvPr>
          <p:cNvSpPr>
            <a:spLocks noGrp="1"/>
          </p:cNvSpPr>
          <p:nvPr>
            <p:ph type="sldNum" sz="quarter" idx="5"/>
          </p:nvPr>
        </p:nvSpPr>
        <p:spPr/>
        <p:txBody>
          <a:bodyPr/>
          <a:lstStyle/>
          <a:p>
            <a:fld id="{0B9C7117-7C26-4B8D-8AC4-45B19FB09A73}" type="slidenum">
              <a:rPr lang="en-US" smtClean="0"/>
              <a:t>20</a:t>
            </a:fld>
            <a:endParaRPr lang="en-US"/>
          </a:p>
        </p:txBody>
      </p:sp>
    </p:spTree>
    <p:extLst>
      <p:ext uri="{BB962C8B-B14F-4D97-AF65-F5344CB8AC3E}">
        <p14:creationId xmlns:p14="http://schemas.microsoft.com/office/powerpoint/2010/main" val="985748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E7D9C66-9F68-46B7-9D4D-1EE9D35DF0C1}" type="datetimeFigureOut">
              <a:rPr lang="en-US" smtClean="0"/>
              <a:t>9/17/2025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1D9012-2C59-45EA-9B2C-15887D48EE35}" type="slidenum">
              <a:rPr lang="en-US" smtClean="0"/>
              <a:t>‹#›</a:t>
            </a:fld>
            <a:endParaRPr lang="en-US"/>
          </a:p>
        </p:txBody>
      </p:sp>
    </p:spTree>
    <p:extLst>
      <p:ext uri="{BB962C8B-B14F-4D97-AF65-F5344CB8AC3E}">
        <p14:creationId xmlns:p14="http://schemas.microsoft.com/office/powerpoint/2010/main" val="1071457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7D9C66-9F68-46B7-9D4D-1EE9D35DF0C1}" type="datetimeFigureOut">
              <a:rPr lang="en-US" smtClean="0"/>
              <a:t>9/17/2025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1D9012-2C59-45EA-9B2C-15887D48EE35}" type="slidenum">
              <a:rPr lang="en-US" smtClean="0"/>
              <a:t>‹#›</a:t>
            </a:fld>
            <a:endParaRPr lang="en-US"/>
          </a:p>
        </p:txBody>
      </p:sp>
    </p:spTree>
    <p:extLst>
      <p:ext uri="{BB962C8B-B14F-4D97-AF65-F5344CB8AC3E}">
        <p14:creationId xmlns:p14="http://schemas.microsoft.com/office/powerpoint/2010/main" val="3332507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7D9C66-9F68-46B7-9D4D-1EE9D35DF0C1}" type="datetimeFigureOut">
              <a:rPr lang="en-US" smtClean="0"/>
              <a:t>9/17/2025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1D9012-2C59-45EA-9B2C-15887D48EE35}" type="slidenum">
              <a:rPr lang="en-US" smtClean="0"/>
              <a:t>‹#›</a:t>
            </a:fld>
            <a:endParaRPr lang="en-US"/>
          </a:p>
        </p:txBody>
      </p:sp>
    </p:spTree>
    <p:extLst>
      <p:ext uri="{BB962C8B-B14F-4D97-AF65-F5344CB8AC3E}">
        <p14:creationId xmlns:p14="http://schemas.microsoft.com/office/powerpoint/2010/main" val="1431838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7D9C66-9F68-46B7-9D4D-1EE9D35DF0C1}" type="datetimeFigureOut">
              <a:rPr lang="en-US" smtClean="0"/>
              <a:t>9/17/2025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1D9012-2C59-45EA-9B2C-15887D48EE35}" type="slidenum">
              <a:rPr lang="en-US" smtClean="0"/>
              <a:t>‹#›</a:t>
            </a:fld>
            <a:endParaRPr lang="en-US"/>
          </a:p>
        </p:txBody>
      </p:sp>
    </p:spTree>
    <p:extLst>
      <p:ext uri="{BB962C8B-B14F-4D97-AF65-F5344CB8AC3E}">
        <p14:creationId xmlns:p14="http://schemas.microsoft.com/office/powerpoint/2010/main" val="4038166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7D9C66-9F68-46B7-9D4D-1EE9D35DF0C1}" type="datetimeFigureOut">
              <a:rPr lang="en-US" smtClean="0"/>
              <a:t>9/17/2025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1D9012-2C59-45EA-9B2C-15887D48EE35}" type="slidenum">
              <a:rPr lang="en-US" smtClean="0"/>
              <a:t>‹#›</a:t>
            </a:fld>
            <a:endParaRPr lang="en-US"/>
          </a:p>
        </p:txBody>
      </p:sp>
    </p:spTree>
    <p:extLst>
      <p:ext uri="{BB962C8B-B14F-4D97-AF65-F5344CB8AC3E}">
        <p14:creationId xmlns:p14="http://schemas.microsoft.com/office/powerpoint/2010/main" val="1446939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7D9C66-9F68-46B7-9D4D-1EE9D35DF0C1}" type="datetimeFigureOut">
              <a:rPr lang="en-US" smtClean="0"/>
              <a:t>9/17/2025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1D9012-2C59-45EA-9B2C-15887D48EE35}" type="slidenum">
              <a:rPr lang="en-US" smtClean="0"/>
              <a:t>‹#›</a:t>
            </a:fld>
            <a:endParaRPr lang="en-US"/>
          </a:p>
        </p:txBody>
      </p:sp>
    </p:spTree>
    <p:extLst>
      <p:ext uri="{BB962C8B-B14F-4D97-AF65-F5344CB8AC3E}">
        <p14:creationId xmlns:p14="http://schemas.microsoft.com/office/powerpoint/2010/main" val="3751545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E7D9C66-9F68-46B7-9D4D-1EE9D35DF0C1}" type="datetimeFigureOut">
              <a:rPr lang="en-US" smtClean="0"/>
              <a:t>9/17/2025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1D9012-2C59-45EA-9B2C-15887D48EE35}" type="slidenum">
              <a:rPr lang="en-US" smtClean="0"/>
              <a:t>‹#›</a:t>
            </a:fld>
            <a:endParaRPr lang="en-US"/>
          </a:p>
        </p:txBody>
      </p:sp>
    </p:spTree>
    <p:extLst>
      <p:ext uri="{BB962C8B-B14F-4D97-AF65-F5344CB8AC3E}">
        <p14:creationId xmlns:p14="http://schemas.microsoft.com/office/powerpoint/2010/main" val="2205364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E7D9C66-9F68-46B7-9D4D-1EE9D35DF0C1}" type="datetimeFigureOut">
              <a:rPr lang="en-US" smtClean="0"/>
              <a:t>9/17/2025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1D9012-2C59-45EA-9B2C-15887D48EE35}" type="slidenum">
              <a:rPr lang="en-US" smtClean="0"/>
              <a:t>‹#›</a:t>
            </a:fld>
            <a:endParaRPr lang="en-US"/>
          </a:p>
        </p:txBody>
      </p:sp>
    </p:spTree>
    <p:extLst>
      <p:ext uri="{BB962C8B-B14F-4D97-AF65-F5344CB8AC3E}">
        <p14:creationId xmlns:p14="http://schemas.microsoft.com/office/powerpoint/2010/main" val="1345764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E7D9C66-9F68-46B7-9D4D-1EE9D35DF0C1}" type="datetimeFigureOut">
              <a:rPr lang="en-US" smtClean="0"/>
              <a:t>9/17/2025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1D9012-2C59-45EA-9B2C-15887D48EE35}" type="slidenum">
              <a:rPr lang="en-US" smtClean="0"/>
              <a:t>‹#›</a:t>
            </a:fld>
            <a:endParaRPr lang="en-US"/>
          </a:p>
        </p:txBody>
      </p:sp>
    </p:spTree>
    <p:extLst>
      <p:ext uri="{BB962C8B-B14F-4D97-AF65-F5344CB8AC3E}">
        <p14:creationId xmlns:p14="http://schemas.microsoft.com/office/powerpoint/2010/main" val="3383432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7D9C66-9F68-46B7-9D4D-1EE9D35DF0C1}" type="datetimeFigureOut">
              <a:rPr lang="en-US" smtClean="0"/>
              <a:t>9/17/2025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1D9012-2C59-45EA-9B2C-15887D48EE35}" type="slidenum">
              <a:rPr lang="en-US" smtClean="0"/>
              <a:t>‹#›</a:t>
            </a:fld>
            <a:endParaRPr lang="en-US"/>
          </a:p>
        </p:txBody>
      </p:sp>
    </p:spTree>
    <p:extLst>
      <p:ext uri="{BB962C8B-B14F-4D97-AF65-F5344CB8AC3E}">
        <p14:creationId xmlns:p14="http://schemas.microsoft.com/office/powerpoint/2010/main" val="1333547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E7D9C66-9F68-46B7-9D4D-1EE9D35DF0C1}" type="datetimeFigureOut">
              <a:rPr lang="en-US" smtClean="0"/>
              <a:t>9/17/2025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1D9012-2C59-45EA-9B2C-15887D48EE35}" type="slidenum">
              <a:rPr lang="en-US" smtClean="0"/>
              <a:t>‹#›</a:t>
            </a:fld>
            <a:endParaRPr lang="en-US"/>
          </a:p>
        </p:txBody>
      </p:sp>
    </p:spTree>
    <p:extLst>
      <p:ext uri="{BB962C8B-B14F-4D97-AF65-F5344CB8AC3E}">
        <p14:creationId xmlns:p14="http://schemas.microsoft.com/office/powerpoint/2010/main" val="3313962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E7D9C66-9F68-46B7-9D4D-1EE9D35DF0C1}" type="datetimeFigureOut">
              <a:rPr lang="en-US" smtClean="0"/>
              <a:t>9/17/2025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1D9012-2C59-45EA-9B2C-15887D48EE35}" type="slidenum">
              <a:rPr lang="en-US" smtClean="0"/>
              <a:t>‹#›</a:t>
            </a:fld>
            <a:endParaRPr lang="en-US"/>
          </a:p>
        </p:txBody>
      </p:sp>
    </p:spTree>
    <p:extLst>
      <p:ext uri="{BB962C8B-B14F-4D97-AF65-F5344CB8AC3E}">
        <p14:creationId xmlns:p14="http://schemas.microsoft.com/office/powerpoint/2010/main" val="1550144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7D9C66-9F68-46B7-9D4D-1EE9D35DF0C1}" type="datetimeFigureOut">
              <a:rPr lang="en-US" smtClean="0"/>
              <a:t>9/17/2025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1D9012-2C59-45EA-9B2C-15887D48EE35}" type="slidenum">
              <a:rPr lang="en-US" smtClean="0"/>
              <a:t>‹#›</a:t>
            </a:fld>
            <a:endParaRPr lang="en-US"/>
          </a:p>
        </p:txBody>
      </p:sp>
    </p:spTree>
    <p:extLst>
      <p:ext uri="{BB962C8B-B14F-4D97-AF65-F5344CB8AC3E}">
        <p14:creationId xmlns:p14="http://schemas.microsoft.com/office/powerpoint/2010/main" val="707034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microsoft.com/office/2018/10/relationships/comments" Target="../comments/modernComment_131_60ED79C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youtu.be/NL2xPwDrGqQ?feature=shared" TargetMode="External"/><Relationship Id="rId2" Type="http://schemas.openxmlformats.org/officeDocument/2006/relationships/hyperlink" Target="https://www.youtube.com/watch?v=NL2xPwDrGqQ" TargetMode="External"/><Relationship Id="rId1" Type="http://schemas.openxmlformats.org/officeDocument/2006/relationships/slideLayout" Target="../slideLayouts/slideLayout2.xml"/><Relationship Id="rId4" Type="http://schemas.microsoft.com/office/2018/10/relationships/comments" Target="../comments/modernComment_134_B5D6484E.xml"/></Relationships>
</file>

<file path=ppt/slides/_rels/slide12.xml.rels><?xml version="1.0" encoding="UTF-8" standalone="yes"?>
<Relationships xmlns="http://schemas.openxmlformats.org/package/2006/relationships"><Relationship Id="rId3" Type="http://schemas.microsoft.com/office/2018/10/relationships/comments" Target="../comments/modernComment_133_5BD84B3B.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microsoft.com/office/2018/10/relationships/comments" Target="../comments/modernComment_11E_5A4318C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microsoft.com/office/2018/10/relationships/comments" Target="../comments/modernComment_11F_ECEABFFD.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microsoft.com/office/2018/10/relationships/comments" Target="../comments/modernComment_132_E1626AC6.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microsoft.com/office/2018/10/relationships/comments" Target="../comments/modernComment_120_FB8D988C.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microsoft.com/office/2018/10/relationships/comments" Target="../comments/modernComment_147_FBFFC49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microsoft.com/office/2018/10/relationships/comments" Target="../comments/modernComment_121_E52DE05D.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microsoft.com/office/2018/10/relationships/comments" Target="../comments/modernComment_110_16C89576.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microsoft.com/office/2018/10/relationships/comments" Target="../comments/modernComment_140_A8C07525.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18/10/relationships/comments" Target="../comments/modernComment_141_7B208F0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3.xml"/><Relationship Id="rId1" Type="http://schemas.openxmlformats.org/officeDocument/2006/relationships/video" Target="https://www.youtube.com/embed/lvJrx5Aecxk?feature=oembed" TargetMode="External"/><Relationship Id="rId4" Type="http://schemas.microsoft.com/office/2018/10/relationships/comments" Target="../comments/modernComment_148_EC841F5C.xml"/></Relationships>
</file>

<file path=ppt/slides/_rels/slide23.xml.rels><?xml version="1.0" encoding="UTF-8" standalone="yes"?>
<Relationships xmlns="http://schemas.openxmlformats.org/package/2006/relationships"><Relationship Id="rId2" Type="http://schemas.microsoft.com/office/2018/10/relationships/comments" Target="../comments/modernComment_137_B18DADB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3.xml"/><Relationship Id="rId1" Type="http://schemas.openxmlformats.org/officeDocument/2006/relationships/video" Target="https://www.youtube.com/embed/kEXDRfhBu2g?feature=oembed"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hyperlink" Target="mailto:allison.jenson@inverhills.edu" TargetMode="External"/><Relationship Id="rId3" Type="http://schemas.openxmlformats.org/officeDocument/2006/relationships/hyperlink" Target="https://www.cast.org/impact/universal-design-for-learning-udl?_gl=1*1iafz82*_ga*MTM0NzEzMzU3NC4xNjk2NzAxNzc1*_ga_C7LXP5M74W*MTY5Njc2MzQ5My4yLjEuMTY5Njc2NjMzMy4wLjAuMA.." TargetMode="External"/><Relationship Id="rId7" Type="http://schemas.openxmlformats.org/officeDocument/2006/relationships/hyperlink" Target="mailto:melissa.fletcher@dctc.edu" TargetMode="External"/><Relationship Id="rId2" Type="http://schemas.openxmlformats.org/officeDocument/2006/relationships/hyperlink" Target="https://www.youtube.com/@UdlcenterOrg" TargetMode="External"/><Relationship Id="rId1" Type="http://schemas.openxmlformats.org/officeDocument/2006/relationships/slideLayout" Target="../slideLayouts/slideLayout2.xml"/><Relationship Id="rId6" Type="http://schemas.openxmlformats.org/officeDocument/2006/relationships/hyperlink" Target="https://www.novakeducation.com/resources" TargetMode="External"/><Relationship Id="rId5" Type="http://schemas.openxmlformats.org/officeDocument/2006/relationships/hyperlink" Target="https://thenoraproject.ngo/nora-notes-blog/universal-design-for-learning-udl?gclid=Cj0KCQjwpompBhDZARIsAFD_Fp8dycuwh3UAnUua4TazsMvxdBEpsqTWGTMKkWxxszjyJY_IMBzpGdAaAibREALw_wcB" TargetMode="External"/><Relationship Id="rId4" Type="http://schemas.openxmlformats.org/officeDocument/2006/relationships/hyperlink" Target="http://www.washington.edu/doit/programs/center-universal-design-education/overview"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microsoft.com/office/2018/10/relationships/comments" Target="../comments/modernComment_138_7DFF5FCE.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18/10/relationships/comments" Target="../comments/modernComment_13A_45335864.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microsoft.com/office/2018/10/relationships/comments" Target="../comments/modernComment_13F_F16E75AD.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microsoft.com/office/2018/10/relationships/comments" Target="../comments/modernComment_130_989E91D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18/10/relationships/comments" Target="../comments/modernComment_145_543F396F.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94714483-7072-431F-9DBE-87F44E4D44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95892E1-F4A5-4991-AC52-4F417B14A2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ACF597F8-76AA-44FA-8E6A-06223B66C0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66" name="Oval 65">
              <a:extLst>
                <a:ext uri="{FF2B5EF4-FFF2-40B4-BE49-F238E27FC236}">
                  <a16:creationId xmlns:a16="http://schemas.microsoft.com/office/drawing/2014/main" id="{A6E12753-0A63-43EE-B28A-C989D033EA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B26FA385-76DA-40E9-9257-AA3E07FF6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262D75CA-F374-4878-8106-3EA5E970D6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938667A5-74E3-4EFD-8C45-F48F47427C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31512EE2-F4CC-4E18-9CDA-B92C111224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B99E503B-9B4D-4EE3-A50F-15AC374F61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Rectangle 72">
            <a:extLst>
              <a:ext uri="{FF2B5EF4-FFF2-40B4-BE49-F238E27FC236}">
                <a16:creationId xmlns:a16="http://schemas.microsoft.com/office/drawing/2014/main" id="{E2683E3F-F855-4549-84F8-42064EC0F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8FC90B1E-0223-4440-AF22-8F32F6F0C7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76" name="Straight Connector 75">
              <a:extLst>
                <a:ext uri="{FF2B5EF4-FFF2-40B4-BE49-F238E27FC236}">
                  <a16:creationId xmlns:a16="http://schemas.microsoft.com/office/drawing/2014/main" id="{A2D2E879-0004-4D84-8137-1C09334038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43BE75A2-0D83-4F8E-84CC-D3BCD565B1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E90F7F49-1039-49EF-A9BD-153DB590B68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9E85F508-9EA4-4B4D-8171-648670650E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81" name="Rectangle 80">
            <a:extLst>
              <a:ext uri="{FF2B5EF4-FFF2-40B4-BE49-F238E27FC236}">
                <a16:creationId xmlns:a16="http://schemas.microsoft.com/office/drawing/2014/main" id="{832F3179-0CD5-40C8-9939-D8355006F7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11CE155D-684B-4F5E-B835-C52765E310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84" name="Straight Connector 83">
              <a:extLst>
                <a:ext uri="{FF2B5EF4-FFF2-40B4-BE49-F238E27FC236}">
                  <a16:creationId xmlns:a16="http://schemas.microsoft.com/office/drawing/2014/main" id="{04F84AF8-E1A7-41D4-A102-8F87CAE37E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4ED126F1-DB23-4314-B6C7-FE89E3C581A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8ACB2B6F-8883-4A00-88DD-98CDDD46B8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3B9A2180-808A-4423-BB2B-6464B290007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29" name="Picture 28" descr="Universal Design for Learning &#10;The What, The Why, the HOW &#10;Center for Teaching and Learning &#10;Educational Access and Disability Resources, Office of Accessibility Resources ">
            <a:extLst>
              <a:ext uri="{FF2B5EF4-FFF2-40B4-BE49-F238E27FC236}">
                <a16:creationId xmlns:a16="http://schemas.microsoft.com/office/drawing/2014/main" id="{EFA80855-A0F1-B6F9-6C53-9B55325CA0A7}"/>
              </a:ext>
            </a:extLst>
          </p:cNvPr>
          <p:cNvPicPr>
            <a:picLocks noChangeAspect="1"/>
          </p:cNvPicPr>
          <p:nvPr/>
        </p:nvPicPr>
        <p:blipFill rotWithShape="1">
          <a:blip r:embed="rId3">
            <a:duotone>
              <a:prstClr val="black"/>
              <a:schemeClr val="bg1">
                <a:tint val="45000"/>
                <a:satMod val="400000"/>
              </a:schemeClr>
            </a:duotone>
            <a:alphaModFix amt="25000"/>
          </a:blip>
          <a:srcRect l="9474" t="9091" r="9515"/>
          <a:stretch/>
        </p:blipFill>
        <p:spPr>
          <a:xfrm>
            <a:off x="2446594" y="393384"/>
            <a:ext cx="7601513" cy="6013845"/>
          </a:xfrm>
          <a:prstGeom prst="rect">
            <a:avLst/>
          </a:prstGeom>
        </p:spPr>
      </p:pic>
      <p:sp>
        <p:nvSpPr>
          <p:cNvPr id="3" name="Subtitle 2"/>
          <p:cNvSpPr>
            <a:spLocks noGrp="1"/>
          </p:cNvSpPr>
          <p:nvPr>
            <p:ph type="title" idx="4294967295"/>
          </p:nvPr>
        </p:nvSpPr>
        <p:spPr>
          <a:xfrm>
            <a:off x="2536825" y="1168400"/>
            <a:ext cx="7396163" cy="48752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0" i="0" u="none" strike="noStrike" kern="1200" cap="none" spc="0" normalizeH="0" baseline="0" noProof="0">
                <a:ln>
                  <a:noFill/>
                </a:ln>
                <a:solidFill>
                  <a:schemeClr val="bg1"/>
                </a:solidFill>
                <a:effectLst/>
                <a:uLnTx/>
                <a:uFillTx/>
                <a:latin typeface="+mn-lt"/>
                <a:ea typeface="+mn-ea"/>
                <a:cs typeface="+mn-cs"/>
              </a:rPr>
              <a:t>Universal Design for Learning  </a:t>
            </a:r>
            <a:endParaRPr kumimoji="0" lang="en-US" sz="4800" b="0" i="0" u="none" strike="noStrike" kern="1200" cap="none" spc="0" normalizeH="0" baseline="0" noProof="0">
              <a:ln>
                <a:noFill/>
              </a:ln>
              <a:solidFill>
                <a:schemeClr val="bg1"/>
              </a:solidFill>
              <a:effectLst/>
              <a:uLnTx/>
              <a:uFillTx/>
              <a:latin typeface="+mn-lt"/>
              <a:ea typeface="Calibri"/>
              <a:cs typeface="Calibri"/>
            </a:endParaRPr>
          </a:p>
          <a:p>
            <a:pPr algn="ctr">
              <a:spcBef>
                <a:spcPts val="1000"/>
              </a:spcBef>
              <a:defRPr/>
            </a:pPr>
            <a:r>
              <a:rPr lang="en-US" sz="4800">
                <a:solidFill>
                  <a:schemeClr val="bg1"/>
                </a:solidFill>
                <a:latin typeface="+mn-lt"/>
                <a:ea typeface="+mn-ea"/>
                <a:cs typeface="+mn-cs"/>
              </a:rPr>
              <a:t> </a:t>
            </a:r>
            <a:r>
              <a:rPr kumimoji="0" lang="en-US" sz="4800" b="0" i="0" u="none" strike="noStrike" kern="1200" cap="none" spc="0" normalizeH="0" baseline="0" noProof="0">
                <a:ln>
                  <a:noFill/>
                </a:ln>
                <a:solidFill>
                  <a:schemeClr val="bg1"/>
                </a:solidFill>
                <a:effectLst/>
                <a:uLnTx/>
                <a:uFillTx/>
                <a:latin typeface="+mn-lt"/>
                <a:ea typeface="+mn-ea"/>
                <a:cs typeface="+mn-cs"/>
              </a:rPr>
              <a:t>The Why, </a:t>
            </a:r>
            <a:r>
              <a:rPr lang="en-US" sz="4800">
                <a:solidFill>
                  <a:schemeClr val="bg1"/>
                </a:solidFill>
                <a:latin typeface="+mn-lt"/>
                <a:ea typeface="+mn-ea"/>
                <a:cs typeface="+mn-cs"/>
              </a:rPr>
              <a:t> The What</a:t>
            </a:r>
            <a:endParaRPr lang="en-US" sz="4800" b="0" i="0" u="none" strike="noStrike" kern="1200" cap="none" spc="0" normalizeH="0" baseline="0" noProof="0">
              <a:ln>
                <a:noFill/>
              </a:ln>
              <a:solidFill>
                <a:schemeClr val="bg1"/>
              </a:solidFill>
              <a:effectLst/>
              <a:uLnTx/>
              <a:uFillTx/>
              <a:latin typeface="+mn-lt"/>
              <a:ea typeface="Calibri"/>
              <a:cs typeface="Calibri"/>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0" i="0" u="none" strike="noStrike" kern="1200" cap="none" spc="0" normalizeH="0" baseline="0" noProof="0">
                <a:ln>
                  <a:noFill/>
                </a:ln>
                <a:solidFill>
                  <a:schemeClr val="bg1"/>
                </a:solidFill>
                <a:effectLst/>
                <a:uLnTx/>
                <a:uFillTx/>
                <a:latin typeface="+mn-lt"/>
                <a:ea typeface="+mn-ea"/>
                <a:cs typeface="+mn-cs"/>
              </a:rPr>
              <a:t>The HOW</a:t>
            </a:r>
            <a:endParaRPr kumimoji="0" lang="en-US" sz="4800" b="0" i="0" u="none" strike="noStrike" kern="1200" cap="none" spc="0" normalizeH="0" baseline="0" noProof="0">
              <a:ln>
                <a:noFill/>
              </a:ln>
              <a:solidFill>
                <a:schemeClr val="bg1"/>
              </a:solidFill>
              <a:effectLst/>
              <a:uLnTx/>
              <a:uFillTx/>
              <a:latin typeface="+mn-lt"/>
              <a:ea typeface="Calibri"/>
              <a:cs typeface="Calibri"/>
            </a:endParaRPr>
          </a:p>
          <a:p>
            <a:pPr algn="ctr">
              <a:spcBef>
                <a:spcPts val="1000"/>
              </a:spcBef>
              <a:defRPr/>
            </a:pPr>
            <a:br>
              <a:rPr lang="en-US" sz="2800">
                <a:latin typeface="+mn-lt"/>
                <a:ea typeface="Calibri"/>
                <a:cs typeface="Calibri"/>
              </a:rPr>
            </a:br>
            <a:endParaRPr kumimoji="0" lang="en-US" sz="2800" b="0" i="0" u="none" strike="noStrike" kern="1200" cap="none" spc="0" normalizeH="0" baseline="0" noProof="0">
              <a:ln>
                <a:noFill/>
              </a:ln>
              <a:solidFill>
                <a:schemeClr val="bg1"/>
              </a:solidFill>
              <a:effectLst/>
              <a:uLnTx/>
              <a:uFillTx/>
              <a:latin typeface="+mn-lt"/>
              <a:ea typeface="+mn-ea"/>
              <a:cs typeface="+mn-cs"/>
            </a:endParaRPr>
          </a:p>
          <a:p>
            <a:pPr algn="ctr">
              <a:spcBef>
                <a:spcPts val="1000"/>
              </a:spcBef>
              <a:defRPr/>
            </a:pPr>
            <a:r>
              <a:rPr lang="en-US" sz="2800">
                <a:solidFill>
                  <a:schemeClr val="bg1"/>
                </a:solidFill>
                <a:latin typeface="+mn-lt"/>
                <a:ea typeface="+mn-ea"/>
                <a:cs typeface="+mn-cs"/>
              </a:rPr>
              <a:t>Melissa Fletcher, MA</a:t>
            </a:r>
            <a:br>
              <a:rPr lang="en-US" sz="2800">
                <a:latin typeface="+mn-lt"/>
                <a:ea typeface="+mn-ea"/>
                <a:cs typeface="+mn-cs"/>
              </a:rPr>
            </a:br>
            <a:r>
              <a:rPr lang="en-US" sz="2800">
                <a:solidFill>
                  <a:schemeClr val="bg1"/>
                </a:solidFill>
                <a:latin typeface="Calibri"/>
                <a:ea typeface="Calibri"/>
                <a:cs typeface="Calibri"/>
              </a:rPr>
              <a:t>Allison Jenson, MA</a:t>
            </a:r>
            <a:endParaRPr lang="en-US">
              <a:solidFill>
                <a:schemeClr val="bg1"/>
              </a:solidFill>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000" b="0" i="0" u="none" strike="noStrike" kern="1200" cap="none" spc="0" normalizeH="0" baseline="0" noProof="0">
              <a:ln>
                <a:noFill/>
              </a:ln>
              <a:solidFill>
                <a:schemeClr val="bg1"/>
              </a:solidFill>
              <a:effectLst/>
              <a:uLnTx/>
              <a:uFillTx/>
              <a:latin typeface="+mn-lt"/>
              <a:ea typeface="Calibri"/>
              <a:cs typeface="Calibri"/>
            </a:endParaRPr>
          </a:p>
        </p:txBody>
      </p:sp>
    </p:spTree>
    <p:extLst>
      <p:ext uri="{BB962C8B-B14F-4D97-AF65-F5344CB8AC3E}">
        <p14:creationId xmlns:p14="http://schemas.microsoft.com/office/powerpoint/2010/main" val="16689313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Rectangle 19">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descr="Text; how is UDL implemented? ">
            <a:extLst>
              <a:ext uri="{FF2B5EF4-FFF2-40B4-BE49-F238E27FC236}">
                <a16:creationId xmlns:a16="http://schemas.microsoft.com/office/drawing/2014/main" id="{F7BFF3F7-2083-0A69-C4BF-11654A7648E1}"/>
              </a:ext>
            </a:extLst>
          </p:cNvPr>
          <p:cNvSpPr>
            <a:spLocks noGrp="1"/>
          </p:cNvSpPr>
          <p:nvPr>
            <p:ph type="title"/>
          </p:nvPr>
        </p:nvSpPr>
        <p:spPr>
          <a:xfrm>
            <a:off x="3315031" y="1380754"/>
            <a:ext cx="5561938" cy="2513516"/>
          </a:xfrm>
        </p:spPr>
        <p:txBody>
          <a:bodyPr vert="horz" lIns="91440" tIns="45720" rIns="91440" bIns="45720" rtlCol="0" anchor="b">
            <a:normAutofit/>
          </a:bodyPr>
          <a:lstStyle/>
          <a:p>
            <a:pPr algn="ctr"/>
            <a:r>
              <a:rPr lang="en-US" b="1" u="sng" kern="1200">
                <a:latin typeface="+mj-lt"/>
                <a:ea typeface="+mj-ea"/>
                <a:cs typeface="+mj-cs"/>
              </a:rPr>
              <a:t>HOW</a:t>
            </a:r>
            <a:r>
              <a:rPr lang="en-US" kern="1200">
                <a:latin typeface="+mj-lt"/>
                <a:ea typeface="+mj-ea"/>
                <a:cs typeface="+mj-cs"/>
              </a:rPr>
              <a:t> is UDL Implemented?</a:t>
            </a:r>
            <a:r>
              <a:rPr lang="en-US"/>
              <a:t>  </a:t>
            </a:r>
            <a:endParaRPr lang="en-US" kern="1200">
              <a:latin typeface="+mj-lt"/>
              <a:ea typeface="+mj-ea"/>
              <a:cs typeface="+mj-cs"/>
            </a:endParaRPr>
          </a:p>
        </p:txBody>
      </p:sp>
      <p:sp>
        <p:nvSpPr>
          <p:cNvPr id="22" name="Arc 21">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Oval 16">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6175942"/>
      </p:ext>
    </p:extLst>
  </p:cSld>
  <p:clrMapOvr>
    <a:masterClrMapping/>
  </p:clrMapOvr>
  <p:extLst>
    <p:ext uri="{6950BFC3-D8DA-4A85-94F7-54DA5524770B}">
      <p188:commentRel xmlns:p188="http://schemas.microsoft.com/office/powerpoint/2018/8/main" xmlns="" r:id="rId2"/>
    </p:ext>
  </p:extLst>
</p:sld>
</file>

<file path=ppt/slides/slide1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20B722-59B7-80B2-6097-67CEECB7ECEC}"/>
              </a:ext>
            </a:extLst>
          </p:cNvPr>
          <p:cNvSpPr>
            <a:spLocks noGrp="1"/>
          </p:cNvSpPr>
          <p:nvPr>
            <p:ph type="title"/>
          </p:nvPr>
        </p:nvSpPr>
        <p:spPr>
          <a:xfrm>
            <a:off x="686834" y="1153572"/>
            <a:ext cx="3200400" cy="4461163"/>
          </a:xfrm>
        </p:spPr>
        <p:txBody>
          <a:bodyPr>
            <a:normAutofit/>
          </a:bodyPr>
          <a:lstStyle/>
          <a:p>
            <a:r>
              <a:rPr lang="en-US" b="1">
                <a:solidFill>
                  <a:srgbClr val="FFFFFF"/>
                </a:solidFill>
              </a:rPr>
              <a:t>The following link is a video on UDL</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243BB0A-4C4C-CE69-BAB0-AA2148360CB5}"/>
              </a:ext>
            </a:extLst>
          </p:cNvPr>
          <p:cNvSpPr>
            <a:spLocks noGrp="1"/>
          </p:cNvSpPr>
          <p:nvPr>
            <p:ph idx="1"/>
          </p:nvPr>
        </p:nvSpPr>
        <p:spPr>
          <a:xfrm>
            <a:off x="4447308" y="591344"/>
            <a:ext cx="6906491" cy="5585619"/>
          </a:xfrm>
        </p:spPr>
        <p:txBody>
          <a:bodyPr vert="horz" lIns="91440" tIns="45720" rIns="91440" bIns="45720" rtlCol="0" anchor="ctr">
            <a:normAutofit/>
          </a:bodyPr>
          <a:lstStyle/>
          <a:p>
            <a:endParaRPr lang="en-US">
              <a:ea typeface="Calibri"/>
              <a:cs typeface="Calibri"/>
            </a:endParaRPr>
          </a:p>
          <a:p>
            <a:endParaRPr lang="en-US">
              <a:ea typeface="Calibri"/>
              <a:cs typeface="Calibri"/>
            </a:endParaRPr>
          </a:p>
          <a:p>
            <a:pPr marL="0" indent="0">
              <a:buNone/>
            </a:pPr>
            <a:r>
              <a:rPr lang="en-US">
                <a:hlinkClick r:id="rId2"/>
              </a:rPr>
              <a:t>What and How of UDL?</a:t>
            </a:r>
            <a:r>
              <a:rPr lang="en-US"/>
              <a:t>  </a:t>
            </a:r>
            <a:endParaRPr lang="en-US">
              <a:ea typeface="Calibri"/>
              <a:cs typeface="Calibri"/>
            </a:endParaRPr>
          </a:p>
          <a:p>
            <a:pPr marL="0" indent="0">
              <a:buNone/>
            </a:pPr>
            <a:r>
              <a:rPr lang="en-US"/>
              <a:t>John Spencer </a:t>
            </a:r>
            <a:endParaRPr lang="en-US">
              <a:ea typeface="Calibri"/>
              <a:cs typeface="Calibri"/>
            </a:endParaRPr>
          </a:p>
          <a:p>
            <a:pPr marL="0" indent="0">
              <a:buNone/>
            </a:pPr>
            <a:endParaRPr lang="en-US">
              <a:hlinkClick r:id="rId3"/>
            </a:endParaRPr>
          </a:p>
          <a:p>
            <a:pPr marL="0" indent="0">
              <a:buNone/>
            </a:pPr>
            <a:endParaRPr lang="en-US">
              <a:ea typeface="Calibri"/>
              <a:cs typeface="Calibri"/>
            </a:endParaRPr>
          </a:p>
          <a:p>
            <a:pPr marL="0" indent="0">
              <a:buNone/>
            </a:pPr>
            <a:endParaRPr lang="en-US">
              <a:hlinkClick r:id="rId3"/>
            </a:endParaRPr>
          </a:p>
        </p:txBody>
      </p:sp>
    </p:spTree>
    <p:extLst>
      <p:ext uri="{BB962C8B-B14F-4D97-AF65-F5344CB8AC3E}">
        <p14:creationId xmlns:p14="http://schemas.microsoft.com/office/powerpoint/2010/main" val="3050719310"/>
      </p:ext>
    </p:extLst>
  </p:cSld>
  <p:clrMapOvr>
    <a:masterClrMapping/>
  </p:clrMapOvr>
  <p:extLst>
    <p:ext uri="{6950BFC3-D8DA-4A85-94F7-54DA5524770B}">
      <p188:commentRel xmlns:p188="http://schemas.microsoft.com/office/powerpoint/2018/8/main" xmlns="" r:id="rId4"/>
    </p:ext>
  </p:extLs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709FB2-8190-B3F4-45AE-8ED17B331CCB}"/>
              </a:ext>
            </a:extLst>
          </p:cNvPr>
          <p:cNvSpPr>
            <a:spLocks noGrp="1"/>
          </p:cNvSpPr>
          <p:nvPr>
            <p:ph type="title"/>
          </p:nvPr>
        </p:nvSpPr>
        <p:spPr>
          <a:xfrm>
            <a:off x="686834" y="1153572"/>
            <a:ext cx="3200400" cy="4461163"/>
          </a:xfrm>
        </p:spPr>
        <p:txBody>
          <a:bodyPr>
            <a:normAutofit/>
          </a:bodyPr>
          <a:lstStyle/>
          <a:p>
            <a:r>
              <a:rPr lang="en-US" u="sng">
                <a:solidFill>
                  <a:srgbClr val="FFFFFF"/>
                </a:solidFill>
              </a:rPr>
              <a:t>Engagement:</a:t>
            </a:r>
            <a:r>
              <a:rPr lang="en-US">
                <a:solidFill>
                  <a:srgbClr val="FFFFFF"/>
                </a:solidFill>
              </a:rPr>
              <a:t> Class Climate starts before they walk through the door. </a:t>
            </a:r>
          </a:p>
        </p:txBody>
      </p:sp>
      <p:sp>
        <p:nvSpPr>
          <p:cNvPr id="25" name="Arc 2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3E449DF-3B4A-EBC1-CBCB-58E48D26DC9C}"/>
              </a:ext>
            </a:extLst>
          </p:cNvPr>
          <p:cNvSpPr>
            <a:spLocks noGrp="1"/>
          </p:cNvSpPr>
          <p:nvPr>
            <p:ph idx="1"/>
          </p:nvPr>
        </p:nvSpPr>
        <p:spPr>
          <a:xfrm>
            <a:off x="3969637" y="307016"/>
            <a:ext cx="7384162" cy="5869947"/>
          </a:xfrm>
        </p:spPr>
        <p:txBody>
          <a:bodyPr anchor="ctr">
            <a:normAutofit fontScale="92500" lnSpcReduction="20000"/>
          </a:bodyPr>
          <a:lstStyle/>
          <a:p>
            <a:pPr marL="0" indent="0">
              <a:buNone/>
            </a:pPr>
            <a:endParaRPr lang="en-US"/>
          </a:p>
          <a:p>
            <a:pPr marL="0" indent="0">
              <a:buNone/>
            </a:pPr>
            <a:r>
              <a:rPr lang="en-US">
                <a:ea typeface="Calibri"/>
                <a:cs typeface="Calibri"/>
              </a:rPr>
              <a:t>WELCOMING (NEW to UDL) </a:t>
            </a:r>
            <a:endParaRPr lang="en-US"/>
          </a:p>
          <a:p>
            <a:pPr marL="0" indent="0">
              <a:buNone/>
            </a:pPr>
            <a:endParaRPr lang="en-US"/>
          </a:p>
          <a:p>
            <a:pPr marL="0" indent="0">
              <a:buNone/>
            </a:pPr>
            <a:r>
              <a:rPr lang="en-US"/>
              <a:t>WHAT IS YOUR STUDENTS’ WHY? </a:t>
            </a:r>
            <a:endParaRPr lang="en-US">
              <a:ea typeface="Calibri" panose="020F0502020204030204"/>
              <a:cs typeface="Calibri" panose="020F0502020204030204"/>
            </a:endParaRPr>
          </a:p>
          <a:p>
            <a:pPr marL="0" indent="0">
              <a:buNone/>
            </a:pPr>
            <a:endParaRPr lang="en-US"/>
          </a:p>
          <a:p>
            <a:pPr lvl="1"/>
            <a:r>
              <a:rPr lang="en-US" sz="2800"/>
              <a:t>Why are your students taking in the course? </a:t>
            </a:r>
            <a:endParaRPr lang="en-US" sz="2800">
              <a:ea typeface="Calibri"/>
              <a:cs typeface="Calibri"/>
            </a:endParaRPr>
          </a:p>
          <a:p>
            <a:pPr lvl="1"/>
            <a:r>
              <a:rPr lang="en-US" sz="2800"/>
              <a:t>What are their expectations? </a:t>
            </a:r>
            <a:endParaRPr lang="en-US" sz="2800">
              <a:ea typeface="Calibri"/>
              <a:cs typeface="Calibri"/>
            </a:endParaRPr>
          </a:p>
          <a:p>
            <a:pPr lvl="1"/>
            <a:r>
              <a:rPr lang="en-US" sz="2800"/>
              <a:t>What generally motivates them to participate? </a:t>
            </a:r>
            <a:endParaRPr lang="en-US" sz="2800">
              <a:ea typeface="Calibri"/>
              <a:cs typeface="Calibri"/>
            </a:endParaRPr>
          </a:p>
          <a:p>
            <a:pPr lvl="1"/>
            <a:r>
              <a:rPr lang="en-US" sz="2800"/>
              <a:t>What do they hope to do in the future? </a:t>
            </a:r>
            <a:endParaRPr lang="en-US" sz="2800">
              <a:ea typeface="Calibri"/>
              <a:cs typeface="Calibri"/>
            </a:endParaRPr>
          </a:p>
          <a:p>
            <a:pPr marL="0" indent="0">
              <a:buNone/>
            </a:pPr>
            <a:endParaRPr lang="en-US"/>
          </a:p>
          <a:p>
            <a:pPr marL="0" indent="0">
              <a:buNone/>
            </a:pPr>
            <a:r>
              <a:rPr lang="en-US"/>
              <a:t>Ask students how they learn and recall: </a:t>
            </a:r>
            <a:endParaRPr lang="en-US">
              <a:ea typeface="Calibri"/>
              <a:cs typeface="Calibri"/>
            </a:endParaRPr>
          </a:p>
          <a:p>
            <a:pPr lvl="1"/>
            <a:r>
              <a:rPr lang="en-US" sz="2800"/>
              <a:t>Pre-class survey </a:t>
            </a:r>
            <a:endParaRPr lang="en-US" sz="2800">
              <a:ea typeface="Calibri"/>
              <a:cs typeface="Calibri"/>
            </a:endParaRPr>
          </a:p>
          <a:p>
            <a:pPr lvl="1"/>
            <a:r>
              <a:rPr lang="en-US" sz="2800"/>
              <a:t>First day of class discussion</a:t>
            </a:r>
            <a:endParaRPr lang="en-US" sz="2800">
              <a:ea typeface="Calibri"/>
              <a:cs typeface="Calibri"/>
            </a:endParaRPr>
          </a:p>
          <a:p>
            <a:pPr lvl="1"/>
            <a:r>
              <a:rPr lang="en-US" sz="2800"/>
              <a:t>Lecture? Self-learning? Hands-on?  </a:t>
            </a:r>
            <a:endParaRPr lang="en-US" sz="2800">
              <a:ea typeface="Calibri"/>
              <a:cs typeface="Calibri"/>
            </a:endParaRPr>
          </a:p>
          <a:p>
            <a:pPr lvl="1"/>
            <a:r>
              <a:rPr lang="en-US" sz="2800">
                <a:solidFill>
                  <a:srgbClr val="FF0000"/>
                </a:solidFill>
              </a:rPr>
              <a:t>All of them!  </a:t>
            </a:r>
            <a:endParaRPr lang="en-US" sz="2800">
              <a:solidFill>
                <a:srgbClr val="FF0000"/>
              </a:solidFill>
              <a:ea typeface="Calibri"/>
              <a:cs typeface="Calibri"/>
            </a:endParaRPr>
          </a:p>
          <a:p>
            <a:endParaRPr lang="en-US"/>
          </a:p>
        </p:txBody>
      </p:sp>
    </p:spTree>
    <p:extLst>
      <p:ext uri="{BB962C8B-B14F-4D97-AF65-F5344CB8AC3E}">
        <p14:creationId xmlns:p14="http://schemas.microsoft.com/office/powerpoint/2010/main" val="1540901691"/>
      </p:ext>
    </p:extLst>
  </p:cSld>
  <p:clrMapOvr>
    <a:masterClrMapping/>
  </p:clrMapOvr>
  <p:extLst>
    <p:ext uri="{6950BFC3-D8DA-4A85-94F7-54DA5524770B}">
      <p188:commentRel xmlns:p188="http://schemas.microsoft.com/office/powerpoint/2018/8/main" xmlns="" r:id="rId3"/>
    </p:ext>
  </p:extLs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vert="horz" lIns="91440" tIns="45720" rIns="91440" bIns="45720" rtlCol="0" anchor="ctr">
            <a:normAutofit/>
          </a:bodyPr>
          <a:lstStyle/>
          <a:p>
            <a:r>
              <a:rPr lang="en-US" u="sng" kern="1200" err="1">
                <a:solidFill>
                  <a:srgbClr val="FFFFFF"/>
                </a:solidFill>
                <a:latin typeface="+mj-lt"/>
                <a:ea typeface="+mj-ea"/>
                <a:cs typeface="+mj-cs"/>
              </a:rPr>
              <a:t>Engagement:</a:t>
            </a:r>
            <a:r>
              <a:rPr lang="en-US" err="1">
                <a:solidFill>
                  <a:srgbClr val="FFFFFF"/>
                </a:solidFill>
              </a:rPr>
              <a:t>Student</a:t>
            </a:r>
            <a:r>
              <a:rPr lang="en-US">
                <a:solidFill>
                  <a:srgbClr val="FFFFFF"/>
                </a:solidFill>
              </a:rPr>
              <a:t> Choice and Student Voice</a:t>
            </a:r>
            <a:endParaRPr lang="en-US" kern="1200">
              <a:solidFill>
                <a:srgbClr val="FFFFFF"/>
              </a:solidFill>
              <a:latin typeface="+mj-lt"/>
              <a:ea typeface="Calibri Light"/>
              <a:cs typeface="Calibri Light"/>
            </a:endParaRPr>
          </a:p>
        </p:txBody>
      </p:sp>
      <p:sp>
        <p:nvSpPr>
          <p:cNvPr id="39" name="Arc 3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p:cNvSpPr txBox="1"/>
          <p:nvPr/>
        </p:nvSpPr>
        <p:spPr>
          <a:xfrm>
            <a:off x="4447308" y="591344"/>
            <a:ext cx="6906491" cy="5585619"/>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endParaRPr lang="en-US" sz="2800">
              <a:ea typeface="Calibri"/>
              <a:cs typeface="Calibri"/>
            </a:endParaRPr>
          </a:p>
          <a:p>
            <a:pPr indent="-228600">
              <a:lnSpc>
                <a:spcPct val="90000"/>
              </a:lnSpc>
              <a:spcAft>
                <a:spcPts val="600"/>
              </a:spcAft>
              <a:buFont typeface="Arial" panose="020B0604020202020204" pitchFamily="34" charset="0"/>
              <a:buChar char="•"/>
            </a:pPr>
            <a:r>
              <a:rPr lang="en-US" sz="2800"/>
              <a:t>Syllabus statement about support</a:t>
            </a:r>
            <a:endParaRPr lang="en-US" sz="2800">
              <a:ea typeface="Calibri"/>
              <a:cs typeface="Calibri"/>
            </a:endParaRPr>
          </a:p>
          <a:p>
            <a:pPr>
              <a:lnSpc>
                <a:spcPct val="90000"/>
              </a:lnSpc>
              <a:spcAft>
                <a:spcPts val="600"/>
              </a:spcAft>
            </a:pPr>
            <a:endParaRPr lang="en-US" sz="2800">
              <a:ea typeface="Calibri"/>
              <a:cs typeface="Calibri"/>
            </a:endParaRPr>
          </a:p>
          <a:p>
            <a:pPr indent="-228600">
              <a:lnSpc>
                <a:spcPct val="90000"/>
              </a:lnSpc>
              <a:spcAft>
                <a:spcPts val="600"/>
              </a:spcAft>
              <a:buFont typeface="Arial" panose="020B0604020202020204" pitchFamily="34" charset="0"/>
              <a:buChar char="•"/>
            </a:pPr>
            <a:r>
              <a:rPr lang="en-US" sz="2800"/>
              <a:t>Invite students to meet to discuss/clarify/ communicate in multiple ways </a:t>
            </a:r>
            <a:endParaRPr lang="en-US" sz="2800">
              <a:ea typeface="Calibri"/>
              <a:cs typeface="Calibri"/>
            </a:endParaRPr>
          </a:p>
          <a:p>
            <a:pPr indent="-228600">
              <a:lnSpc>
                <a:spcPct val="90000"/>
              </a:lnSpc>
              <a:spcAft>
                <a:spcPts val="600"/>
              </a:spcAft>
              <a:buFont typeface="Arial" panose="020B0604020202020204" pitchFamily="34" charset="0"/>
              <a:buChar char="•"/>
            </a:pPr>
            <a:endParaRPr lang="en-US" sz="2800">
              <a:ea typeface="Calibri"/>
              <a:cs typeface="Calibri"/>
            </a:endParaRPr>
          </a:p>
          <a:p>
            <a:pPr indent="-228600">
              <a:lnSpc>
                <a:spcPct val="90000"/>
              </a:lnSpc>
              <a:spcAft>
                <a:spcPts val="600"/>
              </a:spcAft>
              <a:buFont typeface="Arial" panose="020B0604020202020204" pitchFamily="34" charset="0"/>
              <a:buChar char="•"/>
            </a:pPr>
            <a:r>
              <a:rPr lang="en-US" sz="2800"/>
              <a:t> Involve students in course options</a:t>
            </a:r>
            <a:endParaRPr lang="en-US" sz="2800">
              <a:ea typeface="Calibri"/>
              <a:cs typeface="Calibri"/>
            </a:endParaRPr>
          </a:p>
          <a:p>
            <a:pPr indent="-228600">
              <a:lnSpc>
                <a:spcPct val="90000"/>
              </a:lnSpc>
              <a:spcAft>
                <a:spcPts val="600"/>
              </a:spcAft>
              <a:buFont typeface="Arial" panose="020B0604020202020204" pitchFamily="34" charset="0"/>
              <a:buChar char="•"/>
            </a:pPr>
            <a:endParaRPr lang="en-US" sz="2800">
              <a:ea typeface="Calibri"/>
              <a:cs typeface="Calibri"/>
            </a:endParaRPr>
          </a:p>
          <a:p>
            <a:pPr indent="-228600">
              <a:lnSpc>
                <a:spcPct val="90000"/>
              </a:lnSpc>
              <a:spcAft>
                <a:spcPts val="600"/>
              </a:spcAft>
              <a:buFont typeface="Arial" panose="020B0604020202020204" pitchFamily="34" charset="0"/>
              <a:buChar char="•"/>
            </a:pPr>
            <a:r>
              <a:rPr lang="en-US" sz="2800"/>
              <a:t>Clarify expectations of respect for everyone</a:t>
            </a:r>
            <a:endParaRPr lang="en-US" sz="2800">
              <a:ea typeface="Calibri"/>
              <a:cs typeface="Calibri"/>
            </a:endParaRPr>
          </a:p>
          <a:p>
            <a:pPr>
              <a:lnSpc>
                <a:spcPct val="90000"/>
              </a:lnSpc>
              <a:spcAft>
                <a:spcPts val="600"/>
              </a:spcAft>
            </a:pPr>
            <a:endParaRPr lang="en-US" sz="2800">
              <a:ea typeface="Calibri"/>
              <a:cs typeface="Calibri"/>
            </a:endParaRPr>
          </a:p>
          <a:p>
            <a:pPr indent="-228600">
              <a:lnSpc>
                <a:spcPct val="90000"/>
              </a:lnSpc>
              <a:spcAft>
                <a:spcPts val="600"/>
              </a:spcAft>
              <a:buFont typeface="Arial" panose="020B0604020202020204" pitchFamily="34" charset="0"/>
              <a:buChar char="•"/>
            </a:pPr>
            <a:endParaRPr lang="en-US" sz="2800">
              <a:ea typeface="Calibri"/>
              <a:cs typeface="Calibri"/>
            </a:endParaRPr>
          </a:p>
        </p:txBody>
      </p:sp>
    </p:spTree>
    <p:extLst>
      <p:ext uri="{BB962C8B-B14F-4D97-AF65-F5344CB8AC3E}">
        <p14:creationId xmlns:p14="http://schemas.microsoft.com/office/powerpoint/2010/main" val="1514346691"/>
      </p:ext>
    </p:extLst>
  </p:cSld>
  <p:clrMapOvr>
    <a:masterClrMapping/>
  </p:clrMapOvr>
  <p:extLst>
    <p:ext uri="{6950BFC3-D8DA-4A85-94F7-54DA5524770B}">
      <p188:commentRel xmlns:p188="http://schemas.microsoft.com/office/powerpoint/2018/8/main" xmlns="" r:id="rId2"/>
    </p:ext>
  </p:extLs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vert="horz" lIns="91440" tIns="45720" rIns="91440" bIns="45720" rtlCol="0" anchor="ctr">
            <a:normAutofit/>
          </a:bodyPr>
          <a:lstStyle/>
          <a:p>
            <a:r>
              <a:rPr lang="en-US" sz="3700" u="sng" kern="1200">
                <a:solidFill>
                  <a:srgbClr val="FFFFFF"/>
                </a:solidFill>
                <a:latin typeface="+mj-lt"/>
                <a:ea typeface="+mj-ea"/>
                <a:cs typeface="+mj-cs"/>
              </a:rPr>
              <a:t>Representation:</a:t>
            </a:r>
            <a:r>
              <a:rPr lang="en-US" sz="3700" kern="1200">
                <a:solidFill>
                  <a:srgbClr val="FFFFFF"/>
                </a:solidFill>
                <a:latin typeface="+mj-lt"/>
                <a:ea typeface="+mj-ea"/>
                <a:cs typeface="+mj-cs"/>
              </a:rPr>
              <a:t> Physical Access, Usability and Safety</a:t>
            </a:r>
          </a:p>
        </p:txBody>
      </p:sp>
      <p:sp>
        <p:nvSpPr>
          <p:cNvPr id="36" name="Arc 3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 Placeholder 2"/>
          <p:cNvSpPr>
            <a:spLocks noGrp="1"/>
          </p:cNvSpPr>
          <p:nvPr>
            <p:ph type="body" idx="1"/>
          </p:nvPr>
        </p:nvSpPr>
        <p:spPr>
          <a:xfrm>
            <a:off x="4447308" y="591344"/>
            <a:ext cx="6906491" cy="5585619"/>
          </a:xfrm>
        </p:spPr>
        <p:txBody>
          <a:bodyPr vert="horz" lIns="91440" tIns="45720" rIns="91440" bIns="45720" rtlCol="0" anchor="ctr">
            <a:normAutofit fontScale="77500" lnSpcReduction="20000"/>
          </a:bodyPr>
          <a:lstStyle/>
          <a:p>
            <a:pPr marL="0"/>
            <a:r>
              <a:rPr lang="en-US" sz="3200"/>
              <a:t>E</a:t>
            </a:r>
            <a:r>
              <a:rPr lang="en-US" sz="3600"/>
              <a:t>nsure activities, materials, and equipment are physically accessible, usable and safe by all students. </a:t>
            </a:r>
            <a:endParaRPr lang="en-US" sz="3600">
              <a:ea typeface="Calibri"/>
              <a:cs typeface="Calibri"/>
            </a:endParaRPr>
          </a:p>
          <a:p>
            <a:pPr marL="0"/>
            <a:endParaRPr lang="en-US" sz="3600">
              <a:ea typeface="Calibri"/>
              <a:cs typeface="Calibri"/>
            </a:endParaRPr>
          </a:p>
          <a:p>
            <a:pPr marL="0"/>
            <a:r>
              <a:rPr lang="en-US" sz="3600"/>
              <a:t>Repeat printed directions orally/write oral directions down </a:t>
            </a:r>
            <a:endParaRPr lang="en-US" sz="3600">
              <a:ea typeface="Calibri"/>
              <a:cs typeface="Calibri"/>
            </a:endParaRPr>
          </a:p>
          <a:p>
            <a:pPr marL="457200" lvl="1">
              <a:buFont typeface="Courier New" panose="020B0604020202020204" pitchFamily="34" charset="0"/>
              <a:buChar char="o"/>
            </a:pPr>
            <a:r>
              <a:rPr lang="en-US" sz="3600">
                <a:ea typeface="Calibri"/>
                <a:cs typeface="Calibri"/>
              </a:rPr>
              <a:t>Provide visual representation of classroom routines and expectations </a:t>
            </a:r>
          </a:p>
          <a:p>
            <a:pPr marL="0"/>
            <a:endParaRPr lang="en-US" sz="3600">
              <a:ea typeface="Calibri"/>
              <a:cs typeface="Calibri"/>
            </a:endParaRPr>
          </a:p>
          <a:p>
            <a:pPr marL="0"/>
            <a:endParaRPr lang="en-US" sz="3600">
              <a:ea typeface="Calibri"/>
              <a:cs typeface="Calibri"/>
            </a:endParaRPr>
          </a:p>
          <a:p>
            <a:pPr marL="0"/>
            <a:r>
              <a:rPr lang="en-US" sz="3600"/>
              <a:t>Captioned videos, transcribed podcasts</a:t>
            </a:r>
            <a:endParaRPr lang="en-US" sz="3600">
              <a:ea typeface="Calibri"/>
              <a:cs typeface="Calibri"/>
            </a:endParaRPr>
          </a:p>
          <a:p>
            <a:pPr marL="0"/>
            <a:endParaRPr lang="en-US" sz="3600">
              <a:ea typeface="Calibri"/>
              <a:cs typeface="Calibri"/>
            </a:endParaRPr>
          </a:p>
          <a:p>
            <a:pPr marL="0"/>
            <a:endParaRPr lang="en-US" sz="3600">
              <a:ea typeface="Calibri"/>
              <a:cs typeface="Calibri"/>
            </a:endParaRPr>
          </a:p>
          <a:p>
            <a:pPr marL="0"/>
            <a:r>
              <a:rPr lang="en-US" sz="3600"/>
              <a:t>Flexibility of location for learning </a:t>
            </a:r>
            <a:endParaRPr lang="en-US" sz="3600">
              <a:ea typeface="Calibri"/>
              <a:cs typeface="Calibri"/>
            </a:endParaRPr>
          </a:p>
        </p:txBody>
      </p:sp>
    </p:spTree>
    <p:extLst>
      <p:ext uri="{BB962C8B-B14F-4D97-AF65-F5344CB8AC3E}">
        <p14:creationId xmlns:p14="http://schemas.microsoft.com/office/powerpoint/2010/main" val="3974807549"/>
      </p:ext>
    </p:extLst>
  </p:cSld>
  <p:clrMapOvr>
    <a:masterClrMapping/>
  </p:clrMapOvr>
  <p:extLst>
    <p:ext uri="{6950BFC3-D8DA-4A85-94F7-54DA5524770B}">
      <p188:commentRel xmlns:p188="http://schemas.microsoft.com/office/powerpoint/2018/8/main" xmlns="" r:id="rId2"/>
    </p:ext>
  </p:extLs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486CEA-A005-0F28-2341-E0DB149A4841}"/>
              </a:ext>
            </a:extLst>
          </p:cNvPr>
          <p:cNvSpPr>
            <a:spLocks noGrp="1"/>
          </p:cNvSpPr>
          <p:nvPr>
            <p:ph type="title"/>
          </p:nvPr>
        </p:nvSpPr>
        <p:spPr>
          <a:xfrm>
            <a:off x="686834" y="1153572"/>
            <a:ext cx="3200400" cy="4461163"/>
          </a:xfrm>
        </p:spPr>
        <p:txBody>
          <a:bodyPr>
            <a:normAutofit/>
          </a:bodyPr>
          <a:lstStyle/>
          <a:p>
            <a:r>
              <a:rPr lang="en-US" sz="3700" u="sng">
                <a:solidFill>
                  <a:srgbClr val="FFFFFF"/>
                </a:solidFill>
              </a:rPr>
              <a:t>Representation:</a:t>
            </a:r>
            <a:r>
              <a:rPr lang="en-US" sz="3700">
                <a:solidFill>
                  <a:srgbClr val="FFFFFF"/>
                </a:solidFill>
              </a:rPr>
              <a:t> Digital Access</a:t>
            </a:r>
          </a:p>
        </p:txBody>
      </p:sp>
      <p:sp>
        <p:nvSpPr>
          <p:cNvPr id="36" name="Arc 3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11810B1-B0F6-FD6C-1E23-359BF600A076}"/>
              </a:ext>
            </a:extLst>
          </p:cNvPr>
          <p:cNvSpPr>
            <a:spLocks noGrp="1"/>
          </p:cNvSpPr>
          <p:nvPr>
            <p:ph idx="1"/>
          </p:nvPr>
        </p:nvSpPr>
        <p:spPr>
          <a:xfrm>
            <a:off x="4447308" y="591344"/>
            <a:ext cx="6906491" cy="5585619"/>
          </a:xfrm>
        </p:spPr>
        <p:txBody>
          <a:bodyPr anchor="ctr">
            <a:normAutofit/>
          </a:bodyPr>
          <a:lstStyle/>
          <a:p>
            <a:pPr marL="0" indent="0">
              <a:buNone/>
            </a:pPr>
            <a:r>
              <a:rPr lang="en-US" sz="3600"/>
              <a:t>Ensuring all digital  course access is: </a:t>
            </a:r>
          </a:p>
          <a:p>
            <a:r>
              <a:rPr lang="en-US"/>
              <a:t>Accessible: </a:t>
            </a:r>
            <a:endParaRPr lang="en-US">
              <a:ea typeface="Calibri"/>
              <a:cs typeface="Calibri"/>
            </a:endParaRPr>
          </a:p>
          <a:p>
            <a:pPr lvl="1"/>
            <a:r>
              <a:rPr lang="en-US"/>
              <a:t>Documents are accessible </a:t>
            </a:r>
            <a:endParaRPr lang="en-US">
              <a:ea typeface="Calibri"/>
              <a:cs typeface="Calibri"/>
            </a:endParaRPr>
          </a:p>
          <a:p>
            <a:pPr lvl="1"/>
            <a:r>
              <a:rPr lang="en-US"/>
              <a:t>Videos are CAPTIONED clearly</a:t>
            </a:r>
            <a:endParaRPr lang="en-US">
              <a:ea typeface="Calibri"/>
              <a:cs typeface="Calibri"/>
            </a:endParaRPr>
          </a:p>
          <a:p>
            <a:pPr lvl="2"/>
            <a:r>
              <a:rPr lang="en-US">
                <a:ea typeface="Calibri"/>
                <a:cs typeface="Calibri"/>
              </a:rPr>
              <a:t>Automated captions may not be sufficient for students with access needs. </a:t>
            </a:r>
          </a:p>
          <a:p>
            <a:pPr marL="914400" lvl="2" indent="0">
              <a:buNone/>
            </a:pPr>
            <a:endParaRPr lang="en-US">
              <a:ea typeface="Calibri"/>
              <a:cs typeface="Calibri"/>
            </a:endParaRPr>
          </a:p>
          <a:p>
            <a:r>
              <a:rPr lang="en-US"/>
              <a:t>Easy to navigate </a:t>
            </a:r>
            <a:endParaRPr lang="en-US">
              <a:ea typeface="Calibri"/>
              <a:cs typeface="Calibri"/>
            </a:endParaRPr>
          </a:p>
          <a:p>
            <a:pPr lvl="1"/>
            <a:r>
              <a:rPr lang="en-US"/>
              <a:t>Assignments are clearly outlined </a:t>
            </a:r>
            <a:endParaRPr lang="en-US">
              <a:ea typeface="Calibri"/>
              <a:cs typeface="Calibri"/>
            </a:endParaRPr>
          </a:p>
          <a:p>
            <a:pPr lvl="1"/>
            <a:r>
              <a:rPr lang="en-US"/>
              <a:t>Course content is easy to access and consistent</a:t>
            </a:r>
            <a:endParaRPr lang="en-US">
              <a:ea typeface="Calibri"/>
              <a:cs typeface="Calibri"/>
            </a:endParaRPr>
          </a:p>
          <a:p>
            <a:pPr lvl="1"/>
            <a:r>
              <a:rPr lang="en-US"/>
              <a:t>Due dates are outlined </a:t>
            </a:r>
            <a:endParaRPr lang="en-US">
              <a:ea typeface="Calibri" panose="020F0502020204030204"/>
              <a:cs typeface="Calibri" panose="020F0502020204030204"/>
            </a:endParaRPr>
          </a:p>
        </p:txBody>
      </p:sp>
    </p:spTree>
    <p:extLst>
      <p:ext uri="{BB962C8B-B14F-4D97-AF65-F5344CB8AC3E}">
        <p14:creationId xmlns:p14="http://schemas.microsoft.com/office/powerpoint/2010/main" val="3781323462"/>
      </p:ext>
    </p:extLst>
  </p:cSld>
  <p:clrMapOvr>
    <a:masterClrMapping/>
  </p:clrMapOvr>
  <p:extLst>
    <p:ext uri="{6950BFC3-D8DA-4A85-94F7-54DA5524770B}">
      <p188:commentRel xmlns:p188="http://schemas.microsoft.com/office/powerpoint/2018/8/main" xmlns="" r:id="rId3"/>
    </p:ext>
  </p:extLs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vert="horz" lIns="91440" tIns="45720" rIns="91440" bIns="45720" rtlCol="0" anchor="ctr">
            <a:normAutofit/>
          </a:bodyPr>
          <a:lstStyle/>
          <a:p>
            <a:r>
              <a:rPr lang="en-US" sz="3700" u="sng" kern="1200">
                <a:solidFill>
                  <a:srgbClr val="FFFFFF"/>
                </a:solidFill>
                <a:latin typeface="+mj-lt"/>
                <a:ea typeface="+mj-ea"/>
                <a:cs typeface="+mj-cs"/>
              </a:rPr>
              <a:t>Representation:</a:t>
            </a:r>
            <a:r>
              <a:rPr lang="en-US" sz="3700">
                <a:solidFill>
                  <a:srgbClr val="FFFFFF"/>
                </a:solidFill>
              </a:rPr>
              <a:t> </a:t>
            </a:r>
            <a:r>
              <a:rPr lang="en-US" sz="3700" kern="1200">
                <a:solidFill>
                  <a:srgbClr val="FFFFFF"/>
                </a:solidFill>
                <a:latin typeface="+mj-lt"/>
                <a:ea typeface="+mj-ea"/>
                <a:cs typeface="+mj-cs"/>
              </a:rPr>
              <a:t>Course Delivery Methods</a:t>
            </a:r>
          </a:p>
        </p:txBody>
      </p:sp>
      <p:sp>
        <p:nvSpPr>
          <p:cNvPr id="36" name="Arc 3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 Placeholder 2"/>
          <p:cNvSpPr>
            <a:spLocks noGrp="1"/>
          </p:cNvSpPr>
          <p:nvPr>
            <p:ph type="body" idx="1"/>
          </p:nvPr>
        </p:nvSpPr>
        <p:spPr>
          <a:xfrm>
            <a:off x="4163172" y="-312723"/>
            <a:ext cx="8043032" cy="7174194"/>
          </a:xfrm>
        </p:spPr>
        <p:txBody>
          <a:bodyPr vert="horz" lIns="91440" tIns="45720" rIns="91440" bIns="45720" rtlCol="0" anchor="ctr">
            <a:normAutofit/>
          </a:bodyPr>
          <a:lstStyle/>
          <a:p>
            <a:pPr marL="0" indent="0">
              <a:buNone/>
            </a:pPr>
            <a:r>
              <a:rPr lang="en-US" sz="3600" b="1"/>
              <a:t>Use multiple accessible instructional methods to deliver course content: </a:t>
            </a:r>
            <a:endParaRPr lang="en-US" sz="3600" b="1">
              <a:ea typeface="Calibri" panose="020F0502020204030204"/>
              <a:cs typeface="Calibri" panose="020F0502020204030204"/>
            </a:endParaRPr>
          </a:p>
          <a:p>
            <a:pPr marL="457200" lvl="1"/>
            <a:endParaRPr lang="en-US"/>
          </a:p>
          <a:p>
            <a:pPr marL="457200" lvl="1"/>
            <a:r>
              <a:rPr lang="en-US" sz="3200"/>
              <a:t>Lecture</a:t>
            </a:r>
            <a:endParaRPr lang="en-US" sz="3200">
              <a:ea typeface="Calibri"/>
              <a:cs typeface="Calibri"/>
            </a:endParaRPr>
          </a:p>
          <a:p>
            <a:pPr marL="457200" lvl="1"/>
            <a:r>
              <a:rPr lang="en-US" sz="3200"/>
              <a:t>Pre-recorded videos </a:t>
            </a:r>
            <a:endParaRPr lang="en-US" sz="3200">
              <a:ea typeface="Calibri"/>
              <a:cs typeface="Calibri"/>
            </a:endParaRPr>
          </a:p>
          <a:p>
            <a:pPr marL="457200" lvl="1"/>
            <a:r>
              <a:rPr lang="en-US" sz="3200"/>
              <a:t>“Front-load” important vocabulary </a:t>
            </a:r>
            <a:endParaRPr lang="en-US" sz="3200">
              <a:ea typeface="Calibri"/>
              <a:cs typeface="Calibri"/>
            </a:endParaRPr>
          </a:p>
          <a:p>
            <a:pPr marL="457200" lvl="1"/>
            <a:r>
              <a:rPr lang="en-US" sz="3200"/>
              <a:t>Voice to text/text to voice technology </a:t>
            </a:r>
            <a:endParaRPr lang="en-US" sz="3200">
              <a:ea typeface="Calibri"/>
              <a:cs typeface="Calibri"/>
            </a:endParaRPr>
          </a:p>
          <a:p>
            <a:pPr marL="457200" lvl="1"/>
            <a:r>
              <a:rPr lang="en-US" sz="3200"/>
              <a:t>Collaborative learning options (pairing?) </a:t>
            </a:r>
            <a:endParaRPr lang="en-US" sz="3200">
              <a:ea typeface="Calibri"/>
              <a:cs typeface="Calibri"/>
            </a:endParaRPr>
          </a:p>
          <a:p>
            <a:pPr marL="228600" lvl="1" indent="0">
              <a:buNone/>
            </a:pPr>
            <a:endParaRPr lang="en-US">
              <a:ea typeface="Calibri"/>
              <a:cs typeface="Calibri"/>
            </a:endParaRPr>
          </a:p>
        </p:txBody>
      </p:sp>
    </p:spTree>
    <p:extLst>
      <p:ext uri="{BB962C8B-B14F-4D97-AF65-F5344CB8AC3E}">
        <p14:creationId xmlns:p14="http://schemas.microsoft.com/office/powerpoint/2010/main" val="4220360844"/>
      </p:ext>
    </p:extLst>
  </p:cSld>
  <p:clrMapOvr>
    <a:masterClrMapping/>
  </p:clrMapOvr>
  <p:extLst>
    <p:ext uri="{6950BFC3-D8DA-4A85-94F7-54DA5524770B}">
      <p188:commentRel xmlns:p188="http://schemas.microsoft.com/office/powerpoint/2018/8/main" xmlns="" r:id="rId2"/>
    </p:ext>
  </p:extLs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B94CB37-59B0-2F0E-AFF8-0CB276F1DA61}"/>
            </a:ext>
          </a:extLst>
        </p:cNvPr>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A907365E-1CA7-C569-A17E-DB8E5B757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D5CA80C6-E4E4-D6F6-57ED-EBE757458E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1C0A3B-CD43-50F1-3522-D6502C3A662F}"/>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sz="3700" u="sng" kern="1200">
                <a:solidFill>
                  <a:srgbClr val="FFFFFF"/>
                </a:solidFill>
                <a:latin typeface="+mj-lt"/>
                <a:ea typeface="+mj-ea"/>
                <a:cs typeface="+mj-cs"/>
              </a:rPr>
              <a:t>Representation:</a:t>
            </a:r>
            <a:r>
              <a:rPr lang="en-US" sz="3700">
                <a:solidFill>
                  <a:srgbClr val="FFFFFF"/>
                </a:solidFill>
              </a:rPr>
              <a:t> </a:t>
            </a:r>
            <a:r>
              <a:rPr lang="en-US" sz="3700" kern="1200">
                <a:solidFill>
                  <a:srgbClr val="FFFFFF"/>
                </a:solidFill>
                <a:latin typeface="+mj-lt"/>
                <a:ea typeface="+mj-ea"/>
                <a:cs typeface="+mj-cs"/>
              </a:rPr>
              <a:t>Course Delivery Methods</a:t>
            </a:r>
          </a:p>
        </p:txBody>
      </p:sp>
      <p:sp>
        <p:nvSpPr>
          <p:cNvPr id="36" name="Arc 35">
            <a:extLst>
              <a:ext uri="{FF2B5EF4-FFF2-40B4-BE49-F238E27FC236}">
                <a16:creationId xmlns:a16="http://schemas.microsoft.com/office/drawing/2014/main" id="{5E56464C-318D-039A-6F37-982E9BFD7D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 Placeholder 2">
            <a:extLst>
              <a:ext uri="{FF2B5EF4-FFF2-40B4-BE49-F238E27FC236}">
                <a16:creationId xmlns:a16="http://schemas.microsoft.com/office/drawing/2014/main" id="{B981F5B0-E4C0-236F-7113-A227B96EDCA1}"/>
              </a:ext>
            </a:extLst>
          </p:cNvPr>
          <p:cNvSpPr>
            <a:spLocks noGrp="1"/>
          </p:cNvSpPr>
          <p:nvPr>
            <p:ph type="body" idx="1"/>
          </p:nvPr>
        </p:nvSpPr>
        <p:spPr>
          <a:xfrm>
            <a:off x="4151077" y="-627199"/>
            <a:ext cx="8043032" cy="7174194"/>
          </a:xfrm>
        </p:spPr>
        <p:txBody>
          <a:bodyPr vert="horz" lIns="91440" tIns="45720" rIns="91440" bIns="45720" rtlCol="0" anchor="ctr">
            <a:normAutofit/>
          </a:bodyPr>
          <a:lstStyle/>
          <a:p>
            <a:pPr marL="0" indent="0">
              <a:buNone/>
            </a:pPr>
            <a:r>
              <a:rPr lang="en-US" sz="3600" b="1"/>
              <a:t>Use multiple accessible instructional methods to deliver course content:</a:t>
            </a:r>
            <a:endParaRPr lang="en-US" sz="3600" b="1">
              <a:ea typeface="Calibri" panose="020F0502020204030204"/>
              <a:cs typeface="Calibri" panose="020F0502020204030204"/>
            </a:endParaRPr>
          </a:p>
          <a:p>
            <a:pPr marL="228600" lvl="1" indent="0">
              <a:buNone/>
            </a:pPr>
            <a:endParaRPr lang="en-US">
              <a:ea typeface="Calibri" panose="020F0502020204030204"/>
              <a:cs typeface="Calibri" panose="020F0502020204030204"/>
            </a:endParaRPr>
          </a:p>
          <a:p>
            <a:pPr marL="457200" lvl="1"/>
            <a:r>
              <a:rPr lang="en-US" sz="3200"/>
              <a:t>Hands-on activities</a:t>
            </a:r>
            <a:endParaRPr lang="en-US" sz="3200">
              <a:ea typeface="Calibri"/>
              <a:cs typeface="Calibri"/>
            </a:endParaRPr>
          </a:p>
          <a:p>
            <a:pPr marL="914400" lvl="2">
              <a:buFont typeface="Wingdings" panose="020B0604020202020204" pitchFamily="34" charset="0"/>
              <a:buChar char="§"/>
            </a:pPr>
            <a:r>
              <a:rPr lang="en-US" sz="2400">
                <a:ea typeface="Calibri"/>
                <a:cs typeface="Calibri"/>
              </a:rPr>
              <a:t>Card sorts</a:t>
            </a:r>
          </a:p>
          <a:p>
            <a:pPr marL="914400" lvl="2">
              <a:buFont typeface="Wingdings" panose="020B0604020202020204" pitchFamily="34" charset="0"/>
              <a:buChar char="§"/>
            </a:pPr>
            <a:r>
              <a:rPr lang="en-US" sz="2400">
                <a:ea typeface="Calibri"/>
                <a:cs typeface="Calibri"/>
              </a:rPr>
              <a:t>Graphic organizers</a:t>
            </a:r>
          </a:p>
          <a:p>
            <a:pPr marL="914400" lvl="2">
              <a:buFont typeface="Wingdings" panose="020B0604020202020204" pitchFamily="34" charset="0"/>
              <a:buChar char="§"/>
            </a:pPr>
            <a:r>
              <a:rPr lang="en-US" sz="2400">
                <a:ea typeface="Calibri"/>
                <a:cs typeface="Calibri"/>
              </a:rPr>
              <a:t>Role plays/case studies </a:t>
            </a:r>
          </a:p>
          <a:p>
            <a:pPr marL="457200" lvl="1"/>
            <a:r>
              <a:rPr lang="en-US" sz="3200"/>
              <a:t>Educational software outside of class </a:t>
            </a:r>
            <a:endParaRPr lang="en-US" sz="3200">
              <a:ea typeface="Calibri"/>
              <a:cs typeface="Calibri"/>
            </a:endParaRPr>
          </a:p>
          <a:p>
            <a:pPr marL="914400" lvl="2">
              <a:buFont typeface="Wingdings" panose="020B0604020202020204" pitchFamily="34" charset="0"/>
              <a:buChar char="§"/>
            </a:pPr>
            <a:r>
              <a:rPr lang="en-US" sz="2400">
                <a:ea typeface="Calibri"/>
                <a:cs typeface="Calibri"/>
              </a:rPr>
              <a:t>Check for accessibility!</a:t>
            </a:r>
          </a:p>
          <a:p>
            <a:pPr marL="457200" lvl="1"/>
            <a:endParaRPr lang="en-US" sz="3200"/>
          </a:p>
          <a:p>
            <a:pPr marL="457200" lvl="1"/>
            <a:r>
              <a:rPr lang="en-US" sz="3200"/>
              <a:t>Internet-based options to support learning </a:t>
            </a:r>
            <a:endParaRPr lang="en-US" sz="3200">
              <a:ea typeface="Calibri" panose="020F0502020204030204"/>
              <a:cs typeface="Calibri" panose="020F0502020204030204"/>
            </a:endParaRPr>
          </a:p>
          <a:p>
            <a:pPr marL="457200" lvl="1"/>
            <a:r>
              <a:rPr lang="en-US" sz="3200">
                <a:ea typeface="Calibri" panose="020F0502020204030204"/>
                <a:cs typeface="Calibri" panose="020F0502020204030204"/>
              </a:rPr>
              <a:t>Community based learning opportunities</a:t>
            </a:r>
          </a:p>
          <a:p>
            <a:pPr marL="457200" lvl="1"/>
            <a:r>
              <a:rPr lang="en-US" sz="3200">
                <a:ea typeface="Calibri" panose="020F0502020204030204"/>
                <a:cs typeface="Calibri" panose="020F0502020204030204"/>
              </a:rPr>
              <a:t>You can use more than one method!</a:t>
            </a:r>
          </a:p>
        </p:txBody>
      </p:sp>
    </p:spTree>
    <p:extLst>
      <p:ext uri="{BB962C8B-B14F-4D97-AF65-F5344CB8AC3E}">
        <p14:creationId xmlns:p14="http://schemas.microsoft.com/office/powerpoint/2010/main" val="4227843223"/>
      </p:ext>
    </p:extLst>
  </p:cSld>
  <p:clrMapOvr>
    <a:masterClrMapping/>
  </p:clrMapOvr>
  <p:extLst>
    <p:ext uri="{6950BFC3-D8DA-4A85-94F7-54DA5524770B}">
      <p188:commentRel xmlns:p188="http://schemas.microsoft.com/office/powerpoint/2018/8/main" xmlns="" r:id="rId2"/>
    </p:ext>
  </p:extLs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67091" y="1327743"/>
            <a:ext cx="3200400" cy="4461163"/>
          </a:xfrm>
        </p:spPr>
        <p:txBody>
          <a:bodyPr vert="horz" lIns="91440" tIns="45720" rIns="91440" bIns="45720" rtlCol="0" anchor="ctr">
            <a:normAutofit/>
          </a:bodyPr>
          <a:lstStyle/>
          <a:p>
            <a:r>
              <a:rPr lang="en-US" sz="3700" u="sng" kern="1200">
                <a:solidFill>
                  <a:srgbClr val="FFFFFF"/>
                </a:solidFill>
                <a:latin typeface="+mj-lt"/>
                <a:ea typeface="+mj-ea"/>
                <a:cs typeface="+mj-cs"/>
              </a:rPr>
              <a:t>Representation:</a:t>
            </a:r>
            <a:r>
              <a:rPr lang="en-US" sz="3700" kern="1200">
                <a:solidFill>
                  <a:srgbClr val="FFFFFF"/>
                </a:solidFill>
                <a:latin typeface="+mj-lt"/>
                <a:ea typeface="+mj-ea"/>
                <a:cs typeface="+mj-cs"/>
              </a:rPr>
              <a:t> </a:t>
            </a:r>
            <a:br>
              <a:rPr lang="en-US" sz="3700" kern="1200"/>
            </a:br>
            <a:r>
              <a:rPr lang="en-US" sz="3700" kern="1200">
                <a:solidFill>
                  <a:srgbClr val="FFFFFF"/>
                </a:solidFill>
                <a:latin typeface="+mj-lt"/>
                <a:ea typeface="+mj-ea"/>
                <a:cs typeface="+mj-cs"/>
              </a:rPr>
              <a:t>Course Content and Information </a:t>
            </a:r>
          </a:p>
        </p:txBody>
      </p:sp>
      <p:sp>
        <p:nvSpPr>
          <p:cNvPr id="36" name="Arc 3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 Placeholder 2"/>
          <p:cNvSpPr>
            <a:spLocks noGrp="1"/>
          </p:cNvSpPr>
          <p:nvPr>
            <p:ph type="body" idx="1"/>
          </p:nvPr>
        </p:nvSpPr>
        <p:spPr>
          <a:xfrm>
            <a:off x="4318155" y="203886"/>
            <a:ext cx="7552253" cy="6515517"/>
          </a:xfrm>
        </p:spPr>
        <p:txBody>
          <a:bodyPr vert="horz" lIns="91440" tIns="45720" rIns="91440" bIns="45720" rtlCol="0" anchor="ctr">
            <a:normAutofit fontScale="92500" lnSpcReduction="10000"/>
          </a:bodyPr>
          <a:lstStyle/>
          <a:p>
            <a:pPr marL="0" indent="0">
              <a:buNone/>
            </a:pPr>
            <a:endParaRPr lang="en-US" sz="2600" b="1">
              <a:ea typeface="Calibri"/>
              <a:cs typeface="Calibri"/>
            </a:endParaRPr>
          </a:p>
          <a:p>
            <a:pPr marL="0" indent="0">
              <a:buNone/>
            </a:pPr>
            <a:r>
              <a:rPr lang="en-US" sz="2600" b="1"/>
              <a:t>Course materials, notes, and other informational resources are accessible to all students</a:t>
            </a:r>
            <a:endParaRPr lang="en-US" sz="2600" b="1">
              <a:ea typeface="Calibri"/>
              <a:cs typeface="Calibri"/>
            </a:endParaRPr>
          </a:p>
          <a:p>
            <a:pPr marL="0"/>
            <a:endParaRPr lang="en-US" sz="2400"/>
          </a:p>
          <a:p>
            <a:pPr marL="457200" lvl="1"/>
            <a:r>
              <a:rPr lang="en-US" sz="2000"/>
              <a:t>Prepare syllabus and distribute in advance</a:t>
            </a:r>
            <a:endParaRPr lang="en-US" sz="2000">
              <a:ea typeface="Calibri"/>
              <a:cs typeface="Calibri"/>
            </a:endParaRPr>
          </a:p>
          <a:p>
            <a:pPr marL="457200" lvl="1" indent="0">
              <a:buNone/>
            </a:pPr>
            <a:endParaRPr lang="en-US" sz="2000"/>
          </a:p>
          <a:p>
            <a:pPr marL="457200" lvl="1"/>
            <a:r>
              <a:rPr lang="en-US" sz="2000"/>
              <a:t>List assignments – share changes verbally and in writing</a:t>
            </a:r>
            <a:endParaRPr lang="en-US" sz="2000">
              <a:ea typeface="Calibri"/>
              <a:cs typeface="Calibri"/>
            </a:endParaRPr>
          </a:p>
          <a:p>
            <a:pPr marL="914400" lvl="2"/>
            <a:r>
              <a:rPr lang="en-US" sz="1600">
                <a:ea typeface="Calibri"/>
                <a:cs typeface="Calibri"/>
              </a:rPr>
              <a:t>Provide detailed rubrics so students know what the assignment should look like</a:t>
            </a:r>
          </a:p>
          <a:p>
            <a:pPr marL="457200" lvl="1" indent="0">
              <a:buNone/>
            </a:pPr>
            <a:endParaRPr lang="en-US" sz="2000"/>
          </a:p>
          <a:p>
            <a:pPr marL="457200" lvl="1"/>
            <a:r>
              <a:rPr lang="en-US" sz="2000"/>
              <a:t>Texts:  E-text/Print/OER  </a:t>
            </a:r>
            <a:endParaRPr lang="en-US" sz="2000">
              <a:ea typeface="Calibri"/>
              <a:cs typeface="Calibri"/>
            </a:endParaRPr>
          </a:p>
          <a:p>
            <a:pPr marL="457200" lvl="1"/>
            <a:endParaRPr lang="en-US" sz="2000"/>
          </a:p>
          <a:p>
            <a:pPr marL="457200" lvl="1"/>
            <a:r>
              <a:rPr lang="en-US" sz="2000"/>
              <a:t>Use searchable PDFs</a:t>
            </a:r>
            <a:endParaRPr lang="en-US" sz="2000">
              <a:ea typeface="Calibri"/>
              <a:cs typeface="Calibri"/>
            </a:endParaRPr>
          </a:p>
          <a:p>
            <a:pPr marL="457200" lvl="1"/>
            <a:endParaRPr lang="en-US" sz="2000"/>
          </a:p>
          <a:p>
            <a:pPr marL="457200" lvl="1"/>
            <a:r>
              <a:rPr lang="en-US" sz="2000"/>
              <a:t>Accessible Print Materials </a:t>
            </a:r>
            <a:endParaRPr lang="en-US" sz="2000">
              <a:ea typeface="Calibri"/>
              <a:cs typeface="Calibri"/>
            </a:endParaRPr>
          </a:p>
          <a:p>
            <a:pPr marL="457200" lvl="1"/>
            <a:endParaRPr lang="en-US" sz="2000"/>
          </a:p>
          <a:p>
            <a:pPr marL="457200" lvl="1"/>
            <a:r>
              <a:rPr lang="en-US" sz="2000"/>
              <a:t>Provide options for notes:  </a:t>
            </a:r>
            <a:endParaRPr lang="en-US" sz="2000">
              <a:ea typeface="Calibri"/>
              <a:cs typeface="Calibri"/>
            </a:endParaRPr>
          </a:p>
          <a:p>
            <a:pPr marL="914400" lvl="2"/>
            <a:r>
              <a:rPr lang="en-US" sz="1600"/>
              <a:t>Copies of faculty notes</a:t>
            </a:r>
            <a:endParaRPr lang="en-US" sz="1600">
              <a:ea typeface="Calibri"/>
              <a:cs typeface="Calibri"/>
            </a:endParaRPr>
          </a:p>
          <a:p>
            <a:pPr marL="914400" lvl="2"/>
            <a:r>
              <a:rPr lang="en-US" sz="1600"/>
              <a:t>multiple peer note takers or group notes,  </a:t>
            </a:r>
            <a:endParaRPr lang="en-US" sz="1600">
              <a:ea typeface="Calibri"/>
              <a:cs typeface="Calibri"/>
            </a:endParaRPr>
          </a:p>
          <a:p>
            <a:pPr marL="914400" lvl="2"/>
            <a:r>
              <a:rPr lang="en-US" sz="1600"/>
              <a:t>providing recordings </a:t>
            </a:r>
            <a:endParaRPr lang="en-US" sz="1600">
              <a:ea typeface="Calibri"/>
              <a:cs typeface="Calibri"/>
            </a:endParaRPr>
          </a:p>
          <a:p>
            <a:pPr marL="914400" lvl="2"/>
            <a:r>
              <a:rPr lang="en-US" sz="1600"/>
              <a:t>Assistive Technology options </a:t>
            </a:r>
            <a:endParaRPr lang="en-US" sz="1600">
              <a:ea typeface="Calibri"/>
              <a:cs typeface="Calibri"/>
            </a:endParaRPr>
          </a:p>
          <a:p>
            <a:pPr marL="0"/>
            <a:endParaRPr lang="en-US" sz="2400"/>
          </a:p>
        </p:txBody>
      </p:sp>
    </p:spTree>
    <p:extLst>
      <p:ext uri="{BB962C8B-B14F-4D97-AF65-F5344CB8AC3E}">
        <p14:creationId xmlns:p14="http://schemas.microsoft.com/office/powerpoint/2010/main" val="3844989021"/>
      </p:ext>
    </p:extLst>
  </p:cSld>
  <p:clrMapOvr>
    <a:masterClrMapping/>
  </p:clrMapOvr>
  <p:extLst>
    <p:ext uri="{6950BFC3-D8DA-4A85-94F7-54DA5524770B}">
      <p188:commentRel xmlns:p188="http://schemas.microsoft.com/office/powerpoint/2018/8/main" xmlns="" r:id="rId2"/>
    </p:ext>
  </p:extLs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en-US" u="sng">
                <a:solidFill>
                  <a:srgbClr val="FFFFFF"/>
                </a:solidFill>
              </a:rPr>
              <a:t>Action and Expression: </a:t>
            </a:r>
            <a:br>
              <a:rPr lang="en-US" u="sng"/>
            </a:br>
            <a:r>
              <a:rPr lang="en-US">
                <a:solidFill>
                  <a:srgbClr val="FFFFFF"/>
                </a:solidFill>
              </a:rPr>
              <a:t>Feedback and Assessment  </a:t>
            </a:r>
          </a:p>
        </p:txBody>
      </p:sp>
      <p:sp>
        <p:nvSpPr>
          <p:cNvPr id="36" name="Arc 3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p:cNvSpPr>
            <a:spLocks noGrp="1"/>
          </p:cNvSpPr>
          <p:nvPr>
            <p:ph idx="1"/>
          </p:nvPr>
        </p:nvSpPr>
        <p:spPr>
          <a:xfrm>
            <a:off x="4447308" y="591344"/>
            <a:ext cx="6906491" cy="5585619"/>
          </a:xfrm>
        </p:spPr>
        <p:txBody>
          <a:bodyPr anchor="ctr">
            <a:normAutofit lnSpcReduction="10000"/>
          </a:bodyPr>
          <a:lstStyle/>
          <a:p>
            <a:pPr marL="0" indent="0">
              <a:buNone/>
            </a:pPr>
            <a:r>
              <a:rPr lang="en-US" b="1"/>
              <a:t>Regularly assess student progress using multiple, accessible methods and adjust instruction accordingly</a:t>
            </a:r>
          </a:p>
          <a:p>
            <a:pPr marL="0" indent="0">
              <a:buNone/>
            </a:pPr>
            <a:endParaRPr lang="en-US" sz="2400"/>
          </a:p>
          <a:p>
            <a:r>
              <a:rPr lang="en-US" sz="2400"/>
              <a:t>Allow students to turn in parts of a large project for review</a:t>
            </a:r>
            <a:endParaRPr lang="en-US" sz="2400">
              <a:ea typeface="Calibri"/>
              <a:cs typeface="Calibri"/>
            </a:endParaRPr>
          </a:p>
          <a:p>
            <a:r>
              <a:rPr lang="en-US" sz="2400"/>
              <a:t>Allow shorter quizzes instead of longer exams</a:t>
            </a:r>
            <a:endParaRPr lang="en-US" sz="2400">
              <a:ea typeface="Calibri"/>
              <a:cs typeface="Calibri"/>
            </a:endParaRPr>
          </a:p>
          <a:p>
            <a:r>
              <a:rPr lang="en-US" sz="2400">
                <a:ea typeface="Calibri"/>
                <a:cs typeface="Calibri"/>
              </a:rPr>
              <a:t>Allow alternate ways to demonstrate learning: videos, one: one,  papers vs. projects vs. testing </a:t>
            </a:r>
          </a:p>
          <a:p>
            <a:r>
              <a:rPr lang="en-US" sz="2400">
                <a:cs typeface="Calibri"/>
              </a:rPr>
              <a:t>Soft and hard deadlines, ability to ”re-do” </a:t>
            </a:r>
            <a:endParaRPr lang="en-US" sz="2400"/>
          </a:p>
          <a:p>
            <a:r>
              <a:rPr lang="en-US" sz="2400"/>
              <a:t>Provide a detailed rubric for self-assessment</a:t>
            </a:r>
            <a:endParaRPr lang="en-US" sz="2400">
              <a:ea typeface="Calibri"/>
              <a:cs typeface="Calibri"/>
            </a:endParaRPr>
          </a:p>
          <a:p>
            <a:r>
              <a:rPr lang="en-US" sz="2400">
                <a:ea typeface="Calibri"/>
                <a:cs typeface="Calibri"/>
              </a:rPr>
              <a:t>Setting up time accommodations in D2L ahead of time and ensuring the test to the testing center when needed. </a:t>
            </a:r>
          </a:p>
          <a:p>
            <a:endParaRPr lang="en-US" sz="2400">
              <a:ea typeface="Calibri"/>
              <a:cs typeface="Calibri"/>
            </a:endParaRPr>
          </a:p>
        </p:txBody>
      </p:sp>
    </p:spTree>
    <p:extLst>
      <p:ext uri="{BB962C8B-B14F-4D97-AF65-F5344CB8AC3E}">
        <p14:creationId xmlns:p14="http://schemas.microsoft.com/office/powerpoint/2010/main" val="382244214"/>
      </p:ext>
    </p:extLst>
  </p:cSld>
  <p:clrMapOvr>
    <a:masterClrMapping/>
  </p:clrMapOvr>
  <p:extLst>
    <p:ext uri="{6950BFC3-D8DA-4A85-94F7-54DA5524770B}">
      <p188:commentRel xmlns:p188="http://schemas.microsoft.com/office/powerpoint/2018/8/main" xmlns="" r:id="rId3"/>
    </p:ext>
  </p:extLs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F403ADC-4449-73DB-453D-E1FA7E2E418E}"/>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C1A2B58-7634-16EF-C8A7-A0CB3BA83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669724E-702D-584D-BA72-B06A0AFF8C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FEB688-83EF-9EA6-17D5-F38D872F38C8}"/>
              </a:ext>
            </a:extLst>
          </p:cNvPr>
          <p:cNvSpPr>
            <a:spLocks noGrp="1"/>
          </p:cNvSpPr>
          <p:nvPr>
            <p:ph type="title"/>
          </p:nvPr>
        </p:nvSpPr>
        <p:spPr>
          <a:xfrm>
            <a:off x="686834" y="1153572"/>
            <a:ext cx="3200400" cy="4461163"/>
          </a:xfrm>
        </p:spPr>
        <p:txBody>
          <a:bodyPr>
            <a:normAutofit/>
          </a:bodyPr>
          <a:lstStyle/>
          <a:p>
            <a:r>
              <a:rPr lang="en-US">
                <a:solidFill>
                  <a:srgbClr val="FFFFFF"/>
                </a:solidFill>
                <a:ea typeface="Calibri Light"/>
                <a:cs typeface="Calibri Light"/>
              </a:rPr>
              <a:t>Today's plan</a:t>
            </a:r>
          </a:p>
        </p:txBody>
      </p:sp>
      <p:sp>
        <p:nvSpPr>
          <p:cNvPr id="12" name="Arc 11">
            <a:extLst>
              <a:ext uri="{FF2B5EF4-FFF2-40B4-BE49-F238E27FC236}">
                <a16:creationId xmlns:a16="http://schemas.microsoft.com/office/drawing/2014/main" id="{189946A1-E211-2771-AEF0-8F45877DDD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435DAE8-D201-3A5B-6D7A-691D136569E9}"/>
              </a:ext>
              <a:ext uri="{C183D7F6-B498-43B3-948B-1728B52AA6E4}">
                <adec:decorative xmlns:adec="http://schemas.microsoft.com/office/drawing/2017/decorative" val="1"/>
              </a:ext>
            </a:extLst>
          </p:cNvPr>
          <p:cNvSpPr>
            <a:spLocks noGrp="1"/>
          </p:cNvSpPr>
          <p:nvPr>
            <p:ph idx="1"/>
          </p:nvPr>
        </p:nvSpPr>
        <p:spPr>
          <a:xfrm>
            <a:off x="4370143" y="591344"/>
            <a:ext cx="7687782" cy="5585619"/>
          </a:xfrm>
        </p:spPr>
        <p:txBody>
          <a:bodyPr vert="horz" lIns="91440" tIns="45720" rIns="91440" bIns="45720" rtlCol="0" anchor="ctr">
            <a:normAutofit/>
          </a:bodyPr>
          <a:lstStyle/>
          <a:p>
            <a:pPr marL="0" indent="0">
              <a:buNone/>
            </a:pPr>
            <a:endParaRPr lang="en-US">
              <a:ea typeface="Calibri"/>
              <a:cs typeface="Calibri"/>
            </a:endParaRPr>
          </a:p>
          <a:p>
            <a:pPr marL="0" indent="0">
              <a:buNone/>
            </a:pPr>
            <a:endParaRPr lang="en-US">
              <a:ea typeface="Calibri"/>
              <a:cs typeface="Calibri"/>
            </a:endParaRPr>
          </a:p>
          <a:p>
            <a:pPr marL="0" indent="0">
              <a:buNone/>
            </a:pPr>
            <a:endParaRPr lang="en-US">
              <a:ea typeface="Calibri"/>
              <a:cs typeface="Calibri"/>
            </a:endParaRPr>
          </a:p>
          <a:p>
            <a:pPr marL="0" indent="0">
              <a:buNone/>
            </a:pPr>
            <a:endParaRPr lang="en-US" b="1">
              <a:ea typeface="Calibri"/>
              <a:cs typeface="Calibri"/>
            </a:endParaRPr>
          </a:p>
          <a:p>
            <a:endParaRPr lang="en-US" b="1">
              <a:ea typeface="Calibri"/>
              <a:cs typeface="Calibri"/>
            </a:endParaRPr>
          </a:p>
          <a:p>
            <a:pPr marL="0" indent="0">
              <a:buNone/>
            </a:pPr>
            <a:endParaRPr lang="en-US">
              <a:solidFill>
                <a:srgbClr val="000000"/>
              </a:solidFill>
              <a:ea typeface="Calibri"/>
              <a:cs typeface="Calibri"/>
            </a:endParaRPr>
          </a:p>
          <a:p>
            <a:pPr marL="457200" lvl="1" indent="0">
              <a:buNone/>
            </a:pPr>
            <a:endParaRPr lang="en-US">
              <a:ea typeface="Calibri"/>
              <a:cs typeface="Calibri"/>
            </a:endParaRPr>
          </a:p>
          <a:p>
            <a:pPr marL="457200" lvl="1" indent="0">
              <a:buNone/>
            </a:pPr>
            <a:endParaRPr lang="en-US">
              <a:ea typeface="Calibri"/>
              <a:cs typeface="Calibri"/>
            </a:endParaRPr>
          </a:p>
          <a:p>
            <a:pPr marL="457200" lvl="1" indent="0">
              <a:buNone/>
            </a:pPr>
            <a:endParaRPr lang="en-US">
              <a:ea typeface="Calibri"/>
              <a:cs typeface="Calibri"/>
            </a:endParaRPr>
          </a:p>
          <a:p>
            <a:pPr lvl="1"/>
            <a:endParaRPr lang="en-US">
              <a:ea typeface="Calibri"/>
              <a:cs typeface="Calibri"/>
            </a:endParaRPr>
          </a:p>
          <a:p>
            <a:endParaRPr lang="en-US">
              <a:ea typeface="Calibri"/>
              <a:cs typeface="Calibri"/>
            </a:endParaRPr>
          </a:p>
        </p:txBody>
      </p:sp>
      <p:sp>
        <p:nvSpPr>
          <p:cNvPr id="4" name="TextBox 3">
            <a:extLst>
              <a:ext uri="{FF2B5EF4-FFF2-40B4-BE49-F238E27FC236}">
                <a16:creationId xmlns:a16="http://schemas.microsoft.com/office/drawing/2014/main" id="{E45E4FF6-20A9-7169-9E49-F11F025DBF41}"/>
              </a:ext>
            </a:extLst>
          </p:cNvPr>
          <p:cNvSpPr txBox="1"/>
          <p:nvPr/>
        </p:nvSpPr>
        <p:spPr>
          <a:xfrm>
            <a:off x="4275391" y="229565"/>
            <a:ext cx="7580943" cy="65556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cs typeface="Segoe UI"/>
              </a:rPr>
              <a:t>When we finish this morning, you should:</a:t>
            </a:r>
            <a:endParaRPr lang="en-US" b="1"/>
          </a:p>
          <a:p>
            <a:pPr marL="457200" indent="-457200">
              <a:buFont typeface="Arial"/>
              <a:buChar char="•"/>
            </a:pPr>
            <a:r>
              <a:rPr lang="en-US" sz="2800">
                <a:ea typeface="Calibri" panose="020F0502020204030204"/>
                <a:cs typeface="Segoe UI"/>
              </a:rPr>
              <a:t>Have deeper understanding of the what, why, and how of Universal Design for Learning</a:t>
            </a:r>
          </a:p>
          <a:p>
            <a:pPr marL="457200" indent="-457200">
              <a:buFont typeface="Arial"/>
              <a:buChar char="•"/>
            </a:pPr>
            <a:r>
              <a:rPr lang="en-US" sz="2800">
                <a:cs typeface="Segoe UI"/>
              </a:rPr>
              <a:t>Have concrete strategies that you can apply in your classroom, lesson plans, or assignments</a:t>
            </a:r>
            <a:endParaRPr lang="en-US" sz="2800">
              <a:ea typeface="Calibri"/>
              <a:cs typeface="Segoe UI"/>
            </a:endParaRPr>
          </a:p>
          <a:p>
            <a:pPr marL="457200" indent="-457200">
              <a:buFont typeface="Arial"/>
              <a:buChar char="•"/>
            </a:pPr>
            <a:endParaRPr lang="en-US" sz="2800">
              <a:cs typeface="Segoe UI"/>
            </a:endParaRPr>
          </a:p>
          <a:p>
            <a:r>
              <a:rPr lang="en-US" sz="2800" b="1">
                <a:ea typeface="Calibri" panose="020F0502020204030204"/>
                <a:cs typeface="Segoe UI"/>
              </a:rPr>
              <a:t>Today's agenda: </a:t>
            </a:r>
          </a:p>
          <a:p>
            <a:pPr marL="457200" indent="-457200">
              <a:buFont typeface="Arial"/>
              <a:buChar char="•"/>
            </a:pPr>
            <a:r>
              <a:rPr lang="en-US" sz="2800">
                <a:ea typeface="Calibri"/>
                <a:cs typeface="Segoe UI"/>
              </a:rPr>
              <a:t>Group presentation (approximately 25 minutes)</a:t>
            </a:r>
          </a:p>
          <a:p>
            <a:pPr marL="457200" indent="-457200">
              <a:buFont typeface="Arial"/>
              <a:buChar char="•"/>
            </a:pPr>
            <a:r>
              <a:rPr lang="en-US" sz="2800">
                <a:ea typeface="Calibri"/>
                <a:cs typeface="Segoe UI"/>
              </a:rPr>
              <a:t>5 minute break </a:t>
            </a:r>
          </a:p>
          <a:p>
            <a:pPr marL="457200" indent="-457200">
              <a:buFont typeface="Arial"/>
              <a:buChar char="•"/>
            </a:pPr>
            <a:r>
              <a:rPr lang="en-US" sz="2800">
                <a:ea typeface="Calibri"/>
                <a:cs typeface="Segoe UI"/>
              </a:rPr>
              <a:t>Collaborative work time (20 minutes)</a:t>
            </a:r>
          </a:p>
          <a:p>
            <a:pPr marL="457200" indent="-457200">
              <a:buFont typeface="Arial"/>
              <a:buChar char="•"/>
            </a:pPr>
            <a:r>
              <a:rPr lang="en-US" sz="2800">
                <a:ea typeface="Calibri"/>
                <a:cs typeface="Segoe UI"/>
              </a:rPr>
              <a:t>Share outs/questions (10 minutes)</a:t>
            </a:r>
            <a:endParaRPr lang="en-US" sz="2800">
              <a:cs typeface="Segoe UI"/>
            </a:endParaRPr>
          </a:p>
          <a:p>
            <a:r>
              <a:rPr lang="en-US" sz="2800">
                <a:cs typeface="Segoe UI"/>
              </a:rPr>
              <a:t>​</a:t>
            </a:r>
            <a:endParaRPr lang="en-US" sz="2800">
              <a:ea typeface="Calibri"/>
              <a:cs typeface="Segoe UI"/>
            </a:endParaRPr>
          </a:p>
          <a:p>
            <a:r>
              <a:rPr lang="en-US" sz="2800" b="1">
                <a:cs typeface="Segoe UI"/>
              </a:rPr>
              <a:t>Questions:</a:t>
            </a:r>
            <a:endParaRPr lang="en-US" sz="2800" b="1">
              <a:ea typeface="Calibri"/>
              <a:cs typeface="Segoe UI"/>
            </a:endParaRPr>
          </a:p>
          <a:p>
            <a:pPr marL="457200" indent="-457200">
              <a:buFont typeface="Arial"/>
              <a:buChar char="•"/>
            </a:pPr>
            <a:r>
              <a:rPr lang="en-US" sz="2800">
                <a:cs typeface="Segoe UI"/>
              </a:rPr>
              <a:t>This is interactive, ASK​</a:t>
            </a:r>
            <a:endParaRPr lang="en-US" sz="2800">
              <a:ea typeface="Calibri"/>
              <a:cs typeface="Segoe UI"/>
            </a:endParaRPr>
          </a:p>
          <a:p>
            <a:pPr marL="457200" indent="-457200">
              <a:buFont typeface="Arial"/>
              <a:buChar char="•"/>
            </a:pPr>
            <a:r>
              <a:rPr lang="en-US" sz="2800">
                <a:cs typeface="Segoe UI"/>
              </a:rPr>
              <a:t>Write down on notecards</a:t>
            </a:r>
            <a:endParaRPr lang="en-US" sz="2800">
              <a:ea typeface="Calibri"/>
              <a:cs typeface="Segoe UI"/>
            </a:endParaRPr>
          </a:p>
        </p:txBody>
      </p:sp>
    </p:spTree>
    <p:extLst>
      <p:ext uri="{BB962C8B-B14F-4D97-AF65-F5344CB8AC3E}">
        <p14:creationId xmlns:p14="http://schemas.microsoft.com/office/powerpoint/2010/main" val="2831185189"/>
      </p:ext>
    </p:extLst>
  </p:cSld>
  <p:clrMapOvr>
    <a:masterClrMapping/>
  </p:clrMapOvr>
  <p:extLst>
    <p:ext uri="{6950BFC3-D8DA-4A85-94F7-54DA5524770B}">
      <p188:commentRel xmlns:p188="http://schemas.microsoft.com/office/powerpoint/2018/8/main" xmlns="" r:id="rId2"/>
    </p:ext>
  </p:extLst>
</p:sld>
</file>

<file path=ppt/slides/slide20.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a:extLst>
            <a:ext uri="{FF2B5EF4-FFF2-40B4-BE49-F238E27FC236}">
              <a16:creationId xmlns:a16="http://schemas.microsoft.com/office/drawing/2014/main" id="{7CE781A6-4519-A23C-5A9C-21CD6D7C52D7}"/>
            </a:ext>
          </a:extLst>
        </p:cNvPr>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D367A7C8-3966-9E2A-A438-B86978793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4D8DC3AC-69DF-7B35-E681-8C02D688F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63F16C-284D-F775-A290-925EC8F2CF45}"/>
              </a:ext>
            </a:extLst>
          </p:cNvPr>
          <p:cNvSpPr>
            <a:spLocks noGrp="1"/>
          </p:cNvSpPr>
          <p:nvPr>
            <p:ph type="title"/>
          </p:nvPr>
        </p:nvSpPr>
        <p:spPr>
          <a:xfrm>
            <a:off x="204556" y="1153572"/>
            <a:ext cx="3682678" cy="4461163"/>
          </a:xfrm>
        </p:spPr>
        <p:txBody>
          <a:bodyPr>
            <a:normAutofit/>
          </a:bodyPr>
          <a:lstStyle/>
          <a:p>
            <a:r>
              <a:rPr lang="en-US" sz="3600">
                <a:solidFill>
                  <a:srgbClr val="FFFFFF"/>
                </a:solidFill>
              </a:rPr>
              <a:t>Setting up assessment accommodations</a:t>
            </a:r>
            <a:r>
              <a:rPr lang="en-US">
                <a:solidFill>
                  <a:srgbClr val="FFFFFF"/>
                </a:solidFill>
              </a:rPr>
              <a:t> </a:t>
            </a:r>
            <a:r>
              <a:rPr lang="en-US" sz="3600">
                <a:solidFill>
                  <a:srgbClr val="FFFFFF"/>
                </a:solidFill>
              </a:rPr>
              <a:t>in D2L</a:t>
            </a:r>
          </a:p>
        </p:txBody>
      </p:sp>
      <p:sp>
        <p:nvSpPr>
          <p:cNvPr id="36" name="Arc 35">
            <a:extLst>
              <a:ext uri="{FF2B5EF4-FFF2-40B4-BE49-F238E27FC236}">
                <a16:creationId xmlns:a16="http://schemas.microsoft.com/office/drawing/2014/main" id="{8CD54136-E4AC-3655-93ED-725104DD71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6E1AB4B-D634-2EDC-D2DC-EDE03B58734A}"/>
              </a:ext>
              <a:ext uri="{C183D7F6-B498-43B3-948B-1728B52AA6E4}">
                <adec:decorative xmlns:adec="http://schemas.microsoft.com/office/drawing/2017/decorative" val="1"/>
              </a:ext>
            </a:extLst>
          </p:cNvPr>
          <p:cNvSpPr>
            <a:spLocks noGrp="1"/>
          </p:cNvSpPr>
          <p:nvPr>
            <p:ph idx="1"/>
          </p:nvPr>
        </p:nvSpPr>
        <p:spPr>
          <a:xfrm>
            <a:off x="4447308" y="591344"/>
            <a:ext cx="6906491" cy="5585619"/>
          </a:xfrm>
        </p:spPr>
        <p:txBody>
          <a:bodyPr anchor="ctr">
            <a:normAutofit/>
          </a:bodyPr>
          <a:lstStyle/>
          <a:p>
            <a:pPr marL="0" indent="0">
              <a:buNone/>
            </a:pPr>
            <a:endParaRPr lang="en-US" sz="2400">
              <a:ea typeface="Calibri"/>
              <a:cs typeface="Calibri"/>
            </a:endParaRPr>
          </a:p>
          <a:p>
            <a:endParaRPr lang="en-US" sz="2400">
              <a:ea typeface="Calibri"/>
              <a:cs typeface="Calibri"/>
            </a:endParaRPr>
          </a:p>
        </p:txBody>
      </p:sp>
      <p:pic>
        <p:nvPicPr>
          <p:cNvPr id="4" name="Picture 3" descr="https://facultyresources.oneboldfuture.com/quiz-accommodation-tool/&#10;">
            <a:extLst>
              <a:ext uri="{FF2B5EF4-FFF2-40B4-BE49-F238E27FC236}">
                <a16:creationId xmlns:a16="http://schemas.microsoft.com/office/drawing/2014/main" id="{43049E95-A422-6943-74A1-31748A870825}"/>
              </a:ext>
            </a:extLst>
          </p:cNvPr>
          <p:cNvPicPr>
            <a:picLocks noChangeAspect="1"/>
          </p:cNvPicPr>
          <p:nvPr/>
        </p:nvPicPr>
        <p:blipFill>
          <a:blip r:embed="rId3"/>
          <a:stretch>
            <a:fillRect/>
          </a:stretch>
        </p:blipFill>
        <p:spPr>
          <a:xfrm>
            <a:off x="3484579" y="1016589"/>
            <a:ext cx="8365053" cy="4687839"/>
          </a:xfrm>
          <a:prstGeom prst="rect">
            <a:avLst/>
          </a:prstGeom>
        </p:spPr>
      </p:pic>
    </p:spTree>
    <p:extLst>
      <p:ext uri="{BB962C8B-B14F-4D97-AF65-F5344CB8AC3E}">
        <p14:creationId xmlns:p14="http://schemas.microsoft.com/office/powerpoint/2010/main" val="2065731332"/>
      </p:ext>
    </p:extLst>
  </p:cSld>
  <p:clrMapOvr>
    <a:masterClrMapping/>
  </p:clrMapOvr>
  <p:extLst>
    <p:ext uri="{6950BFC3-D8DA-4A85-94F7-54DA5524770B}">
      <p188:commentRel xmlns:p188="http://schemas.microsoft.com/office/powerpoint/2018/8/main" xmlns="" r:id="rId4"/>
    </p:ext>
  </p:extLs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EBBA4B46-4CA9-1485-83AF-0C3B4B06E354}"/>
              </a:ext>
            </a:extLst>
          </p:cNvPr>
          <p:cNvSpPr>
            <a:spLocks noGrp="1"/>
          </p:cNvSpPr>
          <p:nvPr>
            <p:ph type="title"/>
          </p:nvPr>
        </p:nvSpPr>
        <p:spPr>
          <a:xfrm>
            <a:off x="479394" y="1070800"/>
            <a:ext cx="3939688" cy="5583126"/>
          </a:xfrm>
        </p:spPr>
        <p:txBody>
          <a:bodyPr>
            <a:normAutofit/>
          </a:bodyPr>
          <a:lstStyle/>
          <a:p>
            <a:pPr algn="r"/>
            <a:r>
              <a:rPr lang="en-US" sz="6800">
                <a:ea typeface="Calibri Light"/>
                <a:cs typeface="Calibri Light"/>
              </a:rPr>
              <a:t>Common Concerns: </a:t>
            </a:r>
          </a:p>
        </p:txBody>
      </p:sp>
      <p:cxnSp>
        <p:nvCxnSpPr>
          <p:cNvPr id="11" name="Straight Connector 10">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BD969B25-3833-818D-904B-34D8077ACF6C}"/>
              </a:ext>
            </a:extLst>
          </p:cNvPr>
          <p:cNvGraphicFramePr>
            <a:graphicFrameLocks noGrp="1"/>
          </p:cNvGraphicFramePr>
          <p:nvPr>
            <p:ph idx="1"/>
            <p:extLst>
              <p:ext uri="{D42A27DB-BD31-4B8C-83A1-F6EECF244321}">
                <p14:modId xmlns:p14="http://schemas.microsoft.com/office/powerpoint/2010/main" val="38984764"/>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59232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CC6AF68-CF28-071B-AFFB-619967A70540}"/>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75BBA271-B649-E411-9B76-9C3C761EF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Arc 21">
            <a:extLst>
              <a:ext uri="{FF2B5EF4-FFF2-40B4-BE49-F238E27FC236}">
                <a16:creationId xmlns:a16="http://schemas.microsoft.com/office/drawing/2014/main" id="{499A8524-6961-8719-5B40-9469F026A6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5836" y="775849"/>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D9EAB3E-D521-A550-D8E3-6B7FE3879D32}"/>
              </a:ext>
            </a:extLst>
          </p:cNvPr>
          <p:cNvSpPr>
            <a:spLocks noGrp="1"/>
          </p:cNvSpPr>
          <p:nvPr>
            <p:ph type="title"/>
          </p:nvPr>
        </p:nvSpPr>
        <p:spPr>
          <a:xfrm>
            <a:off x="555880" y="1709027"/>
            <a:ext cx="10800771" cy="4705577"/>
          </a:xfrm>
        </p:spPr>
        <p:txBody>
          <a:bodyPr vert="horz" lIns="91440" tIns="45720" rIns="91440" bIns="45720" rtlCol="0" anchor="b">
            <a:normAutofit fontScale="90000"/>
          </a:bodyPr>
          <a:lstStyle/>
          <a:p>
            <a:br>
              <a:rPr lang="en-US"/>
            </a:br>
            <a:br>
              <a:rPr lang="en-US"/>
            </a:br>
            <a:r>
              <a:rPr lang="en-US" sz="6700" b="1"/>
              <a:t>Break: </a:t>
            </a:r>
            <a:br>
              <a:rPr lang="en-US" sz="3200" b="1"/>
            </a:br>
            <a:br>
              <a:rPr lang="en-US" sz="3200" b="1"/>
            </a:br>
            <a:r>
              <a:rPr lang="en-US" sz="3200" b="1">
                <a:ea typeface="Calibri Light" panose="020F0302020204030204"/>
                <a:cs typeface="Calibri Light" panose="020F0302020204030204"/>
              </a:rPr>
              <a:t>After the break, you will need:</a:t>
            </a:r>
            <a:br>
              <a:rPr lang="en-US" sz="3200" b="1">
                <a:ea typeface="Calibri Light" panose="020F0302020204030204"/>
                <a:cs typeface="Calibri Light" panose="020F0302020204030204"/>
              </a:rPr>
            </a:br>
            <a:br>
              <a:rPr lang="en-US" sz="3200" b="1">
                <a:ea typeface="Calibri Light" panose="020F0302020204030204"/>
                <a:cs typeface="Calibri Light" panose="020F0302020204030204"/>
              </a:rPr>
            </a:br>
            <a:r>
              <a:rPr lang="en-US" sz="3200">
                <a:ea typeface="Calibri Light" panose="020F0302020204030204"/>
                <a:cs typeface="Calibri Light" panose="020F0302020204030204"/>
              </a:rPr>
              <a:t>1. Your class work, if you chose to bring something</a:t>
            </a:r>
            <a:br>
              <a:rPr lang="en-US" sz="3200">
                <a:ea typeface="Calibri Light" panose="020F0302020204030204"/>
                <a:cs typeface="Calibri Light" panose="020F0302020204030204"/>
              </a:rPr>
            </a:br>
            <a:r>
              <a:rPr lang="en-US" sz="3200">
                <a:ea typeface="Calibri Light" panose="020F0302020204030204"/>
                <a:cs typeface="Calibri Light" panose="020F0302020204030204"/>
              </a:rPr>
              <a:t>2. A writing utensil or computer </a:t>
            </a:r>
            <a:br>
              <a:rPr lang="en-US" sz="3200">
                <a:ea typeface="Calibri Light" panose="020F0302020204030204"/>
                <a:cs typeface="Calibri Light" panose="020F0302020204030204"/>
              </a:rPr>
            </a:br>
            <a:r>
              <a:rPr lang="en-US" sz="3200">
                <a:ea typeface="Calibri Light" panose="020F0302020204030204"/>
                <a:cs typeface="Calibri Light" panose="020F0302020204030204"/>
              </a:rPr>
              <a:t>3. A plan to work with a partner, if you choose to do so. </a:t>
            </a:r>
            <a:br>
              <a:rPr lang="en-US" sz="3200">
                <a:ea typeface="Calibri Light" panose="020F0302020204030204"/>
                <a:cs typeface="Calibri Light" panose="020F0302020204030204"/>
              </a:rPr>
            </a:br>
            <a:r>
              <a:rPr lang="en-US" sz="3200">
                <a:ea typeface="Calibri Light" panose="020F0302020204030204"/>
                <a:cs typeface="Calibri Light" panose="020F0302020204030204"/>
              </a:rPr>
              <a:t>4.Access to the digital or physical resource folder</a:t>
            </a:r>
            <a:br>
              <a:rPr lang="en-US" sz="3600">
                <a:ea typeface="Calibri Light" panose="020F0302020204030204"/>
                <a:cs typeface="Calibri Light" panose="020F0302020204030204"/>
              </a:rPr>
            </a:br>
            <a:endParaRPr lang="en-US">
              <a:ea typeface="Calibri Light" panose="020F0302020204030204"/>
              <a:cs typeface="Calibri Light" panose="020F0302020204030204"/>
            </a:endParaRPr>
          </a:p>
        </p:txBody>
      </p:sp>
      <p:sp>
        <p:nvSpPr>
          <p:cNvPr id="24" name="Oval 23">
            <a:extLst>
              <a:ext uri="{FF2B5EF4-FFF2-40B4-BE49-F238E27FC236}">
                <a16:creationId xmlns:a16="http://schemas.microsoft.com/office/drawing/2014/main" id="{91620E36-E644-C35E-A20A-529EB0EF8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97079" y="5607717"/>
            <a:ext cx="513442" cy="49951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 name="Online Media 2" title="5 Minute Timer">
            <a:hlinkClick r:id="" action="ppaction://noaction"/>
            <a:extLst>
              <a:ext uri="{FF2B5EF4-FFF2-40B4-BE49-F238E27FC236}">
                <a16:creationId xmlns:a16="http://schemas.microsoft.com/office/drawing/2014/main" id="{60089166-3ECA-79EA-A629-6727BF0B0F0F}"/>
              </a:ext>
            </a:extLst>
          </p:cNvPr>
          <p:cNvPicPr>
            <a:picLocks noRot="1" noChangeAspect="1"/>
          </p:cNvPicPr>
          <p:nvPr>
            <a:videoFile r:link="rId1"/>
          </p:nvPr>
        </p:nvPicPr>
        <p:blipFill>
          <a:blip r:embed="rId3"/>
          <a:stretch>
            <a:fillRect/>
          </a:stretch>
        </p:blipFill>
        <p:spPr>
          <a:xfrm>
            <a:off x="6252543" y="621223"/>
            <a:ext cx="5254976" cy="2967926"/>
          </a:xfrm>
          <a:prstGeom prst="rect">
            <a:avLst/>
          </a:prstGeom>
        </p:spPr>
      </p:pic>
    </p:spTree>
    <p:extLst>
      <p:ext uri="{BB962C8B-B14F-4D97-AF65-F5344CB8AC3E}">
        <p14:creationId xmlns:p14="http://schemas.microsoft.com/office/powerpoint/2010/main" val="3968081756"/>
      </p:ext>
    </p:extLst>
  </p:cSld>
  <p:clrMapOvr>
    <a:masterClrMapping/>
  </p:clrMapOvr>
  <p:extLst>
    <p:ext uri="{6950BFC3-D8DA-4A85-94F7-54DA5524770B}">
      <p188:commentRel xmlns:p188="http://schemas.microsoft.com/office/powerpoint/2018/8/main" xmlns="" r:id="rId4"/>
    </p:ext>
  </p:extLs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8930EBA3-4D2E-42E8-B828-834555328D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Arc 21">
            <a:extLst>
              <a:ext uri="{FF2B5EF4-FFF2-40B4-BE49-F238E27FC236}">
                <a16:creationId xmlns:a16="http://schemas.microsoft.com/office/drawing/2014/main" id="{E58B2195-5055-402F-A3E7-53FF0E49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5836" y="775849"/>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0AF911F-D901-C36E-5F7F-BF09E1DAA814}"/>
              </a:ext>
            </a:extLst>
          </p:cNvPr>
          <p:cNvSpPr>
            <a:spLocks noGrp="1"/>
          </p:cNvSpPr>
          <p:nvPr>
            <p:ph type="title"/>
          </p:nvPr>
        </p:nvSpPr>
        <p:spPr>
          <a:xfrm>
            <a:off x="555880" y="1709027"/>
            <a:ext cx="10800771" cy="4705577"/>
          </a:xfrm>
        </p:spPr>
        <p:txBody>
          <a:bodyPr vert="horz" lIns="91440" tIns="45720" rIns="91440" bIns="45720" rtlCol="0" anchor="b">
            <a:normAutofit fontScale="90000"/>
          </a:bodyPr>
          <a:lstStyle/>
          <a:p>
            <a:br>
              <a:rPr lang="en-US"/>
            </a:br>
            <a:br>
              <a:rPr lang="en-US"/>
            </a:br>
            <a:r>
              <a:rPr lang="en-US" b="1"/>
              <a:t>Application Time: </a:t>
            </a:r>
            <a:r>
              <a:rPr lang="en-US"/>
              <a:t> </a:t>
            </a:r>
            <a:br>
              <a:rPr lang="en-US"/>
            </a:br>
            <a:br>
              <a:rPr lang="en-US"/>
            </a:br>
            <a:r>
              <a:rPr lang="en-US" sz="3200" b="1">
                <a:ea typeface="Calibri Light"/>
                <a:cs typeface="Calibri Light"/>
              </a:rPr>
              <a:t>Option 1:</a:t>
            </a:r>
            <a:r>
              <a:rPr lang="en-US" sz="3200">
                <a:ea typeface="Calibri Light"/>
                <a:cs typeface="Calibri Light"/>
              </a:rPr>
              <a:t> Think of an assignment, assessment, or area of need in your class right now. Use the UDL principles to revise your approach. What might you want to do differently on Monday?</a:t>
            </a:r>
            <a:br>
              <a:rPr lang="en-US" sz="3200">
                <a:ea typeface="Calibri Light"/>
                <a:cs typeface="Calibri Light"/>
              </a:rPr>
            </a:br>
            <a:br>
              <a:rPr lang="en-US" sz="3200">
                <a:ea typeface="Calibri Light"/>
                <a:cs typeface="Calibri Light"/>
              </a:rPr>
            </a:br>
            <a:r>
              <a:rPr lang="en-US" sz="3200" b="1">
                <a:ea typeface="Calibri Light"/>
                <a:cs typeface="Calibri Light"/>
              </a:rPr>
              <a:t>Option 2: </a:t>
            </a:r>
            <a:r>
              <a:rPr lang="en-US" sz="3200">
                <a:ea typeface="Calibri Light"/>
                <a:cs typeface="Calibri Light"/>
              </a:rPr>
              <a:t>Use one of the scenarios provided to build a UDL plan for a hypothetical situation. </a:t>
            </a:r>
            <a:br>
              <a:rPr lang="en-US" sz="3200"/>
            </a:br>
            <a:br>
              <a:rPr lang="en-US" sz="3200"/>
            </a:br>
            <a:r>
              <a:rPr lang="en-US" sz="3600">
                <a:highlight>
                  <a:srgbClr val="FFFF00"/>
                </a:highlight>
              </a:rPr>
              <a:t>Work can be done individually or with partners. Please be aware of your noise level and potential impact on others. Feel free to move around the space.  </a:t>
            </a:r>
            <a:br>
              <a:rPr lang="en-US" sz="3600">
                <a:ea typeface="Calibri Light"/>
                <a:cs typeface="Calibri Light"/>
              </a:rPr>
            </a:br>
            <a:endParaRPr lang="en-US">
              <a:ea typeface="Calibri Light" panose="020F0302020204030204"/>
              <a:cs typeface="Calibri Light" panose="020F0302020204030204"/>
            </a:endParaRPr>
          </a:p>
        </p:txBody>
      </p:sp>
      <p:sp>
        <p:nvSpPr>
          <p:cNvPr id="24" name="Oval 23">
            <a:extLst>
              <a:ext uri="{FF2B5EF4-FFF2-40B4-BE49-F238E27FC236}">
                <a16:creationId xmlns:a16="http://schemas.microsoft.com/office/drawing/2014/main" id="{528AA953-F4F9-4DC5-97C7-491F4AF937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97079" y="5607717"/>
            <a:ext cx="513442" cy="49951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8852275"/>
      </p:ext>
    </p:extLst>
  </p:cSld>
  <p:clrMapOvr>
    <a:masterClrMapping/>
  </p:clrMapOvr>
  <p:extLst>
    <p:ext uri="{6950BFC3-D8DA-4A85-94F7-54DA5524770B}">
      <p188:commentRel xmlns:p188="http://schemas.microsoft.com/office/powerpoint/2018/8/main" xmlns="" r:id="rId2"/>
    </p:ext>
  </p:extLs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212A0F7-560D-0F9C-6128-6D877445E060}"/>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10EB227-BF44-9447-7C56-632C259AAD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Arc 21">
            <a:extLst>
              <a:ext uri="{FF2B5EF4-FFF2-40B4-BE49-F238E27FC236}">
                <a16:creationId xmlns:a16="http://schemas.microsoft.com/office/drawing/2014/main" id="{2096F1A0-5710-6C18-ECC7-2D21614F31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5836" y="775849"/>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3B66841D-3B49-0CB6-FA1F-0742E9F139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97079" y="5607717"/>
            <a:ext cx="513442" cy="49951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9DD62170-D0F8-9B40-98FE-1732FC5B3A86}"/>
              </a:ext>
            </a:extLst>
          </p:cNvPr>
          <p:cNvSpPr>
            <a:spLocks noGrp="1"/>
          </p:cNvSpPr>
          <p:nvPr>
            <p:ph type="title"/>
          </p:nvPr>
        </p:nvSpPr>
        <p:spPr>
          <a:xfrm>
            <a:off x="831850" y="774118"/>
            <a:ext cx="10525245" cy="942914"/>
          </a:xfrm>
        </p:spPr>
        <p:txBody>
          <a:bodyPr/>
          <a:lstStyle/>
          <a:p>
            <a:r>
              <a:rPr lang="en-US" b="1">
                <a:latin typeface="Calibri"/>
                <a:ea typeface="Calibri Light"/>
                <a:cs typeface="Calibri Light"/>
              </a:rPr>
              <a:t>Collaboration time</a:t>
            </a:r>
            <a:endParaRPr lang="en-US" b="1">
              <a:latin typeface="Calibri"/>
              <a:ea typeface="Microsoft Sans Serif"/>
              <a:cs typeface="Microsoft Sans Serif"/>
            </a:endParaRPr>
          </a:p>
        </p:txBody>
      </p:sp>
      <p:pic>
        <p:nvPicPr>
          <p:cNvPr id="2" name="Online Media 1" title="20 Minute Fall Leaves Timer with Relaxing Music and Alarm 🎵⏰">
            <a:hlinkClick r:id="" action="ppaction://noaction"/>
            <a:extLst>
              <a:ext uri="{FF2B5EF4-FFF2-40B4-BE49-F238E27FC236}">
                <a16:creationId xmlns:a16="http://schemas.microsoft.com/office/drawing/2014/main" id="{E8177E95-9C38-D77F-9B9D-66B222618436}"/>
              </a:ext>
            </a:extLst>
          </p:cNvPr>
          <p:cNvPicPr>
            <a:picLocks noRot="1" noChangeAspect="1"/>
          </p:cNvPicPr>
          <p:nvPr>
            <a:videoFile r:link="rId1"/>
          </p:nvPr>
        </p:nvPicPr>
        <p:blipFill>
          <a:blip r:embed="rId3"/>
          <a:stretch>
            <a:fillRect/>
          </a:stretch>
        </p:blipFill>
        <p:spPr>
          <a:xfrm>
            <a:off x="2136472" y="1713895"/>
            <a:ext cx="7896453" cy="4409925"/>
          </a:xfrm>
          <a:prstGeom prst="rect">
            <a:avLst/>
          </a:prstGeom>
        </p:spPr>
      </p:pic>
    </p:spTree>
    <p:extLst>
      <p:ext uri="{BB962C8B-B14F-4D97-AF65-F5344CB8AC3E}">
        <p14:creationId xmlns:p14="http://schemas.microsoft.com/office/powerpoint/2010/main" val="38179560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ED6E31C-1009-C8DA-886B-1C90BFA5D32B}"/>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AE60889-618E-7B93-D06B-BB204A97B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Graphic 5" descr="Lightbulb graphic">
            <a:extLst>
              <a:ext uri="{FF2B5EF4-FFF2-40B4-BE49-F238E27FC236}">
                <a16:creationId xmlns:a16="http://schemas.microsoft.com/office/drawing/2014/main" id="{FF2D12A1-6600-9B92-6119-CC322DC5E10A}"/>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9014" y="503808"/>
            <a:ext cx="5850384" cy="5850384"/>
          </a:xfrm>
          <a:custGeom>
            <a:avLst/>
            <a:gdLst/>
            <a:ahLst/>
            <a:cxnLst/>
            <a:rect l="l" t="t" r="r" b="b"/>
            <a:pathLst>
              <a:path w="6094252" h="6857998">
                <a:moveTo>
                  <a:pt x="0" y="0"/>
                </a:moveTo>
                <a:lnTo>
                  <a:pt x="5898122" y="0"/>
                </a:lnTo>
                <a:cubicBezTo>
                  <a:pt x="6006442" y="0"/>
                  <a:pt x="6094252" y="87810"/>
                  <a:pt x="6094252" y="196130"/>
                </a:cubicBezTo>
                <a:lnTo>
                  <a:pt x="6094252" y="6661869"/>
                </a:lnTo>
                <a:cubicBezTo>
                  <a:pt x="6094252" y="6756649"/>
                  <a:pt x="6027023" y="6835726"/>
                  <a:pt x="5937649" y="6854015"/>
                </a:cubicBezTo>
                <a:lnTo>
                  <a:pt x="5898132" y="6857998"/>
                </a:lnTo>
                <a:lnTo>
                  <a:pt x="0" y="6857998"/>
                </a:lnTo>
                <a:close/>
              </a:path>
            </a:pathLst>
          </a:custGeom>
        </p:spPr>
      </p:pic>
      <p:sp>
        <p:nvSpPr>
          <p:cNvPr id="22" name="Arc 21">
            <a:extLst>
              <a:ext uri="{FF2B5EF4-FFF2-40B4-BE49-F238E27FC236}">
                <a16:creationId xmlns:a16="http://schemas.microsoft.com/office/drawing/2014/main" id="{126F6056-584D-57DD-A40F-5F54BD491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5836" y="775849"/>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4EA5920-3E45-DFF2-6568-2821CCADCA69}"/>
              </a:ext>
            </a:extLst>
          </p:cNvPr>
          <p:cNvSpPr>
            <a:spLocks noGrp="1"/>
          </p:cNvSpPr>
          <p:nvPr>
            <p:ph type="title"/>
          </p:nvPr>
        </p:nvSpPr>
        <p:spPr>
          <a:xfrm>
            <a:off x="3829020" y="999468"/>
            <a:ext cx="7688195" cy="5360007"/>
          </a:xfrm>
        </p:spPr>
        <p:txBody>
          <a:bodyPr vert="horz" lIns="91440" tIns="45720" rIns="91440" bIns="45720" rtlCol="0" anchor="b">
            <a:normAutofit fontScale="90000"/>
          </a:bodyPr>
          <a:lstStyle/>
          <a:p>
            <a:br>
              <a:rPr lang="en-US"/>
            </a:br>
            <a:br>
              <a:rPr lang="en-US"/>
            </a:br>
            <a:r>
              <a:rPr lang="en-US" b="1"/>
              <a:t>Share out ideas, questions, concerns, wonders...</a:t>
            </a:r>
            <a:br>
              <a:rPr lang="en-US" b="1">
                <a:ea typeface="Calibri Light"/>
                <a:cs typeface="Calibri Light"/>
              </a:rPr>
            </a:br>
            <a:br>
              <a:rPr lang="en-US" b="1">
                <a:ea typeface="Calibri Light"/>
                <a:cs typeface="Calibri Light"/>
              </a:rPr>
            </a:br>
            <a:r>
              <a:rPr lang="en-US" sz="3200" b="1">
                <a:ea typeface="Calibri Light"/>
                <a:cs typeface="Calibri Light"/>
              </a:rPr>
              <a:t>Reminder: Universal Design, like all best practices in teaching, is more about action research than arriving at a destination. We appreciate your partnership as we all learn and grow! </a:t>
            </a:r>
            <a:endParaRPr lang="en-US" sz="3200" b="1" kern="1200">
              <a:ea typeface="Calibri Light"/>
              <a:cs typeface="Calibri Light"/>
            </a:endParaRPr>
          </a:p>
        </p:txBody>
      </p:sp>
      <p:sp>
        <p:nvSpPr>
          <p:cNvPr id="24" name="Oval 23">
            <a:extLst>
              <a:ext uri="{FF2B5EF4-FFF2-40B4-BE49-F238E27FC236}">
                <a16:creationId xmlns:a16="http://schemas.microsoft.com/office/drawing/2014/main" id="{E02165C1-37C0-9ED8-CB9B-DE0150784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97079" y="5607717"/>
            <a:ext cx="513442" cy="49951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60608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descr="Title Page Resources and Examples">
            <a:extLst>
              <a:ext uri="{FF2B5EF4-FFF2-40B4-BE49-F238E27FC236}">
                <a16:creationId xmlns:a16="http://schemas.microsoft.com/office/drawing/2014/main" id="{68BE82A9-80E7-C5D1-8749-6117A88750E8}"/>
              </a:ext>
            </a:extLst>
          </p:cNvPr>
          <p:cNvSpPr>
            <a:spLocks noGrp="1"/>
          </p:cNvSpPr>
          <p:nvPr>
            <p:ph type="title"/>
          </p:nvPr>
        </p:nvSpPr>
        <p:spPr>
          <a:xfrm>
            <a:off x="686834" y="1153572"/>
            <a:ext cx="3200400" cy="4461163"/>
          </a:xfrm>
        </p:spPr>
        <p:txBody>
          <a:bodyPr vert="horz" lIns="91440" tIns="45720" rIns="91440" bIns="45720" rtlCol="0">
            <a:normAutofit/>
          </a:bodyPr>
          <a:lstStyle/>
          <a:p>
            <a:br>
              <a:rPr lang="en-US"/>
            </a:br>
            <a:r>
              <a:rPr lang="en-US">
                <a:solidFill>
                  <a:srgbClr val="FFFFFF"/>
                </a:solidFill>
              </a:rPr>
              <a:t>Resources  Examples</a:t>
            </a:r>
            <a:br>
              <a:rPr lang="en-US"/>
            </a:br>
            <a:r>
              <a:rPr lang="en-US" kern="1200">
                <a:solidFill>
                  <a:srgbClr val="FFFFFF"/>
                </a:solidFill>
                <a:latin typeface="+mj-lt"/>
                <a:ea typeface="+mj-ea"/>
                <a:cs typeface="+mj-cs"/>
              </a:rPr>
              <a:t>Information</a:t>
            </a:r>
            <a:br>
              <a:rPr lang="en-US" kern="1200"/>
            </a:br>
            <a:r>
              <a:rPr lang="en-US" kern="1200">
                <a:solidFill>
                  <a:srgbClr val="FFFFFF"/>
                </a:solidFill>
                <a:latin typeface="+mj-lt"/>
                <a:ea typeface="+mj-ea"/>
                <a:cs typeface="+mj-cs"/>
              </a:rPr>
              <a:t>Credits </a:t>
            </a:r>
          </a:p>
        </p:txBody>
      </p:sp>
      <p:sp>
        <p:nvSpPr>
          <p:cNvPr id="78" name="Arc 7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Content Placeholder 9">
            <a:extLst>
              <a:ext uri="{FF2B5EF4-FFF2-40B4-BE49-F238E27FC236}">
                <a16:creationId xmlns:a16="http://schemas.microsoft.com/office/drawing/2014/main" id="{98347535-9651-6A03-93B1-2FDD1A48E434}"/>
              </a:ext>
            </a:extLst>
          </p:cNvPr>
          <p:cNvSpPr>
            <a:spLocks noGrp="1"/>
          </p:cNvSpPr>
          <p:nvPr>
            <p:ph idx="1"/>
          </p:nvPr>
        </p:nvSpPr>
        <p:spPr>
          <a:xfrm>
            <a:off x="4408562" y="643005"/>
            <a:ext cx="6906491" cy="5585619"/>
          </a:xfrm>
        </p:spPr>
        <p:txBody>
          <a:bodyPr vert="horz" lIns="91440" tIns="45720" rIns="91440" bIns="45720" rtlCol="0" anchor="ctr">
            <a:normAutofit fontScale="85000" lnSpcReduction="20000"/>
          </a:bodyPr>
          <a:lstStyle/>
          <a:p>
            <a:r>
              <a:rPr lang="en-US" sz="1800"/>
              <a:t>National Center on Universal Design for Learning</a:t>
            </a:r>
            <a:endParaRPr lang="en-US" sz="1800">
              <a:ea typeface="Calibri"/>
              <a:cs typeface="Calibri"/>
            </a:endParaRPr>
          </a:p>
          <a:p>
            <a:pPr lvl="1"/>
            <a:r>
              <a:rPr lang="en-US" sz="1800">
                <a:hlinkClick r:id="rId2"/>
              </a:rPr>
              <a:t>Multiple Short YouTube Videos </a:t>
            </a:r>
            <a:r>
              <a:rPr lang="en-US" sz="1800"/>
              <a:t>  </a:t>
            </a:r>
            <a:endParaRPr lang="en-US" sz="1800">
              <a:ea typeface="Calibri"/>
              <a:cs typeface="Calibri"/>
            </a:endParaRPr>
          </a:p>
          <a:p>
            <a:r>
              <a:rPr lang="en-US" sz="1800"/>
              <a:t>CAST:  Center for Applied Center for Technology</a:t>
            </a:r>
            <a:endParaRPr lang="en-US" sz="1800">
              <a:ea typeface="Calibri"/>
              <a:cs typeface="Calibri"/>
            </a:endParaRPr>
          </a:p>
          <a:p>
            <a:pPr lvl="1"/>
            <a:r>
              <a:rPr lang="en-US" sz="1800">
                <a:hlinkClick r:id="rId3"/>
              </a:rPr>
              <a:t>Understanding the Universal Design for Learning Approach</a:t>
            </a:r>
            <a:endParaRPr lang="en-US" sz="1800">
              <a:ea typeface="Calibri"/>
              <a:cs typeface="Calibri"/>
            </a:endParaRPr>
          </a:p>
          <a:p>
            <a:r>
              <a:rPr lang="en-US" sz="1800"/>
              <a:t>DO-IT: Disabilities, Opportunities, Internetworking, and Technology</a:t>
            </a:r>
            <a:endParaRPr lang="en-US" sz="1800">
              <a:ea typeface="Calibri"/>
              <a:cs typeface="Calibri"/>
            </a:endParaRPr>
          </a:p>
          <a:p>
            <a:pPr lvl="1" fontAlgn="base"/>
            <a:r>
              <a:rPr lang="en-US" sz="1800">
                <a:hlinkClick r:id="rId4"/>
              </a:rPr>
              <a:t>University of Washington The Center for Universal Design in Education </a:t>
            </a:r>
            <a:br>
              <a:rPr lang="en-US" sz="1800">
                <a:hlinkClick r:id="rId4"/>
              </a:rPr>
            </a:br>
            <a:r>
              <a:rPr lang="en-US" sz="1800">
                <a:hlinkClick r:id="rId4"/>
              </a:rPr>
              <a:t>in Education</a:t>
            </a:r>
            <a:endParaRPr lang="en-US" sz="1800">
              <a:ea typeface="Calibri"/>
              <a:cs typeface="Calibri"/>
            </a:endParaRPr>
          </a:p>
          <a:p>
            <a:pPr fontAlgn="base"/>
            <a:r>
              <a:rPr lang="en-US" sz="1800"/>
              <a:t>The NORA Project:</a:t>
            </a:r>
            <a:endParaRPr lang="en-US" sz="1800">
              <a:ea typeface="Calibri"/>
              <a:cs typeface="Calibri"/>
            </a:endParaRPr>
          </a:p>
          <a:p>
            <a:pPr lvl="1" fontAlgn="base"/>
            <a:r>
              <a:rPr lang="en-US" sz="1800">
                <a:hlinkClick r:id="rId5"/>
              </a:rPr>
              <a:t>Universal Design for Learning </a:t>
            </a:r>
            <a:endParaRPr lang="en-US" sz="1800">
              <a:ea typeface="Calibri"/>
              <a:cs typeface="Calibri"/>
            </a:endParaRPr>
          </a:p>
          <a:p>
            <a:pPr fontAlgn="base"/>
            <a:r>
              <a:rPr lang="en-US" sz="1800"/>
              <a:t>NOVAK Educational UDL Resources  for Educators: </a:t>
            </a:r>
            <a:endParaRPr lang="en-US" sz="1800">
              <a:ea typeface="Calibri"/>
              <a:cs typeface="Calibri"/>
            </a:endParaRPr>
          </a:p>
          <a:p>
            <a:pPr lvl="1" fontAlgn="base"/>
            <a:r>
              <a:rPr lang="en-US" sz="1800">
                <a:hlinkClick r:id="rId6"/>
              </a:rPr>
              <a:t>NOVAK Resources </a:t>
            </a:r>
            <a:endParaRPr lang="en-US" sz="1800">
              <a:ea typeface="Calibri"/>
              <a:cs typeface="Calibri"/>
            </a:endParaRPr>
          </a:p>
          <a:p>
            <a:pPr lvl="1"/>
            <a:endParaRPr lang="en-US" sz="1800">
              <a:ea typeface="Calibri"/>
              <a:cs typeface="Calibri"/>
            </a:endParaRPr>
          </a:p>
          <a:p>
            <a:pPr lvl="1"/>
            <a:endParaRPr lang="en-US" sz="1800">
              <a:ea typeface="Calibri"/>
              <a:cs typeface="Calibri"/>
            </a:endParaRPr>
          </a:p>
          <a:p>
            <a:pPr lvl="1"/>
            <a:br>
              <a:rPr lang="en-US" sz="1800">
                <a:ea typeface="Calibri"/>
                <a:cs typeface="Calibri"/>
              </a:rPr>
            </a:br>
            <a:r>
              <a:rPr lang="en-US" sz="1800">
                <a:ea typeface="Calibri"/>
                <a:cs typeface="Calibri"/>
              </a:rPr>
              <a:t>Add video</a:t>
            </a:r>
          </a:p>
          <a:p>
            <a:pPr marL="457200" lvl="1" indent="0" fontAlgn="base">
              <a:buNone/>
            </a:pPr>
            <a:endParaRPr lang="en-US" sz="1500">
              <a:ea typeface="Calibri"/>
              <a:cs typeface="Calibri"/>
            </a:endParaRPr>
          </a:p>
          <a:p>
            <a:pPr marL="457200" lvl="1" indent="0">
              <a:buNone/>
            </a:pPr>
            <a:endParaRPr lang="en-US" sz="1500">
              <a:ea typeface="Calibri"/>
              <a:cs typeface="Calibri"/>
            </a:endParaRPr>
          </a:p>
          <a:p>
            <a:pPr marL="457200" lvl="1" indent="0">
              <a:buNone/>
            </a:pPr>
            <a:r>
              <a:rPr lang="en-US" sz="2800" b="1">
                <a:ea typeface="Calibri"/>
                <a:cs typeface="Calibri"/>
              </a:rPr>
              <a:t>Contact Information: </a:t>
            </a:r>
          </a:p>
          <a:p>
            <a:pPr marL="457200" lvl="1" indent="0">
              <a:buNone/>
            </a:pPr>
            <a:r>
              <a:rPr lang="en-US" sz="1800">
                <a:ea typeface="Calibri"/>
                <a:cs typeface="Calibri"/>
              </a:rPr>
              <a:t>Melissa: </a:t>
            </a:r>
            <a:r>
              <a:rPr lang="en-US" sz="1800">
                <a:ea typeface="Calibri"/>
                <a:cs typeface="Calibri"/>
                <a:hlinkClick r:id="rId7"/>
              </a:rPr>
              <a:t>melissa.fletcher@dctc.edu</a:t>
            </a:r>
            <a:endParaRPr lang="en-US" sz="1800">
              <a:ea typeface="Calibri"/>
              <a:cs typeface="Calibri"/>
            </a:endParaRPr>
          </a:p>
          <a:p>
            <a:pPr marL="457200" lvl="1" indent="0">
              <a:buNone/>
            </a:pPr>
            <a:r>
              <a:rPr lang="en-US" sz="1800">
                <a:ea typeface="Calibri"/>
                <a:cs typeface="Calibri"/>
              </a:rPr>
              <a:t>Allison: </a:t>
            </a:r>
            <a:r>
              <a:rPr lang="en-US" sz="1800">
                <a:ea typeface="Calibri"/>
                <a:cs typeface="Calibri"/>
                <a:hlinkClick r:id="rId8"/>
              </a:rPr>
              <a:t>allison.jenson@inverhills.edu</a:t>
            </a:r>
            <a:r>
              <a:rPr lang="en-US" sz="1500">
                <a:ea typeface="Calibri"/>
                <a:cs typeface="Calibri"/>
              </a:rPr>
              <a:t> </a:t>
            </a:r>
          </a:p>
          <a:p>
            <a:pPr marL="457200" lvl="1" indent="0" fontAlgn="base">
              <a:buNone/>
            </a:pPr>
            <a:endParaRPr lang="en-US" sz="1500">
              <a:ea typeface="Calibri"/>
              <a:cs typeface="Calibri"/>
            </a:endParaRPr>
          </a:p>
          <a:p>
            <a:pPr marL="457200" lvl="1" indent="0" fontAlgn="base">
              <a:buNone/>
            </a:pPr>
            <a:r>
              <a:rPr lang="en-US" sz="1500">
                <a:ea typeface="Calibri"/>
                <a:cs typeface="Calibri"/>
              </a:rPr>
              <a:t> </a:t>
            </a:r>
          </a:p>
          <a:p>
            <a:pPr marL="457200" lvl="1" indent="0" fontAlgn="base">
              <a:buNone/>
            </a:pPr>
            <a:endParaRPr lang="en-US" sz="1500">
              <a:ea typeface="Calibri"/>
              <a:cs typeface="Calibri"/>
            </a:endParaRPr>
          </a:p>
        </p:txBody>
      </p:sp>
    </p:spTree>
    <p:extLst>
      <p:ext uri="{BB962C8B-B14F-4D97-AF65-F5344CB8AC3E}">
        <p14:creationId xmlns:p14="http://schemas.microsoft.com/office/powerpoint/2010/main" val="1969216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12EF61-B74D-B704-BDF4-E7F9F5D31161}"/>
              </a:ext>
            </a:extLst>
          </p:cNvPr>
          <p:cNvSpPr>
            <a:spLocks noGrp="1"/>
          </p:cNvSpPr>
          <p:nvPr>
            <p:ph type="title"/>
          </p:nvPr>
        </p:nvSpPr>
        <p:spPr>
          <a:xfrm>
            <a:off x="152783" y="853982"/>
            <a:ext cx="3200400" cy="4461163"/>
          </a:xfrm>
        </p:spPr>
        <p:txBody>
          <a:bodyPr>
            <a:normAutofit/>
          </a:bodyPr>
          <a:lstStyle/>
          <a:p>
            <a:r>
              <a:rPr lang="en-US">
                <a:solidFill>
                  <a:srgbClr val="FFFFFF"/>
                </a:solidFill>
                <a:ea typeface="Calibri Light"/>
                <a:cs typeface="Calibri Light"/>
              </a:rPr>
              <a:t>Who we are</a:t>
            </a:r>
          </a:p>
        </p:txBody>
      </p:sp>
      <p:sp>
        <p:nvSpPr>
          <p:cNvPr id="3" name="Content Placeholder 2">
            <a:extLst>
              <a:ext uri="{FF2B5EF4-FFF2-40B4-BE49-F238E27FC236}">
                <a16:creationId xmlns:a16="http://schemas.microsoft.com/office/drawing/2014/main" id="{5DFC796A-8BDB-31A5-DCF9-C37074F469CF}"/>
              </a:ext>
            </a:extLst>
          </p:cNvPr>
          <p:cNvSpPr>
            <a:spLocks noGrp="1"/>
          </p:cNvSpPr>
          <p:nvPr>
            <p:ph idx="1"/>
          </p:nvPr>
        </p:nvSpPr>
        <p:spPr>
          <a:xfrm>
            <a:off x="4345952" y="639725"/>
            <a:ext cx="7687782" cy="5585619"/>
          </a:xfrm>
        </p:spPr>
        <p:txBody>
          <a:bodyPr vert="horz" lIns="91440" tIns="45720" rIns="91440" bIns="45720" rtlCol="0" anchor="ctr">
            <a:normAutofit/>
          </a:bodyPr>
          <a:lstStyle/>
          <a:p>
            <a:endParaRPr lang="en-US" sz="2900" dirty="0">
              <a:solidFill>
                <a:srgbClr val="000000"/>
              </a:solidFill>
              <a:ea typeface="Calibri"/>
              <a:cs typeface="Calibri"/>
            </a:endParaRPr>
          </a:p>
          <a:p>
            <a:r>
              <a:rPr lang="en-US" sz="2900" dirty="0">
                <a:solidFill>
                  <a:srgbClr val="000000"/>
                </a:solidFill>
                <a:ea typeface="Calibri"/>
                <a:cs typeface="Calibri"/>
              </a:rPr>
              <a:t>Melissa Fletcher (she/her)</a:t>
            </a:r>
            <a:endParaRPr lang="en-US" dirty="0"/>
          </a:p>
          <a:p>
            <a:pPr lvl="1">
              <a:buFont typeface="Courier New" panose="020B0604020202020204" pitchFamily="34" charset="0"/>
              <a:buChar char="o"/>
            </a:pPr>
            <a:r>
              <a:rPr lang="en-US" sz="2000" dirty="0">
                <a:solidFill>
                  <a:srgbClr val="000000"/>
                </a:solidFill>
                <a:ea typeface="Calibri"/>
                <a:cs typeface="Calibri"/>
              </a:rPr>
              <a:t>Melissa is the Director of Educational Access and Disability Resources at Dakota County Technical College.   Experience includes private and large public college institutions, corporate and non-profit consulting for over 20 years. </a:t>
            </a:r>
          </a:p>
          <a:p>
            <a:endParaRPr lang="en-US" sz="2900" dirty="0">
              <a:solidFill>
                <a:srgbClr val="000000"/>
              </a:solidFill>
              <a:ea typeface="Calibri"/>
              <a:cs typeface="Calibri"/>
            </a:endParaRPr>
          </a:p>
          <a:p>
            <a:r>
              <a:rPr lang="en-US" sz="2900" dirty="0">
                <a:solidFill>
                  <a:srgbClr val="000000"/>
                </a:solidFill>
                <a:ea typeface="Calibri"/>
                <a:cs typeface="Calibri"/>
              </a:rPr>
              <a:t>Allison Jenson (she/her)</a:t>
            </a:r>
          </a:p>
          <a:p>
            <a:pPr lvl="1">
              <a:buFont typeface="Courier New" panose="020B0604020202020204" pitchFamily="34" charset="0"/>
              <a:buChar char="o"/>
            </a:pPr>
            <a:r>
              <a:rPr lang="en-US" sz="2000" dirty="0">
                <a:solidFill>
                  <a:srgbClr val="000000"/>
                </a:solidFill>
                <a:latin typeface="Calibri"/>
                <a:ea typeface="Calibri"/>
                <a:cs typeface="Calibri"/>
              </a:rPr>
              <a:t>Allison is the Director of Accessibility Resources at Inver Hills Community College. After spending 16 years working in the K-12 setting as a special education teacher and support specialist, she has enjoyed working in the post-secondary setting. Allison holds a Master's degree in Special Education with additional course work in Autism Spectrum Disorder</a:t>
            </a:r>
            <a:r>
              <a:rPr lang="en-US" sz="2000">
                <a:solidFill>
                  <a:srgbClr val="000000"/>
                </a:solidFill>
                <a:latin typeface="Calibri"/>
                <a:ea typeface="Calibri"/>
                <a:cs typeface="Calibri"/>
              </a:rPr>
              <a:t>. </a:t>
            </a:r>
            <a:endParaRPr lang="en-US" sz="2900" dirty="0">
              <a:solidFill>
                <a:srgbClr val="000000"/>
              </a:solidFill>
              <a:latin typeface="Calibri"/>
              <a:ea typeface="Calibri"/>
              <a:cs typeface="Calibri"/>
            </a:endParaRPr>
          </a:p>
        </p:txBody>
      </p:sp>
      <p:pic>
        <p:nvPicPr>
          <p:cNvPr id="4" name="Picture 3" descr="A person wearing glasses and smiling&#10;&#10;AI-generated content may be incorrect.">
            <a:extLst>
              <a:ext uri="{FF2B5EF4-FFF2-40B4-BE49-F238E27FC236}">
                <a16:creationId xmlns:a16="http://schemas.microsoft.com/office/drawing/2014/main" id="{9BF02A06-DFA6-FD5E-BCB0-E685E15D340C}"/>
              </a:ext>
            </a:extLst>
          </p:cNvPr>
          <p:cNvPicPr>
            <a:picLocks noChangeAspect="1"/>
          </p:cNvPicPr>
          <p:nvPr/>
        </p:nvPicPr>
        <p:blipFill>
          <a:blip r:embed="rId2"/>
          <a:stretch>
            <a:fillRect/>
          </a:stretch>
        </p:blipFill>
        <p:spPr>
          <a:xfrm>
            <a:off x="2867950" y="637902"/>
            <a:ext cx="1299043" cy="1659804"/>
          </a:xfrm>
          <a:prstGeom prst="rect">
            <a:avLst/>
          </a:prstGeom>
        </p:spPr>
      </p:pic>
      <p:pic>
        <p:nvPicPr>
          <p:cNvPr id="5" name="Picture 4" descr="A person wearing glasses and a grey cardigan&#10;&#10;AI-generated content may be incorrect.">
            <a:extLst>
              <a:ext uri="{FF2B5EF4-FFF2-40B4-BE49-F238E27FC236}">
                <a16:creationId xmlns:a16="http://schemas.microsoft.com/office/drawing/2014/main" id="{6C07F591-502D-E1AD-6B7D-539358261D92}"/>
              </a:ext>
            </a:extLst>
          </p:cNvPr>
          <p:cNvPicPr>
            <a:picLocks noChangeAspect="1"/>
          </p:cNvPicPr>
          <p:nvPr/>
        </p:nvPicPr>
        <p:blipFill>
          <a:blip r:embed="rId3"/>
          <a:stretch>
            <a:fillRect/>
          </a:stretch>
        </p:blipFill>
        <p:spPr>
          <a:xfrm>
            <a:off x="2880358" y="3587444"/>
            <a:ext cx="1465549" cy="1857771"/>
          </a:xfrm>
          <a:prstGeom prst="rect">
            <a:avLst/>
          </a:prstGeom>
        </p:spPr>
      </p:pic>
    </p:spTree>
    <p:extLst>
      <p:ext uri="{BB962C8B-B14F-4D97-AF65-F5344CB8AC3E}">
        <p14:creationId xmlns:p14="http://schemas.microsoft.com/office/powerpoint/2010/main" val="1841395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10">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17BD59A4-A558-3341-C8E1-0F45EF75A781}"/>
              </a:ext>
            </a:extLst>
          </p:cNvPr>
          <p:cNvSpPr>
            <a:spLocks noGrp="1"/>
          </p:cNvSpPr>
          <p:nvPr>
            <p:ph type="ctrTitle"/>
          </p:nvPr>
        </p:nvSpPr>
        <p:spPr>
          <a:xfrm>
            <a:off x="3315031" y="1380754"/>
            <a:ext cx="5561938" cy="2513516"/>
          </a:xfrm>
        </p:spPr>
        <p:txBody>
          <a:bodyPr>
            <a:normAutofit fontScale="90000"/>
          </a:bodyPr>
          <a:lstStyle/>
          <a:p>
            <a:br>
              <a:rPr lang="en-US" sz="5600"/>
            </a:br>
            <a:r>
              <a:rPr lang="en-US" sz="5600" b="1" u="sng"/>
              <a:t>WHY</a:t>
            </a:r>
            <a:r>
              <a:rPr lang="en-US" sz="5600"/>
              <a:t> Universal Design for Learning? </a:t>
            </a:r>
          </a:p>
        </p:txBody>
      </p:sp>
      <p:sp>
        <p:nvSpPr>
          <p:cNvPr id="15" name="Arc 14">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Oval 16">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3888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extLst>
    <p:ext uri="{6950BFC3-D8DA-4A85-94F7-54DA5524770B}">
      <p188:commentRel xmlns:p188="http://schemas.microsoft.com/office/powerpoint/2018/8/main" xmlns="" r:id="rId2"/>
    </p:ext>
  </p:extLs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DA94FC-0CC2-8A02-F161-8BE92E666DC2}"/>
              </a:ext>
            </a:extLst>
          </p:cNvPr>
          <p:cNvSpPr>
            <a:spLocks noGrp="1"/>
          </p:cNvSpPr>
          <p:nvPr>
            <p:ph type="title"/>
          </p:nvPr>
        </p:nvSpPr>
        <p:spPr>
          <a:xfrm>
            <a:off x="686834" y="1153572"/>
            <a:ext cx="3200400" cy="4461163"/>
          </a:xfrm>
        </p:spPr>
        <p:txBody>
          <a:bodyPr>
            <a:normAutofit/>
          </a:bodyPr>
          <a:lstStyle/>
          <a:p>
            <a:r>
              <a:rPr lang="en-US">
                <a:solidFill>
                  <a:srgbClr val="FFFFFF"/>
                </a:solidFill>
                <a:ea typeface="Calibri Light"/>
                <a:cs typeface="Calibri Light"/>
              </a:rPr>
              <a:t>The Reason for UDL</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276C103-658E-2058-721C-05E52232007E}"/>
              </a:ext>
            </a:extLst>
          </p:cNvPr>
          <p:cNvSpPr>
            <a:spLocks noGrp="1"/>
          </p:cNvSpPr>
          <p:nvPr>
            <p:ph idx="1"/>
          </p:nvPr>
        </p:nvSpPr>
        <p:spPr>
          <a:xfrm>
            <a:off x="4364613" y="591344"/>
            <a:ext cx="6825230" cy="5585619"/>
          </a:xfrm>
        </p:spPr>
        <p:txBody>
          <a:bodyPr vert="horz" lIns="91440" tIns="45720" rIns="91440" bIns="45720" rtlCol="0" anchor="ctr">
            <a:normAutofit fontScale="92500" lnSpcReduction="10000"/>
          </a:bodyPr>
          <a:lstStyle/>
          <a:p>
            <a:endParaRPr lang="en-US">
              <a:ea typeface="+mn-lt"/>
              <a:cs typeface="+mn-lt"/>
            </a:endParaRPr>
          </a:p>
          <a:p>
            <a:r>
              <a:rPr lang="en-US">
                <a:ea typeface="+mn-lt"/>
                <a:cs typeface="+mn-lt"/>
              </a:rPr>
              <a:t>Goal: Every learner can access and engage with course content.</a:t>
            </a:r>
          </a:p>
          <a:p>
            <a:endParaRPr lang="en-US">
              <a:ea typeface="+mn-lt"/>
              <a:cs typeface="+mn-lt"/>
            </a:endParaRPr>
          </a:p>
          <a:p>
            <a:r>
              <a:rPr lang="en-US">
                <a:ea typeface="+mn-lt"/>
                <a:cs typeface="+mn-lt"/>
              </a:rPr>
              <a:t>Reduces need for accommodation “ask”  (when possible) </a:t>
            </a:r>
            <a:endParaRPr lang="en-US"/>
          </a:p>
          <a:p>
            <a:pPr marL="0" indent="0">
              <a:buNone/>
            </a:pPr>
            <a:endParaRPr lang="en-US">
              <a:ea typeface="Calibri"/>
              <a:cs typeface="Calibri"/>
            </a:endParaRPr>
          </a:p>
          <a:p>
            <a:r>
              <a:rPr lang="en-US">
                <a:ea typeface="Calibri"/>
                <a:cs typeface="Calibri"/>
              </a:rPr>
              <a:t>Outside of disability accommodation, includes other student learners </a:t>
            </a:r>
          </a:p>
          <a:p>
            <a:pPr lvl="1">
              <a:buFont typeface="Courier New" panose="020B0604020202020204" pitchFamily="34" charset="0"/>
              <a:buChar char="o"/>
            </a:pPr>
            <a:r>
              <a:rPr lang="en-US" sz="2600">
                <a:ea typeface="Calibri"/>
                <a:cs typeface="Calibri"/>
              </a:rPr>
              <a:t>Language Needs</a:t>
            </a:r>
          </a:p>
          <a:p>
            <a:pPr lvl="1">
              <a:buFont typeface="Courier New" panose="020B0604020202020204" pitchFamily="34" charset="0"/>
              <a:buChar char="o"/>
            </a:pPr>
            <a:r>
              <a:rPr lang="en-US" sz="2600">
                <a:ea typeface="Calibri"/>
                <a:cs typeface="Calibri"/>
              </a:rPr>
              <a:t>Situational Needs </a:t>
            </a:r>
          </a:p>
          <a:p>
            <a:pPr lvl="1">
              <a:buFont typeface="Courier New" panose="020B0604020202020204" pitchFamily="34" charset="0"/>
              <a:buChar char="o"/>
            </a:pPr>
            <a:r>
              <a:rPr lang="en-US" sz="2600">
                <a:solidFill>
                  <a:srgbClr val="FF0000"/>
                </a:solidFill>
                <a:ea typeface="Calibri"/>
                <a:cs typeface="Calibri"/>
              </a:rPr>
              <a:t>Unidentified disabilities: </a:t>
            </a:r>
            <a:r>
              <a:rPr lang="en-US" sz="2600">
                <a:ea typeface="Calibri"/>
                <a:cs typeface="Calibri"/>
              </a:rPr>
              <a:t>as many as 60% of students who could qualify for accommodations do not request them. </a:t>
            </a:r>
            <a:endParaRPr lang="en-US">
              <a:ea typeface="Calibri"/>
              <a:cs typeface="Calibri"/>
            </a:endParaRPr>
          </a:p>
          <a:p>
            <a:endParaRPr lang="en-US">
              <a:ea typeface="Calibri"/>
              <a:cs typeface="Calibri"/>
            </a:endParaRPr>
          </a:p>
        </p:txBody>
      </p:sp>
    </p:spTree>
    <p:extLst>
      <p:ext uri="{BB962C8B-B14F-4D97-AF65-F5344CB8AC3E}">
        <p14:creationId xmlns:p14="http://schemas.microsoft.com/office/powerpoint/2010/main" val="1160992868"/>
      </p:ext>
    </p:extLst>
  </p:cSld>
  <p:clrMapOvr>
    <a:masterClrMapping/>
  </p:clrMapOvr>
  <p:extLst>
    <p:ext uri="{6950BFC3-D8DA-4A85-94F7-54DA5524770B}">
      <p188:commentRel xmlns:p188="http://schemas.microsoft.com/office/powerpoint/2018/8/main" xmlns="" r:id="rId3"/>
    </p:ext>
  </p:extLs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C6575A1-E783-BD86-3589-07042216311F}"/>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52E4CF1-3FFA-876B-3813-4EB6733E90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1D4FA62-FC9E-10DB-74FD-7853D6392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D36586-0938-54B9-5E7B-D7E70D60023D}"/>
              </a:ext>
            </a:extLst>
          </p:cNvPr>
          <p:cNvSpPr>
            <a:spLocks noGrp="1"/>
          </p:cNvSpPr>
          <p:nvPr>
            <p:ph type="title"/>
          </p:nvPr>
        </p:nvSpPr>
        <p:spPr>
          <a:xfrm>
            <a:off x="686834" y="1153572"/>
            <a:ext cx="3200400" cy="4461163"/>
          </a:xfrm>
        </p:spPr>
        <p:txBody>
          <a:bodyPr>
            <a:normAutofit/>
          </a:bodyPr>
          <a:lstStyle/>
          <a:p>
            <a:r>
              <a:rPr lang="en-US">
                <a:solidFill>
                  <a:srgbClr val="FFFFFF"/>
                </a:solidFill>
                <a:ea typeface="Calibri Light"/>
                <a:cs typeface="Calibri Light"/>
              </a:rPr>
              <a:t>Centering the Work</a:t>
            </a:r>
          </a:p>
        </p:txBody>
      </p:sp>
      <p:sp>
        <p:nvSpPr>
          <p:cNvPr id="3" name="Content Placeholder 2">
            <a:extLst>
              <a:ext uri="{FF2B5EF4-FFF2-40B4-BE49-F238E27FC236}">
                <a16:creationId xmlns:a16="http://schemas.microsoft.com/office/drawing/2014/main" id="{C481BF59-03D4-4904-A09F-1D3738CE0F74}"/>
              </a:ext>
            </a:extLst>
          </p:cNvPr>
          <p:cNvSpPr>
            <a:spLocks noGrp="1"/>
          </p:cNvSpPr>
          <p:nvPr>
            <p:ph idx="1"/>
          </p:nvPr>
        </p:nvSpPr>
        <p:spPr>
          <a:xfrm>
            <a:off x="4167586" y="264773"/>
            <a:ext cx="8013264" cy="6226666"/>
          </a:xfrm>
        </p:spPr>
        <p:txBody>
          <a:bodyPr vert="horz" lIns="91440" tIns="45720" rIns="91440" bIns="45720" rtlCol="0" anchor="ctr">
            <a:normAutofit fontScale="70000" lnSpcReduction="20000"/>
          </a:bodyPr>
          <a:lstStyle/>
          <a:p>
            <a:pPr marL="0" indent="0" algn="ctr">
              <a:buNone/>
            </a:pPr>
            <a:r>
              <a:rPr lang="en-US" sz="3600" b="1">
                <a:ea typeface="Calibri"/>
                <a:cs typeface="Calibri"/>
              </a:rPr>
              <a:t>Students with access needs are </a:t>
            </a:r>
            <a:br>
              <a:rPr lang="en-US" sz="3600" b="1">
                <a:ea typeface="Calibri"/>
                <a:cs typeface="Calibri"/>
              </a:rPr>
            </a:br>
            <a:r>
              <a:rPr lang="en-US" sz="3600" b="1">
                <a:ea typeface="Calibri"/>
                <a:cs typeface="Calibri"/>
              </a:rPr>
              <a:t>increasing in Higher Education: </a:t>
            </a:r>
            <a:endParaRPr lang="en-US" sz="3600">
              <a:ea typeface="Calibri"/>
              <a:cs typeface="Calibri"/>
            </a:endParaRPr>
          </a:p>
          <a:p>
            <a:pPr marL="0" indent="0" algn="ctr">
              <a:buNone/>
            </a:pPr>
            <a:endParaRPr lang="en-US" sz="3600" b="1">
              <a:ea typeface="Calibri"/>
              <a:cs typeface="Calibri"/>
            </a:endParaRPr>
          </a:p>
          <a:p>
            <a:pPr marL="0" indent="0" algn="ctr">
              <a:buNone/>
            </a:pPr>
            <a:endParaRPr lang="en-US" b="1">
              <a:ea typeface="Calibri"/>
              <a:cs typeface="Calibri"/>
            </a:endParaRPr>
          </a:p>
          <a:p>
            <a:r>
              <a:rPr lang="en-US" sz="2400">
                <a:ea typeface="Calibri"/>
                <a:cs typeface="Calibri"/>
              </a:rPr>
              <a:t>Students with Mental Health Needs and Neurodivergence increasing in numbers </a:t>
            </a:r>
          </a:p>
          <a:p>
            <a:r>
              <a:rPr lang="en-US" sz="2400">
                <a:ea typeface="Calibri"/>
                <a:cs typeface="Calibri"/>
              </a:rPr>
              <a:t>Diagnosis is a privilege:  </a:t>
            </a:r>
          </a:p>
          <a:p>
            <a:pPr lvl="1">
              <a:buFont typeface="Courier New" panose="020B0604020202020204" pitchFamily="34" charset="0"/>
              <a:buChar char="o"/>
            </a:pPr>
            <a:r>
              <a:rPr lang="en-US">
                <a:ea typeface="Calibri"/>
                <a:cs typeface="Calibri"/>
              </a:rPr>
              <a:t>Diagnostic services are more stressed than ever</a:t>
            </a:r>
          </a:p>
          <a:p>
            <a:pPr lvl="1">
              <a:buFont typeface="Courier New" panose="020B0604020202020204" pitchFamily="34" charset="0"/>
              <a:buChar char="o"/>
            </a:pPr>
            <a:r>
              <a:rPr lang="en-US">
                <a:ea typeface="Calibri"/>
                <a:cs typeface="Calibri"/>
              </a:rPr>
              <a:t>Several months, sometimes years, on waitlists</a:t>
            </a:r>
          </a:p>
          <a:p>
            <a:pPr lvl="1">
              <a:buFont typeface="Courier New" panose="020B0604020202020204" pitchFamily="34" charset="0"/>
              <a:buChar char="o"/>
            </a:pPr>
            <a:endParaRPr lang="en-US">
              <a:ea typeface="Calibri"/>
              <a:cs typeface="Calibri"/>
            </a:endParaRPr>
          </a:p>
          <a:p>
            <a:r>
              <a:rPr lang="en-US" sz="2400">
                <a:ea typeface="Calibri"/>
                <a:cs typeface="Calibri"/>
              </a:rPr>
              <a:t>Lingering effects of the pandemic impact preparation in post-secondary setting. </a:t>
            </a:r>
          </a:p>
          <a:p>
            <a:endParaRPr lang="en-US" sz="2400">
              <a:ea typeface="Calibri"/>
              <a:cs typeface="Calibri"/>
            </a:endParaRPr>
          </a:p>
          <a:p>
            <a:r>
              <a:rPr lang="en-US" sz="2400">
                <a:ea typeface="Calibri"/>
                <a:cs typeface="Calibri"/>
              </a:rPr>
              <a:t>Services for students have been reduced. </a:t>
            </a:r>
          </a:p>
          <a:p>
            <a:pPr marL="0" indent="0">
              <a:buNone/>
            </a:pPr>
            <a:endParaRPr lang="en-US" sz="2400">
              <a:ea typeface="Calibri"/>
              <a:cs typeface="Calibri"/>
            </a:endParaRPr>
          </a:p>
          <a:p>
            <a:r>
              <a:rPr lang="en-US" sz="2400">
                <a:ea typeface="Calibri"/>
                <a:cs typeface="Calibri"/>
              </a:rPr>
              <a:t>Many students choose not to disclose diagnoses on campus. </a:t>
            </a:r>
          </a:p>
          <a:p>
            <a:endParaRPr lang="en-US" sz="1400">
              <a:ea typeface="Calibri"/>
              <a:cs typeface="Calibri"/>
            </a:endParaRPr>
          </a:p>
          <a:p>
            <a:endParaRPr lang="en-US" sz="2400">
              <a:ea typeface="Calibri"/>
              <a:cs typeface="Calibri"/>
            </a:endParaRPr>
          </a:p>
          <a:p>
            <a:pPr marL="0" indent="0" algn="ctr">
              <a:buNone/>
            </a:pPr>
            <a:r>
              <a:rPr lang="en-US" sz="4400" b="1">
                <a:ea typeface="Calibri"/>
                <a:cs typeface="Calibri"/>
              </a:rPr>
              <a:t>The needs are in our classrooms today, whether identified or not. </a:t>
            </a:r>
          </a:p>
          <a:p>
            <a:endParaRPr lang="en-US" b="1">
              <a:ea typeface="Calibri"/>
              <a:cs typeface="Calibri"/>
            </a:endParaRPr>
          </a:p>
          <a:p>
            <a:pPr marL="457200" lvl="1" indent="0">
              <a:buNone/>
            </a:pPr>
            <a:r>
              <a:rPr lang="en-US">
                <a:ea typeface="Calibri"/>
                <a:cs typeface="Calibri"/>
              </a:rPr>
              <a:t> </a:t>
            </a:r>
            <a:endParaRPr lang="en-US">
              <a:solidFill>
                <a:srgbClr val="FF0000"/>
              </a:solidFill>
              <a:ea typeface="Calibri"/>
              <a:cs typeface="Calibri"/>
            </a:endParaRPr>
          </a:p>
        </p:txBody>
      </p:sp>
    </p:spTree>
    <p:extLst>
      <p:ext uri="{BB962C8B-B14F-4D97-AF65-F5344CB8AC3E}">
        <p14:creationId xmlns:p14="http://schemas.microsoft.com/office/powerpoint/2010/main" val="4050548141"/>
      </p:ext>
    </p:extLst>
  </p:cSld>
  <p:clrMapOvr>
    <a:masterClrMapping/>
  </p:clrMapOvr>
  <p:extLst>
    <p:ext uri="{6950BFC3-D8DA-4A85-94F7-54DA5524770B}">
      <p188:commentRel xmlns:p188="http://schemas.microsoft.com/office/powerpoint/2018/8/main" xmlns="" r:id="rId2"/>
    </p:ext>
  </p:extLs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10">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17BD59A4-A558-3341-C8E1-0F45EF75A781}"/>
              </a:ext>
            </a:extLst>
          </p:cNvPr>
          <p:cNvSpPr>
            <a:spLocks noGrp="1"/>
          </p:cNvSpPr>
          <p:nvPr>
            <p:ph type="ctrTitle"/>
          </p:nvPr>
        </p:nvSpPr>
        <p:spPr>
          <a:xfrm>
            <a:off x="3345005" y="2222010"/>
            <a:ext cx="5561938" cy="2513516"/>
          </a:xfrm>
        </p:spPr>
        <p:txBody>
          <a:bodyPr>
            <a:normAutofit fontScale="90000"/>
          </a:bodyPr>
          <a:lstStyle/>
          <a:p>
            <a:br>
              <a:rPr lang="en-US" sz="5600"/>
            </a:br>
            <a:r>
              <a:rPr lang="en-US" sz="5600" b="1" u="sng"/>
              <a:t>WHAT</a:t>
            </a:r>
            <a:r>
              <a:rPr lang="en-US" sz="5600"/>
              <a:t>  is</a:t>
            </a:r>
            <a:br>
              <a:rPr lang="en-US" sz="5600"/>
            </a:br>
            <a:r>
              <a:rPr lang="en-US" sz="5600"/>
              <a:t>Universal Design for Learning Anyway?  </a:t>
            </a:r>
          </a:p>
        </p:txBody>
      </p:sp>
      <p:sp>
        <p:nvSpPr>
          <p:cNvPr id="15" name="Arc 14">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Oval 16">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052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extLst>
    <p:ext uri="{6950BFC3-D8DA-4A85-94F7-54DA5524770B}">
      <p188:commentRel xmlns:p188="http://schemas.microsoft.com/office/powerpoint/2018/8/main" xmlns="" r:id="rId2"/>
    </p:ext>
  </p:extLs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FACC172-9037-8D7C-93DF-360BA221CB2D}"/>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90191-AEDC-4884-2E03-E4F75975A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EE035D6-EA15-46D9-CB97-A7BA64625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38E361-E547-2175-E6AC-5D6826FAC17B}"/>
              </a:ext>
            </a:extLst>
          </p:cNvPr>
          <p:cNvSpPr>
            <a:spLocks noGrp="1"/>
          </p:cNvSpPr>
          <p:nvPr>
            <p:ph type="title"/>
          </p:nvPr>
        </p:nvSpPr>
        <p:spPr>
          <a:xfrm>
            <a:off x="686834" y="1153572"/>
            <a:ext cx="3200400" cy="4461163"/>
          </a:xfrm>
        </p:spPr>
        <p:txBody>
          <a:bodyPr>
            <a:normAutofit/>
          </a:bodyPr>
          <a:lstStyle/>
          <a:p>
            <a:r>
              <a:rPr lang="en-US">
                <a:solidFill>
                  <a:srgbClr val="FFFFFF"/>
                </a:solidFill>
                <a:ea typeface="Calibri Light"/>
                <a:cs typeface="Calibri Light"/>
              </a:rPr>
              <a:t>Universal Design for Learning</a:t>
            </a:r>
          </a:p>
        </p:txBody>
      </p:sp>
      <p:pic>
        <p:nvPicPr>
          <p:cNvPr id="12" name="Content Placeholder 11" descr="A drawing of a brain&#10;&#10;AI-generated content may be incorrect.">
            <a:extLst>
              <a:ext uri="{FF2B5EF4-FFF2-40B4-BE49-F238E27FC236}">
                <a16:creationId xmlns:a16="http://schemas.microsoft.com/office/drawing/2014/main" id="{8A0D7F11-B704-B7E4-B89F-BFCC7961D96F}"/>
              </a:ext>
            </a:extLst>
          </p:cNvPr>
          <p:cNvPicPr>
            <a:picLocks noGrp="1" noChangeAspect="1"/>
          </p:cNvPicPr>
          <p:nvPr>
            <p:ph idx="1"/>
          </p:nvPr>
        </p:nvPicPr>
        <p:blipFill>
          <a:blip r:embed="rId2"/>
          <a:stretch>
            <a:fillRect/>
          </a:stretch>
        </p:blipFill>
        <p:spPr>
          <a:xfrm>
            <a:off x="4222750" y="32544"/>
            <a:ext cx="2692400" cy="2413000"/>
          </a:xfrm>
          <a:prstGeom prst="rect">
            <a:avLst/>
          </a:prstGeom>
        </p:spPr>
      </p:pic>
      <p:pic>
        <p:nvPicPr>
          <p:cNvPr id="13" name="Picture 12" descr="A purple and white brain&#10;&#10;AI-generated content may be incorrect.">
            <a:extLst>
              <a:ext uri="{FF2B5EF4-FFF2-40B4-BE49-F238E27FC236}">
                <a16:creationId xmlns:a16="http://schemas.microsoft.com/office/drawing/2014/main" id="{D90199BF-C68C-8EA2-153A-3C977E257685}"/>
              </a:ext>
            </a:extLst>
          </p:cNvPr>
          <p:cNvPicPr>
            <a:picLocks noChangeAspect="1"/>
          </p:cNvPicPr>
          <p:nvPr/>
        </p:nvPicPr>
        <p:blipFill>
          <a:blip r:embed="rId3"/>
          <a:stretch>
            <a:fillRect/>
          </a:stretch>
        </p:blipFill>
        <p:spPr>
          <a:xfrm>
            <a:off x="8207375" y="2098675"/>
            <a:ext cx="3194050" cy="2559050"/>
          </a:xfrm>
          <a:prstGeom prst="rect">
            <a:avLst/>
          </a:prstGeom>
        </p:spPr>
      </p:pic>
      <p:pic>
        <p:nvPicPr>
          <p:cNvPr id="14" name="Picture 13" descr="A blue and grey brain&#10;&#10;AI-generated content may be incorrect.">
            <a:extLst>
              <a:ext uri="{FF2B5EF4-FFF2-40B4-BE49-F238E27FC236}">
                <a16:creationId xmlns:a16="http://schemas.microsoft.com/office/drawing/2014/main" id="{C100452F-0E70-072C-8AA9-F38A58AEFB42}"/>
              </a:ext>
            </a:extLst>
          </p:cNvPr>
          <p:cNvPicPr>
            <a:picLocks noChangeAspect="1"/>
          </p:cNvPicPr>
          <p:nvPr/>
        </p:nvPicPr>
        <p:blipFill>
          <a:blip r:embed="rId4"/>
          <a:stretch>
            <a:fillRect/>
          </a:stretch>
        </p:blipFill>
        <p:spPr>
          <a:xfrm>
            <a:off x="4235450" y="4276725"/>
            <a:ext cx="2908300" cy="2520950"/>
          </a:xfrm>
          <a:prstGeom prst="rect">
            <a:avLst/>
          </a:prstGeom>
        </p:spPr>
      </p:pic>
      <p:sp>
        <p:nvSpPr>
          <p:cNvPr id="15" name="TextBox 14">
            <a:extLst>
              <a:ext uri="{FF2B5EF4-FFF2-40B4-BE49-F238E27FC236}">
                <a16:creationId xmlns:a16="http://schemas.microsoft.com/office/drawing/2014/main" id="{B7A95C52-1E4C-47B9-48D9-9207AD08DC3E}"/>
              </a:ext>
            </a:extLst>
          </p:cNvPr>
          <p:cNvSpPr txBox="1"/>
          <p:nvPr/>
        </p:nvSpPr>
        <p:spPr>
          <a:xfrm>
            <a:off x="7962900" y="920750"/>
            <a:ext cx="3505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Engagement </a:t>
            </a:r>
          </a:p>
        </p:txBody>
      </p:sp>
      <p:sp>
        <p:nvSpPr>
          <p:cNvPr id="16" name="TextBox 15">
            <a:extLst>
              <a:ext uri="{FF2B5EF4-FFF2-40B4-BE49-F238E27FC236}">
                <a16:creationId xmlns:a16="http://schemas.microsoft.com/office/drawing/2014/main" id="{EBEFA1FA-B244-75FB-CDBA-602B5F848590}"/>
              </a:ext>
            </a:extLst>
          </p:cNvPr>
          <p:cNvSpPr txBox="1"/>
          <p:nvPr/>
        </p:nvSpPr>
        <p:spPr>
          <a:xfrm>
            <a:off x="4667250" y="3143250"/>
            <a:ext cx="320675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Representation </a:t>
            </a:r>
            <a:endParaRPr lang="en-US"/>
          </a:p>
        </p:txBody>
      </p:sp>
      <p:sp>
        <p:nvSpPr>
          <p:cNvPr id="17" name="TextBox 16">
            <a:extLst>
              <a:ext uri="{FF2B5EF4-FFF2-40B4-BE49-F238E27FC236}">
                <a16:creationId xmlns:a16="http://schemas.microsoft.com/office/drawing/2014/main" id="{72115603-369E-9FF0-C1D7-0C6E3372E346}"/>
              </a:ext>
            </a:extLst>
          </p:cNvPr>
          <p:cNvSpPr txBox="1"/>
          <p:nvPr/>
        </p:nvSpPr>
        <p:spPr>
          <a:xfrm>
            <a:off x="7829550" y="5302250"/>
            <a:ext cx="393065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Expression</a:t>
            </a:r>
          </a:p>
        </p:txBody>
      </p:sp>
    </p:spTree>
    <p:extLst>
      <p:ext uri="{BB962C8B-B14F-4D97-AF65-F5344CB8AC3E}">
        <p14:creationId xmlns:p14="http://schemas.microsoft.com/office/powerpoint/2010/main" val="1413429615"/>
      </p:ext>
    </p:extLst>
  </p:cSld>
  <p:clrMapOvr>
    <a:masterClrMapping/>
  </p:clrMapOvr>
  <p:extLst>
    <p:ext uri="{6950BFC3-D8DA-4A85-94F7-54DA5524770B}">
      <p188:commentRel xmlns:p188="http://schemas.microsoft.com/office/powerpoint/2018/8/main" xmlns="" r:id="rId5"/>
    </p:ext>
  </p:extLs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E02239D2-A05D-4A1C-9F06-FBA7FC730E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305753-8447-3D06-5D02-F4E5CFE0D7A0}"/>
              </a:ext>
            </a:extLst>
          </p:cNvPr>
          <p:cNvSpPr>
            <a:spLocks noGrp="1"/>
          </p:cNvSpPr>
          <p:nvPr>
            <p:ph type="title"/>
          </p:nvPr>
        </p:nvSpPr>
        <p:spPr>
          <a:xfrm>
            <a:off x="865239" y="538956"/>
            <a:ext cx="10139311" cy="1118394"/>
          </a:xfrm>
        </p:spPr>
        <p:txBody>
          <a:bodyPr anchor="t">
            <a:normAutofit fontScale="90000"/>
          </a:bodyPr>
          <a:lstStyle/>
          <a:p>
            <a:pPr>
              <a:spcBef>
                <a:spcPts val="1000"/>
              </a:spcBef>
            </a:pPr>
            <a:br>
              <a:rPr lang="en-US" sz="1000" b="1">
                <a:ea typeface="+mj-lt"/>
                <a:cs typeface="+mj-lt"/>
              </a:rPr>
            </a:br>
            <a:r>
              <a:rPr lang="en-US" sz="3600" b="1">
                <a:ea typeface="+mj-lt"/>
                <a:cs typeface="+mj-lt"/>
              </a:rPr>
              <a:t>Universal Design for Learning (UDL) is a research-based educational framework :</a:t>
            </a:r>
            <a:br>
              <a:rPr lang="en-US" sz="3600" b="1">
                <a:ea typeface="+mj-lt"/>
                <a:cs typeface="+mj-lt"/>
              </a:rPr>
            </a:br>
            <a:endParaRPr lang="en-US" sz="3600" b="1">
              <a:ea typeface="+mj-lt"/>
              <a:cs typeface="+mj-lt"/>
            </a:endParaRPr>
          </a:p>
          <a:p>
            <a:endParaRPr lang="en-US" sz="1000" b="1">
              <a:ea typeface="Calibri Light"/>
              <a:cs typeface="Calibri Light"/>
            </a:endParaRPr>
          </a:p>
        </p:txBody>
      </p:sp>
      <p:graphicFrame>
        <p:nvGraphicFramePr>
          <p:cNvPr id="18" name="Content Placeholder 2" descr="UDL Framework: Engagement, Representation, Expression ">
            <a:extLst>
              <a:ext uri="{FF2B5EF4-FFF2-40B4-BE49-F238E27FC236}">
                <a16:creationId xmlns:a16="http://schemas.microsoft.com/office/drawing/2014/main" id="{67586B42-EB87-8E1B-0D99-8F39192068E5}"/>
              </a:ext>
            </a:extLst>
          </p:cNvPr>
          <p:cNvGraphicFramePr>
            <a:graphicFrameLocks noGrp="1"/>
          </p:cNvGraphicFramePr>
          <p:nvPr>
            <p:ph idx="1"/>
            <p:extLst>
              <p:ext uri="{D42A27DB-BD31-4B8C-83A1-F6EECF244321}">
                <p14:modId xmlns:p14="http://schemas.microsoft.com/office/powerpoint/2010/main" val="145979562"/>
              </p:ext>
            </p:extLst>
          </p:nvPr>
        </p:nvGraphicFramePr>
        <p:xfrm>
          <a:off x="861610" y="2283824"/>
          <a:ext cx="9994900" cy="42545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66218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WASPOLLED" val="A16DCC76D556411E92B366673FEBFC22"/>
  <p:tag name="TPVERSION" val="5"/>
  <p:tag name="TPFULLVERSION" val="5.4.1.2"/>
  <p:tag name="PPTVERSION" val="15"/>
  <p:tag name="TPOS"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100B6AEFEBF7429B2AE15A5CA63107" ma:contentTypeVersion="12" ma:contentTypeDescription="Create a new document." ma:contentTypeScope="" ma:versionID="1b2439bffc2bad6b08c4f06eb8075fe2">
  <xsd:schema xmlns:xsd="http://www.w3.org/2001/XMLSchema" xmlns:xs="http://www.w3.org/2001/XMLSchema" xmlns:p="http://schemas.microsoft.com/office/2006/metadata/properties" xmlns:ns3="e6575f3e-bfa1-4dfb-ad03-8e05584bc1a0" targetNamespace="http://schemas.microsoft.com/office/2006/metadata/properties" ma:root="true" ma:fieldsID="d623eb0942fe9f4670e8d698ae3f369d" ns3:_="">
    <xsd:import namespace="e6575f3e-bfa1-4dfb-ad03-8e05584bc1a0"/>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element ref="ns3:MediaServiceGenerationTime" minOccurs="0"/>
                <xsd:element ref="ns3:MediaServiceEventHashCode" minOccurs="0"/>
                <xsd:element ref="ns3:MediaLengthInSeconds" minOccurs="0"/>
                <xsd:element ref="ns3:MediaServiceSystemTags" minOccurs="0"/>
                <xsd:element ref="ns3:_activity" minOccurs="0"/>
                <xsd:element ref="ns3:MediaServiceOCR"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575f3e-bfa1-4dfb-ad03-8e05584bc1a0"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ystemTags" ma:index="16" nillable="true" ma:displayName="MediaServiceSystemTags" ma:hidden="true" ma:internalName="MediaServiceSystemTags" ma:readOnly="true">
      <xsd:simpleType>
        <xsd:restriction base="dms:Note"/>
      </xsd:simpleType>
    </xsd:element>
    <xsd:element name="_activity" ma:index="17" nillable="true" ma:displayName="_activity" ma:hidden="true" ma:internalName="_activity">
      <xsd:simpleType>
        <xsd:restriction base="dms:Note"/>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BillingMetadata" ma:index="19"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e6575f3e-bfa1-4dfb-ad03-8e05584bc1a0" xsi:nil="true"/>
  </documentManagement>
</p:properties>
</file>

<file path=customXml/itemProps1.xml><?xml version="1.0" encoding="utf-8"?>
<ds:datastoreItem xmlns:ds="http://schemas.openxmlformats.org/officeDocument/2006/customXml" ds:itemID="{65FC2CBB-E001-4728-B8F9-9A4D9E10FD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575f3e-bfa1-4dfb-ad03-8e05584bc1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7E6A2A7-EA07-46AB-8F96-C7B0DB131608}">
  <ds:schemaRefs>
    <ds:schemaRef ds:uri="http://schemas.microsoft.com/sharepoint/v3/contenttype/forms"/>
  </ds:schemaRefs>
</ds:datastoreItem>
</file>

<file path=customXml/itemProps3.xml><?xml version="1.0" encoding="utf-8"?>
<ds:datastoreItem xmlns:ds="http://schemas.openxmlformats.org/officeDocument/2006/customXml" ds:itemID="{155542F5-547A-4B34-8E24-9DF20114E8AC}">
  <ds:schemaRefs>
    <ds:schemaRef ds:uri="http://schemas.microsoft.com/office/2006/documentManagement/types"/>
    <ds:schemaRef ds:uri="http://purl.org/dc/dcmitype/"/>
    <ds:schemaRef ds:uri="http://schemas.microsoft.com/office/infopath/2007/PartnerControls"/>
    <ds:schemaRef ds:uri="e6575f3e-bfa1-4dfb-ad03-8e05584bc1a0"/>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1416</Words>
  <Application>Microsoft Office PowerPoint</Application>
  <PresentationFormat>Widescreen</PresentationFormat>
  <Paragraphs>220</Paragraphs>
  <Slides>26</Slides>
  <Notes>6</Notes>
  <HiddenSlides>2</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Calibri Light</vt:lpstr>
      <vt:lpstr>Courier New</vt:lpstr>
      <vt:lpstr>Microsoft Sans Serif</vt:lpstr>
      <vt:lpstr>Segoe UI</vt:lpstr>
      <vt:lpstr>Wingdings</vt:lpstr>
      <vt:lpstr>Office Theme</vt:lpstr>
      <vt:lpstr>Universal Design for Learning    The Why,  The What The HOW   Melissa Fletcher, MA Allison Jenson, MA </vt:lpstr>
      <vt:lpstr>Today's plan</vt:lpstr>
      <vt:lpstr>Who we are</vt:lpstr>
      <vt:lpstr> WHY Universal Design for Learning? </vt:lpstr>
      <vt:lpstr>The Reason for UDL</vt:lpstr>
      <vt:lpstr>Centering the Work</vt:lpstr>
      <vt:lpstr> WHAT  is Universal Design for Learning Anyway?  </vt:lpstr>
      <vt:lpstr>Universal Design for Learning</vt:lpstr>
      <vt:lpstr> Universal Design for Learning (UDL) is a research-based educational framework :  </vt:lpstr>
      <vt:lpstr>HOW is UDL Implemented?  </vt:lpstr>
      <vt:lpstr>The following link is a video on UDL</vt:lpstr>
      <vt:lpstr>Engagement: Class Climate starts before they walk through the door. </vt:lpstr>
      <vt:lpstr>Engagement:Student Choice and Student Voice</vt:lpstr>
      <vt:lpstr>Representation: Physical Access, Usability and Safety</vt:lpstr>
      <vt:lpstr>Representation: Digital Access</vt:lpstr>
      <vt:lpstr>Representation: Course Delivery Methods</vt:lpstr>
      <vt:lpstr>Representation: Course Delivery Methods</vt:lpstr>
      <vt:lpstr>Representation:  Course Content and Information </vt:lpstr>
      <vt:lpstr>Action and Expression:  Feedback and Assessment  </vt:lpstr>
      <vt:lpstr>Setting up assessment accommodations in D2L</vt:lpstr>
      <vt:lpstr>Common Concerns: </vt:lpstr>
      <vt:lpstr>  Break:   After the break, you will need:  1. Your class work, if you chose to bring something 2. A writing utensil or computer  3. A plan to work with a partner, if you choose to do so.  4.Access to the digital or physical resource folder </vt:lpstr>
      <vt:lpstr>  Application Time:    Option 1: Think of an assignment, assessment, or area of need in your class right now. Use the UDL principles to revise your approach. What might you want to do differently on Monday?  Option 2: Use one of the scenarios provided to build a UDL plan for a hypothetical situation.   Work can be done individually or with partners. Please be aware of your noise level and potential impact on others. Feel free to move around the space.   </vt:lpstr>
      <vt:lpstr>Collaboration time</vt:lpstr>
      <vt:lpstr>  Share out ideas, questions, concerns, wonders...  Reminder: Universal Design, like all best practices in teaching, is more about action research than arriving at a destination. We appreciate your partnership as we all learn and grow! </vt:lpstr>
      <vt:lpstr> Resources  Examples Information Credits </vt:lpstr>
    </vt:vector>
  </TitlesOfParts>
  <Company>Walla Walla Community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Claudia Angus</dc:creator>
  <cp:lastModifiedBy>Allison Jenson</cp:lastModifiedBy>
  <cp:revision>1</cp:revision>
  <cp:lastPrinted>2025-02-04T17:30:15Z</cp:lastPrinted>
  <dcterms:created xsi:type="dcterms:W3CDTF">2017-03-16T23:19:02Z</dcterms:created>
  <dcterms:modified xsi:type="dcterms:W3CDTF">2025-09-17T14:45:16Z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0x01010076100B6AEFEBF7429B2AE15A5CA63107</vt:lpwstr>
  </property>
</Properties>
</file>