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0" r:id="rId2"/>
    <p:sldMasterId id="2147483672" r:id="rId3"/>
    <p:sldMasterId id="2147483684" r:id="rId4"/>
  </p:sldMasterIdLst>
  <p:sldIdLst>
    <p:sldId id="256" r:id="rId5"/>
    <p:sldId id="268" r:id="rId6"/>
    <p:sldId id="259" r:id="rId7"/>
    <p:sldId id="266" r:id="rId8"/>
    <p:sldId id="281" r:id="rId9"/>
    <p:sldId id="267" r:id="rId10"/>
    <p:sldId id="283" r:id="rId11"/>
    <p:sldId id="282" r:id="rId12"/>
    <p:sldId id="264" r:id="rId13"/>
    <p:sldId id="284" r:id="rId14"/>
    <p:sldId id="285" r:id="rId15"/>
    <p:sldId id="286" r:id="rId16"/>
    <p:sldId id="288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 baseline="-250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 baseline="-250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 baseline="-250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 baseline="-250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743D"/>
    <a:srgbClr val="4A7817"/>
    <a:srgbClr val="BA87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14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0ADF2-3142-B44F-BA7D-7B948AFDD2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824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151867-6104-5141-93C0-B7DA884FB0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368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C4841-EA35-DF4E-96A5-FA613B25E8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2642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96FD2-73F0-9445-9761-6C8BC1980D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1418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7E3B2-32BF-AF45-BCA0-70EBDC15DF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8203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625289-B262-D045-8116-61EBE5D504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2251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3A41B3-1EE3-2342-B717-9B2D648FB1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3576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243AD-60BF-4C48-86B2-FF05D4730B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0061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21FB4-2C75-6C46-BF62-0E87DA08F2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8236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CFD36D-958A-A342-82C1-17DAE8EF91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9104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B533B-4DD4-B442-BEC1-23F22E3370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40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CFE526-E549-AB47-9660-11D2C07332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0476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B80344-A720-D242-8C7A-6ACAC26AF0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2456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BACF70-1EBD-244C-B3A1-1A0549F732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7816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768039-2621-3042-9BAC-0C3DB5F2B0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3256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B7385-BE53-6941-9082-C92AD754A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0995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D00AAA-B6C7-0543-AFDD-6D89465407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0755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8F28D4-5803-0742-8D44-7688D3EF5D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9393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12F89B-3CDA-A74B-963B-B03106996D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44787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0F0DD-3103-764A-90CD-4E62CEE567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54646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A052F6-C9BF-E14A-ADDF-3798382DEB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1703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EED95B-6743-4444-9AED-30B7D46617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137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5C2242-D844-8745-B9D4-E83FFFA8DD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23770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79F622-2C73-0947-84C9-75EB5A70F4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0656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39B47C-7EB0-5B4B-942C-88D5C5A32D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5666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B24C6-F990-DC4B-8150-D8823584D0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8093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1F09B7-0A6B-EF47-8308-9DA2D0B878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89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580FD-8DB2-214C-A87D-7C74B2E0BE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05196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9807E-DABE-8040-BF77-9C9A64E42D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17753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B1B1F-254E-CE43-ACD6-127F3D56A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6862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D03D8-BD97-2046-A7E0-162436F35F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08067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54C9D-1A9A-144B-A159-3EFB0B6318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41122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CFA130-A21D-9040-B5E7-FACD5147B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034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C74DFC-6294-2142-8409-7FB07FCD90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84974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E80895-DE2C-E645-86FE-3BF1CB24B5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22273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6E91DC-BF9A-D84C-B5BC-0C5FA553C5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21185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E36C2-48F8-0E46-961E-15875522BA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26906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936443-E092-AB43-AB07-5E5FB8E2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66913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AEEC1-FD66-0645-ACC9-D9C9B9A1E5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920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F5DB8-A84E-1742-85E6-9BD693BA1B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718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FA34A-339C-E945-A689-D12FEE5AE2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347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BCB71-9D98-2E4B-B648-ED9FC22035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063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40D906-E113-DE49-86EE-9E5771ED0A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168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A6E3E-C393-1946-A539-74DFC09BFA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333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owerpoint_template3.jpg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>
                <a:latin typeface="Myriad Pro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>
                <a:latin typeface="Myriad Pro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 smtClean="0">
                <a:latin typeface="Myriad Pro" charset="0"/>
              </a:defRPr>
            </a:lvl1pPr>
          </a:lstStyle>
          <a:p>
            <a:pPr>
              <a:defRPr/>
            </a:pPr>
            <a:fld id="{5E3E716D-68E7-1641-8010-FF8E1E2450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4A7817"/>
          </a:solidFill>
          <a:latin typeface="Myriad Pro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4A7817"/>
          </a:solidFill>
          <a:latin typeface="Myriad Pro" charset="0"/>
          <a:ea typeface="ＭＳ Ｐゴシック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4A7817"/>
          </a:solidFill>
          <a:latin typeface="Myriad Pro" charset="0"/>
          <a:ea typeface="ＭＳ Ｐゴシック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4A7817"/>
          </a:solidFill>
          <a:latin typeface="Myriad Pro" charset="0"/>
          <a:ea typeface="ＭＳ Ｐゴシック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4A7817"/>
          </a:solidFill>
          <a:latin typeface="Myriad Pro" charset="0"/>
          <a:ea typeface="ＭＳ Ｐゴシック" charset="-128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4A7817"/>
          </a:solidFill>
          <a:latin typeface="Garamond" charset="0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4A7817"/>
          </a:solidFill>
          <a:latin typeface="Garamond" charset="0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4A7817"/>
          </a:solidFill>
          <a:latin typeface="Garamond" charset="0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4A7817"/>
          </a:solidFill>
          <a:latin typeface="Garamond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000">
          <a:solidFill>
            <a:schemeClr val="tx1"/>
          </a:solidFill>
          <a:latin typeface="Garamond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BA8748"/>
          </a:solidFill>
          <a:latin typeface="Garamond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4A7817"/>
          </a:solidFill>
          <a:latin typeface="Garamond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Garamond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BA8748"/>
          </a:solidFill>
          <a:latin typeface="Garamond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BA8748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BA8748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BA8748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BA8748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>
                <a:latin typeface="Myriad Pro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>
                <a:latin typeface="Myriad Pro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 smtClean="0">
                <a:latin typeface="Myriad Pro" charset="0"/>
              </a:defRPr>
            </a:lvl1pPr>
          </a:lstStyle>
          <a:p>
            <a:pPr>
              <a:defRPr/>
            </a:pPr>
            <a:fld id="{D523086C-C82D-8946-A889-DC31C4EB81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3319" name="Picture 3" descr="powerpoint_template2.jpg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4A7817"/>
          </a:solidFill>
          <a:latin typeface="Myriad Pro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4A7817"/>
          </a:solidFill>
          <a:latin typeface="Myriad Pro" charset="0"/>
          <a:ea typeface="ＭＳ Ｐゴシック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4A7817"/>
          </a:solidFill>
          <a:latin typeface="Myriad Pro" charset="0"/>
          <a:ea typeface="ＭＳ Ｐゴシック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4A7817"/>
          </a:solidFill>
          <a:latin typeface="Myriad Pro" charset="0"/>
          <a:ea typeface="ＭＳ Ｐゴシック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4A7817"/>
          </a:solidFill>
          <a:latin typeface="Myriad Pro" charset="0"/>
          <a:ea typeface="ＭＳ Ｐゴシック" charset="-128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4A7817"/>
          </a:solidFill>
          <a:latin typeface="Garamond" charset="0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4A7817"/>
          </a:solidFill>
          <a:latin typeface="Garamond" charset="0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4A7817"/>
          </a:solidFill>
          <a:latin typeface="Garamond" charset="0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4A7817"/>
          </a:solidFill>
          <a:latin typeface="Garamond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Garamond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BA8748"/>
          </a:solidFill>
          <a:latin typeface="Garamond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4A7817"/>
          </a:solidFill>
          <a:latin typeface="Garamond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Garamond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BA8748"/>
          </a:solidFill>
          <a:latin typeface="Garamond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BA8748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BA8748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BA8748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BA8748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>
                <a:latin typeface="Myriad Pro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>
                <a:latin typeface="Myriad Pro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 smtClean="0">
                <a:latin typeface="Myriad Pro" charset="0"/>
              </a:defRPr>
            </a:lvl1pPr>
          </a:lstStyle>
          <a:p>
            <a:pPr>
              <a:defRPr/>
            </a:pPr>
            <a:fld id="{FEA8BE02-1859-1E4C-86D9-E60B90CF2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4A7817"/>
          </a:solidFill>
          <a:latin typeface="Myriad Pro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4A7817"/>
          </a:solidFill>
          <a:latin typeface="Myriad Pro" charset="0"/>
          <a:ea typeface="ＭＳ Ｐゴシック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4A7817"/>
          </a:solidFill>
          <a:latin typeface="Myriad Pro" charset="0"/>
          <a:ea typeface="ＭＳ Ｐゴシック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4A7817"/>
          </a:solidFill>
          <a:latin typeface="Myriad Pro" charset="0"/>
          <a:ea typeface="ＭＳ Ｐゴシック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4A7817"/>
          </a:solidFill>
          <a:latin typeface="Myriad Pro" charset="0"/>
          <a:ea typeface="ＭＳ Ｐゴシック" charset="-128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4A7817"/>
          </a:solidFill>
          <a:latin typeface="Garamond" charset="0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4A7817"/>
          </a:solidFill>
          <a:latin typeface="Garamond" charset="0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4A7817"/>
          </a:solidFill>
          <a:latin typeface="Garamond" charset="0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4A7817"/>
          </a:solidFill>
          <a:latin typeface="Garamond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Garamond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BA8748"/>
          </a:solidFill>
          <a:latin typeface="Garamond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4A7817"/>
          </a:solidFill>
          <a:latin typeface="Garamond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Garamond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BA8748"/>
          </a:solidFill>
          <a:latin typeface="Garamond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BA8748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BA8748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BA8748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BA8748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10" descr="powerpoint_template3.jpg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1" name="Rectangle 2"/>
          <p:cNvSpPr>
            <a:spLocks noChangeArrowheads="1"/>
          </p:cNvSpPr>
          <p:nvPr userDrawn="1"/>
        </p:nvSpPr>
        <p:spPr bwMode="auto">
          <a:xfrm>
            <a:off x="6629400" y="0"/>
            <a:ext cx="2514600" cy="1447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Myriad Pro" charset="0"/>
            </a:endParaRPr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>
                <a:latin typeface="Myriad Pro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>
                <a:latin typeface="Myriad Pro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 smtClean="0">
                <a:latin typeface="Myriad Pro" charset="0"/>
              </a:defRPr>
            </a:lvl1pPr>
          </a:lstStyle>
          <a:p>
            <a:pPr>
              <a:defRPr/>
            </a:pPr>
            <a:fld id="{9377C841-FB42-FB4D-8FE2-9DB640EB50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4A7817"/>
          </a:solidFill>
          <a:latin typeface="Myriad Pro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4A7817"/>
          </a:solidFill>
          <a:latin typeface="Myriad Pro" charset="0"/>
          <a:ea typeface="ＭＳ Ｐゴシック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4A7817"/>
          </a:solidFill>
          <a:latin typeface="Myriad Pro" charset="0"/>
          <a:ea typeface="ＭＳ Ｐゴシック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4A7817"/>
          </a:solidFill>
          <a:latin typeface="Myriad Pro" charset="0"/>
          <a:ea typeface="ＭＳ Ｐゴシック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4A7817"/>
          </a:solidFill>
          <a:latin typeface="Myriad Pro" charset="0"/>
          <a:ea typeface="ＭＳ Ｐゴシック" charset="-128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4A7817"/>
          </a:solidFill>
          <a:latin typeface="Garamond" charset="0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4A7817"/>
          </a:solidFill>
          <a:latin typeface="Garamond" charset="0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4A7817"/>
          </a:solidFill>
          <a:latin typeface="Garamond" charset="0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4A7817"/>
          </a:solidFill>
          <a:latin typeface="Garamond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Garamond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BA8748"/>
          </a:solidFill>
          <a:latin typeface="Garamond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4A7817"/>
          </a:solidFill>
          <a:latin typeface="Garamond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Garamond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BA8748"/>
          </a:solidFill>
          <a:latin typeface="Garamond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BA8748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BA8748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BA8748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BA8748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ksmieja@sctcc.edu" TargetMode="External"/><Relationship Id="rId2" Type="http://schemas.openxmlformats.org/officeDocument/2006/relationships/hyperlink" Target="mailto:smcdonald@sctcc.edu" TargetMode="External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tmp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7" name="Picture 1" descr="cover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78" name="Picture 8" descr="sctcc_153_notag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74" t="3889" r="17036" b="12407"/>
          <a:stretch>
            <a:fillRect/>
          </a:stretch>
        </p:blipFill>
        <p:spPr bwMode="auto">
          <a:xfrm>
            <a:off x="3276600" y="228600"/>
            <a:ext cx="4267200" cy="226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7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5000" y="2819400"/>
            <a:ext cx="7254875" cy="762000"/>
          </a:xfrm>
        </p:spPr>
        <p:txBody>
          <a:bodyPr/>
          <a:lstStyle/>
          <a:p>
            <a:pPr algn="ctr" eaLnBrk="1" hangingPunct="1"/>
            <a:r>
              <a:rPr lang="en-US" sz="3200" dirty="0" smtClean="0">
                <a:latin typeface="Myriad Pro" charset="0"/>
                <a:ea typeface="ＭＳ Ｐゴシック" charset="0"/>
              </a:rPr>
              <a:t>Increasing Enrollment in Developmental Courses Through Targeted Schedule Blocking And Advising</a:t>
            </a:r>
            <a:endParaRPr lang="en-US" sz="3200" dirty="0">
              <a:latin typeface="Myriad Pro" charset="0"/>
              <a:ea typeface="ＭＳ Ｐゴシック" charset="0"/>
            </a:endParaRP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20875" y="3906837"/>
            <a:ext cx="7239000" cy="685800"/>
          </a:xfrm>
        </p:spPr>
        <p:txBody>
          <a:bodyPr/>
          <a:lstStyle/>
          <a:p>
            <a:pPr eaLnBrk="1" hangingPunct="1"/>
            <a:endParaRPr lang="en-US" sz="2000" dirty="0" smtClean="0">
              <a:solidFill>
                <a:srgbClr val="BA8748"/>
              </a:solidFill>
              <a:latin typeface="Garamond" charset="0"/>
              <a:ea typeface="ＭＳ Ｐゴシック" charset="0"/>
            </a:endParaRPr>
          </a:p>
          <a:p>
            <a:pPr eaLnBrk="1" hangingPunct="1"/>
            <a:r>
              <a:rPr lang="en-US" sz="2000" dirty="0" smtClean="0">
                <a:solidFill>
                  <a:srgbClr val="BA8748"/>
                </a:solidFill>
                <a:latin typeface="Garamond" charset="0"/>
                <a:ea typeface="ＭＳ Ｐゴシック" charset="0"/>
              </a:rPr>
              <a:t>Sara McDonald and Katie Smieja</a:t>
            </a:r>
            <a:endParaRPr lang="en-US" sz="2000" dirty="0">
              <a:solidFill>
                <a:srgbClr val="BA8748"/>
              </a:solidFill>
              <a:latin typeface="Garamond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Reference Schedules</a:t>
            </a:r>
            <a:endParaRPr lang="en-US" dirty="0"/>
          </a:p>
        </p:txBody>
      </p:sp>
      <p:pic>
        <p:nvPicPr>
          <p:cNvPr id="5" name="Content Placeholder 4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413" y="1524000"/>
            <a:ext cx="6421298" cy="5257800"/>
          </a:xfrm>
        </p:spPr>
      </p:pic>
    </p:spTree>
    <p:extLst>
      <p:ext uri="{BB962C8B-B14F-4D97-AF65-F5344CB8AC3E}">
        <p14:creationId xmlns:p14="http://schemas.microsoft.com/office/powerpoint/2010/main" val="236061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3230" y="2209800"/>
            <a:ext cx="3048000" cy="1143000"/>
          </a:xfrm>
        </p:spPr>
        <p:txBody>
          <a:bodyPr/>
          <a:lstStyle/>
          <a:p>
            <a:r>
              <a:rPr lang="en-US" dirty="0" smtClean="0"/>
              <a:t>Quick Reference Schedules</a:t>
            </a:r>
            <a:endParaRPr lang="en-US" dirty="0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369376"/>
            <a:ext cx="5244230" cy="6488624"/>
          </a:xfrm>
        </p:spPr>
      </p:pic>
    </p:spTree>
    <p:extLst>
      <p:ext uri="{BB962C8B-B14F-4D97-AF65-F5344CB8AC3E}">
        <p14:creationId xmlns:p14="http://schemas.microsoft.com/office/powerpoint/2010/main" val="369883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400"/>
            <a:ext cx="7772400" cy="1143000"/>
          </a:xfrm>
        </p:spPr>
        <p:txBody>
          <a:bodyPr/>
          <a:lstStyle/>
          <a:p>
            <a:r>
              <a:rPr lang="en-US" dirty="0" smtClean="0"/>
              <a:t>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114800"/>
          </a:xfrm>
        </p:spPr>
        <p:txBody>
          <a:bodyPr/>
          <a:lstStyle/>
          <a:p>
            <a:r>
              <a:rPr lang="en-US" dirty="0" smtClean="0"/>
              <a:t>By the end of Spring 2017, we were already seeing increases in Dev Ed enrollment</a:t>
            </a:r>
          </a:p>
          <a:p>
            <a:r>
              <a:rPr lang="en-US" dirty="0" smtClean="0"/>
              <a:t>By midsummer, enrollment in Dev Ed had increased by roughly 50% overall</a:t>
            </a:r>
          </a:p>
          <a:p>
            <a:r>
              <a:rPr lang="en-US" dirty="0" smtClean="0"/>
              <a:t>From fall 2016 to fall 2017: </a:t>
            </a:r>
          </a:p>
          <a:p>
            <a:pPr lvl="1"/>
            <a:r>
              <a:rPr lang="en-US" sz="2600" dirty="0" smtClean="0"/>
              <a:t>Number of Dev Ed Math sections needed increased 38%, and Math courses for fall 2017 are roughly 90% full</a:t>
            </a:r>
          </a:p>
          <a:p>
            <a:pPr lvl="1"/>
            <a:r>
              <a:rPr lang="en-US" sz="2600" dirty="0" smtClean="0"/>
              <a:t>Number of students enrolled in Student Success Seminar increased 25%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0208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/>
          <a:p>
            <a:pPr algn="ctr"/>
            <a:r>
              <a:rPr lang="en-US" sz="8000" dirty="0" smtClean="0">
                <a:latin typeface="Freestyle Script" panose="030804020302050B0404" pitchFamily="66" charset="0"/>
              </a:rPr>
              <a:t>Thank you!</a:t>
            </a:r>
            <a:endParaRPr lang="en-US" sz="8000" dirty="0">
              <a:latin typeface="Freestyle Script" panose="030804020302050B04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200400"/>
            <a:ext cx="6400800" cy="1752600"/>
          </a:xfrm>
        </p:spPr>
        <p:txBody>
          <a:bodyPr/>
          <a:lstStyle/>
          <a:p>
            <a:r>
              <a:rPr lang="en-US" sz="4000" dirty="0" smtClean="0"/>
              <a:t>May we answer any questions</a:t>
            </a:r>
            <a:r>
              <a:rPr lang="en-US" sz="4000" dirty="0" smtClean="0"/>
              <a:t>?</a:t>
            </a:r>
          </a:p>
          <a:p>
            <a:r>
              <a:rPr lang="en-US" sz="4000" dirty="0" smtClean="0">
                <a:hlinkClick r:id="rId2"/>
              </a:rPr>
              <a:t>smcdonald@sctcc.edu</a:t>
            </a:r>
            <a:endParaRPr lang="en-US" sz="4000" dirty="0" smtClean="0"/>
          </a:p>
          <a:p>
            <a:r>
              <a:rPr lang="en-US" sz="4000" dirty="0" smtClean="0">
                <a:hlinkClick r:id="rId3"/>
              </a:rPr>
              <a:t>ksmieja@sctcc.edu</a:t>
            </a:r>
            <a:endParaRPr lang="en-US" sz="4000" dirty="0" smtClean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4795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>
                <a:latin typeface="Myriad Pro" charset="0"/>
                <a:ea typeface="ＭＳ Ｐゴシック" charset="0"/>
              </a:rPr>
              <a:t>Redesigning Developmental Curriculum</a:t>
            </a:r>
            <a:endParaRPr lang="en-US" sz="3600" dirty="0">
              <a:latin typeface="Myriad Pro" charset="0"/>
              <a:ea typeface="ＭＳ Ｐゴシック" charset="0"/>
            </a:endParaRPr>
          </a:p>
        </p:txBody>
      </p:sp>
      <p:sp>
        <p:nvSpPr>
          <p:cNvPr id="522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 dirty="0" err="1" smtClean="0">
                <a:latin typeface="Garamond" charset="0"/>
                <a:ea typeface="ＭＳ Ｐゴシック" charset="0"/>
              </a:rPr>
              <a:t>Streamilining</a:t>
            </a:r>
            <a:r>
              <a:rPr lang="en-US" sz="3000" dirty="0" smtClean="0">
                <a:latin typeface="Garamond" charset="0"/>
                <a:ea typeface="ＭＳ Ｐゴシック" charset="0"/>
              </a:rPr>
              <a:t> the developmental sequence to “shorten the pathway”</a:t>
            </a:r>
          </a:p>
          <a:p>
            <a:r>
              <a:rPr lang="en-US" sz="3000" dirty="0" smtClean="0">
                <a:latin typeface="Garamond" charset="0"/>
                <a:ea typeface="ＭＳ Ｐゴシック" charset="0"/>
              </a:rPr>
              <a:t>Updating existing curriculum to be more specific yet adaptable to diverse student needs</a:t>
            </a:r>
          </a:p>
          <a:p>
            <a:r>
              <a:rPr lang="en-US" sz="3000" dirty="0" smtClean="0">
                <a:latin typeface="Garamond" charset="0"/>
                <a:ea typeface="ＭＳ Ｐゴシック" charset="0"/>
              </a:rPr>
              <a:t>Creating new curriculum to fill gaps and better prepare students for college study</a:t>
            </a:r>
            <a:endParaRPr lang="en-US" sz="3000" dirty="0">
              <a:latin typeface="Garamond" charset="0"/>
              <a:ea typeface="ＭＳ Ｐゴシック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/>
          <p:cNvSpPr>
            <a:spLocks noGrp="1"/>
          </p:cNvSpPr>
          <p:nvPr>
            <p:ph type="title"/>
          </p:nvPr>
        </p:nvSpPr>
        <p:spPr>
          <a:xfrm>
            <a:off x="6604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Myriad Pro" charset="0"/>
                <a:ea typeface="ＭＳ Ｐゴシック" charset="0"/>
              </a:rPr>
              <a:t>Target Redesign Areas</a:t>
            </a:r>
            <a:endParaRPr lang="en-US" dirty="0">
              <a:latin typeface="Myriad Pro" charset="0"/>
              <a:ea typeface="ＭＳ Ｐゴシック" charset="0"/>
            </a:endParaRPr>
          </a:p>
        </p:txBody>
      </p:sp>
      <p:sp>
        <p:nvSpPr>
          <p:cNvPr id="51202" name="Content Placeholder 2"/>
          <p:cNvSpPr>
            <a:spLocks noGrp="1"/>
          </p:cNvSpPr>
          <p:nvPr>
            <p:ph idx="1"/>
          </p:nvPr>
        </p:nvSpPr>
        <p:spPr>
          <a:xfrm>
            <a:off x="660400" y="1066800"/>
            <a:ext cx="7772400" cy="5372100"/>
          </a:xfrm>
        </p:spPr>
        <p:txBody>
          <a:bodyPr/>
          <a:lstStyle/>
          <a:p>
            <a:r>
              <a:rPr lang="en-US" sz="2500" dirty="0" smtClean="0">
                <a:latin typeface="Garamond" charset="0"/>
                <a:ea typeface="ＭＳ Ｐゴシック" charset="0"/>
              </a:rPr>
              <a:t>Developmental English and Reading</a:t>
            </a:r>
          </a:p>
          <a:p>
            <a:pPr lvl="1"/>
            <a:r>
              <a:rPr lang="en-US" sz="2500" dirty="0" smtClean="0">
                <a:latin typeface="Garamond" charset="0"/>
                <a:ea typeface="ＭＳ Ｐゴシック" charset="0"/>
              </a:rPr>
              <a:t>Streamlining Dev Ed pathway by combining courses, shifting ACCUPLACER cut scores, adopting a Comp I &amp; II model for Goal 1</a:t>
            </a:r>
          </a:p>
          <a:p>
            <a:r>
              <a:rPr lang="en-US" sz="2500" dirty="0" smtClean="0">
                <a:latin typeface="Garamond" charset="0"/>
                <a:ea typeface="ＭＳ Ｐゴシック" charset="0"/>
              </a:rPr>
              <a:t>English for Speakers of Other Languages</a:t>
            </a:r>
          </a:p>
          <a:p>
            <a:pPr lvl="1"/>
            <a:r>
              <a:rPr lang="en-US" sz="2500" dirty="0" smtClean="0">
                <a:latin typeface="Garamond" charset="0"/>
                <a:ea typeface="ＭＳ Ｐゴシック" charset="0"/>
              </a:rPr>
              <a:t>9 new courses: three courses at three different levels, focusing on listening &amp; speaking, reading, and writing</a:t>
            </a:r>
          </a:p>
          <a:p>
            <a:r>
              <a:rPr lang="en-US" sz="2500" dirty="0" smtClean="0">
                <a:latin typeface="Garamond" charset="0"/>
                <a:ea typeface="ＭＳ Ｐゴシック" charset="0"/>
              </a:rPr>
              <a:t>Mathematics</a:t>
            </a:r>
          </a:p>
          <a:p>
            <a:pPr lvl="1"/>
            <a:r>
              <a:rPr lang="en-US" sz="2500" dirty="0" smtClean="0">
                <a:latin typeface="Garamond" charset="0"/>
                <a:ea typeface="ＭＳ Ｐゴシック" charset="0"/>
              </a:rPr>
              <a:t>Updated lowest level course, and added a new course combining preparations for a variety of math requirements to fit different programs of study</a:t>
            </a:r>
            <a:endParaRPr lang="en-US" sz="2500" dirty="0">
              <a:latin typeface="Garamond" charset="0"/>
              <a:ea typeface="ＭＳ Ｐゴシック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3" descr="powerpoint_template5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0" name="Title 4"/>
          <p:cNvSpPr>
            <a:spLocks noGrp="1"/>
          </p:cNvSpPr>
          <p:nvPr>
            <p:ph type="ctrTitle"/>
          </p:nvPr>
        </p:nvSpPr>
        <p:spPr>
          <a:xfrm>
            <a:off x="1066800" y="0"/>
            <a:ext cx="7772400" cy="1470025"/>
          </a:xfrm>
        </p:spPr>
        <p:txBody>
          <a:bodyPr/>
          <a:lstStyle/>
          <a:p>
            <a:pPr algn="ctr"/>
            <a:r>
              <a:rPr lang="en-US" sz="2400" dirty="0" smtClean="0">
                <a:latin typeface="Myriad Pro" charset="0"/>
                <a:ea typeface="ＭＳ Ｐゴシック" charset="0"/>
              </a:rPr>
              <a:t>New Developmental Pathways</a:t>
            </a:r>
            <a:endParaRPr lang="en-US" sz="2400" dirty="0">
              <a:latin typeface="Myriad Pro" charset="0"/>
              <a:ea typeface="ＭＳ Ｐゴシック" charset="0"/>
            </a:endParaRPr>
          </a:p>
        </p:txBody>
      </p:sp>
      <p:sp>
        <p:nvSpPr>
          <p:cNvPr id="53251" name="Subtitle 5"/>
          <p:cNvSpPr>
            <a:spLocks noGrp="1"/>
          </p:cNvSpPr>
          <p:nvPr>
            <p:ph type="subTitle" idx="1"/>
          </p:nvPr>
        </p:nvSpPr>
        <p:spPr>
          <a:xfrm>
            <a:off x="2057400" y="2054225"/>
            <a:ext cx="6400800" cy="4267200"/>
          </a:xfrm>
        </p:spPr>
        <p:txBody>
          <a:bodyPr/>
          <a:lstStyle/>
          <a:p>
            <a:endParaRPr lang="en-US" dirty="0">
              <a:latin typeface="Garamond" charset="0"/>
              <a:ea typeface="ＭＳ Ｐゴシック" charset="0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373581"/>
            <a:ext cx="6696637" cy="516100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3" descr="powerpoint_template5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0" name="Title 4"/>
          <p:cNvSpPr>
            <a:spLocks noGrp="1"/>
          </p:cNvSpPr>
          <p:nvPr>
            <p:ph type="ctrTitle"/>
          </p:nvPr>
        </p:nvSpPr>
        <p:spPr>
          <a:xfrm>
            <a:off x="1066800" y="242302"/>
            <a:ext cx="7772400" cy="1470025"/>
          </a:xfrm>
        </p:spPr>
        <p:txBody>
          <a:bodyPr/>
          <a:lstStyle/>
          <a:p>
            <a:pPr algn="ctr"/>
            <a:r>
              <a:rPr lang="en-US" sz="3200" dirty="0" smtClean="0">
                <a:latin typeface="Myriad Pro" charset="0"/>
                <a:ea typeface="ＭＳ Ｐゴシック" charset="0"/>
              </a:rPr>
              <a:t>New Developmental Pathways</a:t>
            </a:r>
            <a:endParaRPr lang="en-US" sz="3200" dirty="0">
              <a:latin typeface="Myriad Pro" charset="0"/>
              <a:ea typeface="ＭＳ Ｐゴシック" charset="0"/>
            </a:endParaRPr>
          </a:p>
        </p:txBody>
      </p:sp>
      <p:sp>
        <p:nvSpPr>
          <p:cNvPr id="53251" name="Subtitle 5"/>
          <p:cNvSpPr>
            <a:spLocks noGrp="1"/>
          </p:cNvSpPr>
          <p:nvPr>
            <p:ph type="subTitle" idx="1"/>
          </p:nvPr>
        </p:nvSpPr>
        <p:spPr>
          <a:xfrm>
            <a:off x="2057400" y="2054225"/>
            <a:ext cx="6400800" cy="4267200"/>
          </a:xfrm>
        </p:spPr>
        <p:txBody>
          <a:bodyPr/>
          <a:lstStyle/>
          <a:p>
            <a:endParaRPr lang="en-US" dirty="0">
              <a:latin typeface="Garamond" charset="0"/>
              <a:ea typeface="ＭＳ Ｐゴシック" charset="0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370429"/>
            <a:ext cx="6696637" cy="5168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877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3" name="Picture 1" descr="powerpoint_template6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4" name="Title 4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72400" cy="1470025"/>
          </a:xfrm>
        </p:spPr>
        <p:txBody>
          <a:bodyPr/>
          <a:lstStyle/>
          <a:p>
            <a:pPr algn="ctr"/>
            <a:r>
              <a:rPr lang="en-US" dirty="0" smtClean="0">
                <a:latin typeface="Myriad Pro" charset="0"/>
                <a:ea typeface="ＭＳ Ｐゴシック" charset="0"/>
              </a:rPr>
              <a:t>Next Step: Scheduling</a:t>
            </a:r>
            <a:endParaRPr lang="en-US" dirty="0">
              <a:latin typeface="Myriad Pro" charset="0"/>
              <a:ea typeface="ＭＳ Ｐゴシック" charset="0"/>
            </a:endParaRPr>
          </a:p>
        </p:txBody>
      </p:sp>
      <p:sp>
        <p:nvSpPr>
          <p:cNvPr id="54275" name="Subtitle 5"/>
          <p:cNvSpPr>
            <a:spLocks noGrp="1"/>
          </p:cNvSpPr>
          <p:nvPr>
            <p:ph type="subTitle" idx="1"/>
          </p:nvPr>
        </p:nvSpPr>
        <p:spPr>
          <a:xfrm>
            <a:off x="2133600" y="1752600"/>
            <a:ext cx="6629400" cy="4495802"/>
          </a:xfrm>
        </p:spPr>
        <p:txBody>
          <a:bodyPr/>
          <a:lstStyle/>
          <a:p>
            <a:pPr algn="l"/>
            <a:r>
              <a:rPr lang="en-US" sz="2800" dirty="0" smtClean="0">
                <a:latin typeface="Garamond" charset="0"/>
                <a:ea typeface="ＭＳ Ｐゴシック" charset="0"/>
              </a:rPr>
              <a:t>Goals: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Garamond" charset="0"/>
                <a:ea typeface="ＭＳ Ｐゴシック" charset="0"/>
              </a:rPr>
              <a:t>Make it possible for students to take 12 credits per semester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Garamond" charset="0"/>
                <a:ea typeface="ＭＳ Ｐゴシック" charset="0"/>
              </a:rPr>
              <a:t>Provide several different time/day options for students to include 12 credits worth of classes into their schedules.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Garamond" charset="0"/>
                <a:ea typeface="ＭＳ Ｐゴシック" charset="0"/>
              </a:rPr>
              <a:t>Use scheduling as a tool for increased enrollment and retention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dirty="0" smtClean="0">
              <a:latin typeface="Garamond" charset="0"/>
              <a:ea typeface="ＭＳ Ｐゴシック" charset="0"/>
            </a:endParaRPr>
          </a:p>
          <a:p>
            <a:pPr algn="l"/>
            <a:endParaRPr lang="en-US" sz="2800" dirty="0" smtClean="0">
              <a:latin typeface="Garamond" charset="0"/>
              <a:ea typeface="ＭＳ Ｐゴシック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sz="3600" dirty="0" smtClean="0"/>
              <a:t>Blocked Schedules</a:t>
            </a:r>
            <a:endParaRPr lang="en-US" sz="3600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784" y="1447800"/>
            <a:ext cx="7392432" cy="5239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95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Advising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Concurrent with the Developmental redesign, advising was redesigning their model</a:t>
            </a:r>
          </a:p>
          <a:p>
            <a:r>
              <a:rPr lang="en-US" dirty="0" smtClean="0"/>
              <a:t>“Flipped Advising” </a:t>
            </a:r>
          </a:p>
          <a:p>
            <a:r>
              <a:rPr lang="en-US" dirty="0" smtClean="0"/>
              <a:t>Perfect opportunity to interact individually with students and direct registration choices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11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7" name="Picture 6" descr="powerpoint_template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8" name="Title 7"/>
          <p:cNvSpPr>
            <a:spLocks noGrp="1"/>
          </p:cNvSpPr>
          <p:nvPr>
            <p:ph type="ctrTitle"/>
          </p:nvPr>
        </p:nvSpPr>
        <p:spPr>
          <a:xfrm>
            <a:off x="914400" y="282576"/>
            <a:ext cx="7772400" cy="1470025"/>
          </a:xfrm>
        </p:spPr>
        <p:txBody>
          <a:bodyPr/>
          <a:lstStyle/>
          <a:p>
            <a:pPr algn="ctr"/>
            <a:r>
              <a:rPr lang="en-US" sz="3600" dirty="0" smtClean="0">
                <a:latin typeface="Myriad Pro" charset="0"/>
                <a:ea typeface="ＭＳ Ｐゴシック" charset="0"/>
              </a:rPr>
              <a:t>Quick Reference Schedules</a:t>
            </a:r>
            <a:endParaRPr lang="en-US" sz="3600" dirty="0">
              <a:latin typeface="Myriad Pro" charset="0"/>
              <a:ea typeface="ＭＳ Ｐゴシック" charset="0"/>
            </a:endParaRPr>
          </a:p>
        </p:txBody>
      </p:sp>
      <p:sp>
        <p:nvSpPr>
          <p:cNvPr id="55299" name="Subtitle 8"/>
          <p:cNvSpPr>
            <a:spLocks noGrp="1"/>
          </p:cNvSpPr>
          <p:nvPr>
            <p:ph type="subTitle" idx="1"/>
          </p:nvPr>
        </p:nvSpPr>
        <p:spPr>
          <a:xfrm>
            <a:off x="1981200" y="2035176"/>
            <a:ext cx="6858000" cy="4289423"/>
          </a:xfrm>
        </p:spPr>
        <p:txBody>
          <a:bodyPr/>
          <a:lstStyle/>
          <a:p>
            <a:endParaRPr lang="en-US" dirty="0">
              <a:latin typeface="Garamond" charset="0"/>
              <a:ea typeface="ＭＳ Ｐゴシック" charset="0"/>
            </a:endParaRP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075" y="1363326"/>
            <a:ext cx="6249325" cy="534227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Garamond"/>
        <a:ea typeface="ＭＳ Ｐゴシック"/>
        <a:cs typeface=""/>
      </a:majorFont>
      <a:minorFont>
        <a:latin typeface="Myriad Pro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Garamond"/>
        <a:ea typeface="ＭＳ Ｐゴシック"/>
        <a:cs typeface=""/>
      </a:majorFont>
      <a:minorFont>
        <a:latin typeface="Myriad Pro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Garamond"/>
        <a:ea typeface="ＭＳ Ｐゴシック"/>
        <a:cs typeface=""/>
      </a:majorFont>
      <a:minorFont>
        <a:latin typeface="Myriad Pro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Garamond"/>
        <a:ea typeface="ＭＳ Ｐゴシック"/>
        <a:cs typeface=""/>
      </a:majorFont>
      <a:minorFont>
        <a:latin typeface="Myriad Pro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3974</TotalTime>
  <Words>308</Words>
  <Application>Microsoft Office PowerPoint</Application>
  <PresentationFormat>On-screen Show (4:3)</PresentationFormat>
  <Paragraphs>39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ＭＳ Ｐゴシック</vt:lpstr>
      <vt:lpstr>Arial</vt:lpstr>
      <vt:lpstr>Freestyle Script</vt:lpstr>
      <vt:lpstr>Garamond</vt:lpstr>
      <vt:lpstr>Myriad Pro</vt:lpstr>
      <vt:lpstr>Blank Presentation</vt:lpstr>
      <vt:lpstr>1_Blank Presentation</vt:lpstr>
      <vt:lpstr>2_Blank Presentation</vt:lpstr>
      <vt:lpstr>3_Blank Presentation</vt:lpstr>
      <vt:lpstr>Increasing Enrollment in Developmental Courses Through Targeted Schedule Blocking And Advising</vt:lpstr>
      <vt:lpstr>Redesigning Developmental Curriculum</vt:lpstr>
      <vt:lpstr>Target Redesign Areas</vt:lpstr>
      <vt:lpstr>New Developmental Pathways</vt:lpstr>
      <vt:lpstr>New Developmental Pathways</vt:lpstr>
      <vt:lpstr>Next Step: Scheduling</vt:lpstr>
      <vt:lpstr>Blocked Schedules</vt:lpstr>
      <vt:lpstr>Advising Updates</vt:lpstr>
      <vt:lpstr>Quick Reference Schedules</vt:lpstr>
      <vt:lpstr>Quick Reference Schedules</vt:lpstr>
      <vt:lpstr>Quick Reference Schedules</vt:lpstr>
      <vt:lpstr>Effects</vt:lpstr>
      <vt:lpstr>Thank you!</vt:lpstr>
    </vt:vector>
  </TitlesOfParts>
  <Company>Jon Ruprecht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 Ruprecht</dc:creator>
  <cp:lastModifiedBy>Sara McDonald</cp:lastModifiedBy>
  <cp:revision>66</cp:revision>
  <dcterms:created xsi:type="dcterms:W3CDTF">2011-06-01T14:36:38Z</dcterms:created>
  <dcterms:modified xsi:type="dcterms:W3CDTF">2017-09-28T22:01:01Z</dcterms:modified>
</cp:coreProperties>
</file>