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9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8E8CE-83AC-4AFF-844A-9DBFCA8225A7}" type="datetimeFigureOut">
              <a:rPr lang="en-US"/>
              <a:t>9/22/2016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4EE63-C3A0-4047-BF0C-330E9798FAB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EE63-C3A0-4047-BF0C-330E9798FAB3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49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EE63-C3A0-4047-BF0C-330E9798FAB3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50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7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0188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37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7236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48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2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4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9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6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2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7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14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42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4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1C0FC-3DF8-4BAA-BD0E-BA457C1584B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BC8D3E-25F0-487C-8AFC-CA1649455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a.mnscu.edu/educationalinnovations/open/index.html" TargetMode="External"/><Relationship Id="rId2" Type="http://schemas.openxmlformats.org/officeDocument/2006/relationships/hyperlink" Target="https://open.umn.edu/opentextbook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/>
              <a:t>“Only 20 bucks?” Low-cost Reading Textbook Alternatives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Patti Gage</a:t>
            </a:r>
          </a:p>
          <a:p>
            <a:r>
              <a:rPr lang="en-US"/>
              <a:t>Celeste Mazur</a:t>
            </a:r>
          </a:p>
          <a:p>
            <a:r>
              <a:rPr lang="en-US"/>
              <a:t>Saint Paul College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29" y="3121388"/>
            <a:ext cx="4075496" cy="174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1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Source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949"/>
            <a:ext cx="10515600" cy="50356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Open Textbook Library   </a:t>
            </a:r>
            <a:r>
              <a:rPr lang="en-US">
                <a:hlinkClick r:id="rId2"/>
              </a:rPr>
              <a:t>https://open.umn.edu/opentextbooks/</a:t>
            </a:r>
            <a:endParaRPr lang="en-US"/>
          </a:p>
          <a:p>
            <a:endParaRPr lang="en-US"/>
          </a:p>
          <a:p>
            <a:r>
              <a:rPr lang="en-US"/>
              <a:t>MnSCU/Minnesota State Open Textbook Initiative/Open Textbook Network</a:t>
            </a:r>
          </a:p>
          <a:p>
            <a:pPr marL="0" indent="0">
              <a:buNone/>
            </a:pPr>
            <a:r>
              <a:rPr lang="en-US">
                <a:hlinkClick r:id="rId3"/>
              </a:rPr>
              <a:t>http://www.asa.mnscu.edu/educationalinnovations/open/index.html</a:t>
            </a:r>
            <a:r>
              <a:rPr lang="en-US"/>
              <a:t> </a:t>
            </a:r>
          </a:p>
          <a:p>
            <a:endParaRPr lang="en-US"/>
          </a:p>
          <a:p>
            <a:r>
              <a:rPr lang="en-US"/>
              <a:t>Saint Paul College - workgroup to explore open source materials usage</a:t>
            </a:r>
          </a:p>
          <a:p>
            <a:endParaRPr lang="en-US"/>
          </a:p>
          <a:p>
            <a:r>
              <a:rPr lang="en-US"/>
              <a:t>The process: download/assemble pdf, barcode, copied by the copy center, bookstore sells.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85" y="394072"/>
            <a:ext cx="1832662" cy="15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Source Textbook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Background knowledge pre-assessment</a:t>
            </a:r>
          </a:p>
          <a:p>
            <a:r>
              <a:rPr lang="en-US"/>
              <a:t>Textbook chapter academic vocabulary lists and activities – quizzes, practice, etc.</a:t>
            </a:r>
          </a:p>
          <a:p>
            <a:r>
              <a:rPr lang="en-US"/>
              <a:t>Summary writing of chapter sections</a:t>
            </a:r>
          </a:p>
          <a:p>
            <a:r>
              <a:rPr lang="en-US"/>
              <a:t>Annotation of chapters</a:t>
            </a:r>
          </a:p>
          <a:p>
            <a:r>
              <a:rPr lang="en-US"/>
              <a:t>Synthesis of article/video information with textbook chapters</a:t>
            </a:r>
          </a:p>
          <a:p>
            <a:r>
              <a:rPr lang="en-US"/>
              <a:t>Small-stakes recall activities in class – </a:t>
            </a:r>
            <a:r>
              <a:rPr lang="en-US" err="1"/>
              <a:t>Kahoot</a:t>
            </a:r>
            <a:r>
              <a:rPr lang="en-US"/>
              <a:t>, group recall, etc.</a:t>
            </a:r>
          </a:p>
          <a:p>
            <a:r>
              <a:rPr lang="en-US"/>
              <a:t>Quiz/test questions on chapter content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839" y="652732"/>
            <a:ext cx="1626973" cy="148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Article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5725"/>
            <a:ext cx="10515600" cy="478516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400" b="1"/>
              <a:t>Library Database</a:t>
            </a:r>
            <a:endParaRPr lang="en-US" sz="2400" b="1">
              <a:solidFill>
                <a:schemeClr val="tx1"/>
              </a:solidFill>
            </a:endParaRPr>
          </a:p>
          <a:p>
            <a:pPr lvl="1"/>
            <a:r>
              <a:rPr lang="en-US" sz="2400" b="1">
                <a:solidFill>
                  <a:srgbClr val="7030A0"/>
                </a:solidFill>
              </a:rPr>
              <a:t>Academic Search Premier</a:t>
            </a:r>
            <a:r>
              <a:rPr lang="en-US" sz="2400">
                <a:solidFill>
                  <a:srgbClr val="7030A0"/>
                </a:solidFill>
              </a:rPr>
              <a:t>: General multi-disciplinary database</a:t>
            </a:r>
            <a:endParaRPr lang="en-US" sz="2400">
              <a:solidFill>
                <a:schemeClr val="tx1"/>
              </a:solidFill>
            </a:endParaRPr>
          </a:p>
          <a:p>
            <a:pPr lvl="1"/>
            <a:r>
              <a:rPr lang="en-US" sz="2400" b="1">
                <a:solidFill>
                  <a:srgbClr val="7030A0"/>
                </a:solidFill>
              </a:rPr>
              <a:t>Opposing Viewpoints: </a:t>
            </a:r>
            <a:r>
              <a:rPr lang="en-US" sz="2400">
                <a:solidFill>
                  <a:srgbClr val="7030A0"/>
                </a:solidFill>
              </a:rPr>
              <a:t>Good source for examining arguments/opinions</a:t>
            </a:r>
            <a:endParaRPr lang="en-US" sz="2400">
              <a:solidFill>
                <a:schemeClr val="tx1"/>
              </a:solidFill>
            </a:endParaRPr>
          </a:p>
          <a:p>
            <a:pPr lvl="1"/>
            <a:r>
              <a:rPr lang="en-US" sz="2400" b="1">
                <a:solidFill>
                  <a:srgbClr val="7030A0"/>
                </a:solidFill>
              </a:rPr>
              <a:t>ProQuest Newspapers: </a:t>
            </a:r>
            <a:r>
              <a:rPr lang="en-US" sz="2400">
                <a:solidFill>
                  <a:srgbClr val="7030A0"/>
                </a:solidFill>
              </a:rPr>
              <a:t>includes 300+ U.S. &amp; international news sources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 b="1"/>
              <a:t>Online News Sources</a:t>
            </a:r>
            <a:endParaRPr lang="en-US" sz="2400" b="1">
              <a:solidFill>
                <a:schemeClr val="tx1"/>
              </a:solidFill>
            </a:endParaRPr>
          </a:p>
          <a:p>
            <a:pPr lvl="1"/>
            <a:r>
              <a:rPr lang="en-US" sz="2400" i="1">
                <a:solidFill>
                  <a:srgbClr val="7030A0"/>
                </a:solidFill>
              </a:rPr>
              <a:t>New York Times, The Washington Post, Star Tribune</a:t>
            </a:r>
            <a:endParaRPr lang="en-US" sz="2400" i="1">
              <a:solidFill>
                <a:schemeClr val="tx1"/>
              </a:solidFill>
            </a:endParaRPr>
          </a:p>
          <a:p>
            <a:pPr lvl="1"/>
            <a:r>
              <a:rPr lang="en-US" sz="2400">
                <a:solidFill>
                  <a:srgbClr val="7030A0"/>
                </a:solidFill>
              </a:rPr>
              <a:t>BBC News, CNN</a:t>
            </a:r>
            <a:endParaRPr lang="en-US" sz="2400">
              <a:solidFill>
                <a:schemeClr val="tx1"/>
              </a:solidFill>
            </a:endParaRPr>
          </a:p>
          <a:p>
            <a:pPr lvl="1"/>
            <a:r>
              <a:rPr lang="en-US" sz="2400">
                <a:solidFill>
                  <a:srgbClr val="7030A0"/>
                </a:solidFill>
              </a:rPr>
              <a:t>Article of the Week: Kelly Gallagher</a:t>
            </a:r>
            <a:endParaRPr lang="en-US" sz="2400">
              <a:solidFill>
                <a:schemeClr val="tx1"/>
              </a:solidFill>
            </a:endParaRPr>
          </a:p>
          <a:p>
            <a:pPr lvl="1"/>
            <a:r>
              <a:rPr lang="en-US" sz="2400">
                <a:solidFill>
                  <a:srgbClr val="7030A0"/>
                </a:solidFill>
              </a:rPr>
              <a:t>Voice of America</a:t>
            </a:r>
            <a:endParaRPr lang="en-US" sz="2400">
              <a:solidFill>
                <a:schemeClr val="tx1"/>
              </a:solidFill>
            </a:endParaRPr>
          </a:p>
          <a:p>
            <a:pPr lvl="1"/>
            <a:r>
              <a:rPr lang="en-US" sz="2400" err="1">
                <a:solidFill>
                  <a:srgbClr val="7030A0"/>
                </a:solidFill>
              </a:rPr>
              <a:t>Newsela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105" y="3434004"/>
            <a:ext cx="2532491" cy="30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Article portfolio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/>
              <a:t>5 week project, 2 articles a week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Students receive a schedule of weekly reading topics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Article 1 (provided by instructor), Article 2 = student’s choice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Students must use the college’s library database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Students must read and annotate each article and be prepared to discuss the main points of Article 1 in class 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After completing their reading portfolio, students choose one of their portfolio topics for their final research project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450" y="1170450"/>
            <a:ext cx="3440028" cy="146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Discussion/Idea 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How do you see using Open Source textbooks in your teaching setting?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What are other sources you’ve used for articles and other texts?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Besides a portfolio, what are other article-based assignments you’ve used? </a:t>
            </a:r>
            <a:endParaRPr lang="en-US" sz="2400">
              <a:solidFill>
                <a:schemeClr val="tx1"/>
              </a:solidFill>
            </a:endParaRPr>
          </a:p>
          <a:p>
            <a:r>
              <a:rPr lang="en-US" sz="2400"/>
              <a:t>Other ideas?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59" y="4709973"/>
            <a:ext cx="2438400" cy="149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3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ideas!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topic/theme focus for article portfolio</a:t>
            </a:r>
          </a:p>
          <a:p>
            <a:r>
              <a:rPr lang="en-US" sz="3600" dirty="0" smtClean="0"/>
              <a:t>student-created wiki page or blog, electronic collection – blogger, sway</a:t>
            </a:r>
          </a:p>
          <a:p>
            <a:r>
              <a:rPr lang="en-US" sz="3600" dirty="0" smtClean="0"/>
              <a:t>variety of textbook chapters for </a:t>
            </a:r>
            <a:r>
              <a:rPr lang="en-US" sz="3600" smtClean="0"/>
              <a:t>student choice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5472707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Widescreen</PresentationFormat>
  <Paragraphs>50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Wisp</vt:lpstr>
      <vt:lpstr>“Only 20 bucks?” Low-cost Reading Textbook Alternatives </vt:lpstr>
      <vt:lpstr>Open Source Materials</vt:lpstr>
      <vt:lpstr>Open Source Textbook Activities</vt:lpstr>
      <vt:lpstr>Article Reading</vt:lpstr>
      <vt:lpstr>Article portfolio assignment</vt:lpstr>
      <vt:lpstr>Discussion/Idea Share</vt:lpstr>
      <vt:lpstr>Other ideas!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“Only 20 bucks?” Low-cost Reading Textbook Alternatives </dc:title>
  <cp:lastModifiedBy>Celeste Mazur</cp:lastModifiedBy>
  <cp:revision>2</cp:revision>
  <dcterms:modified xsi:type="dcterms:W3CDTF">2016-09-22T22:09:15Z</dcterms:modified>
</cp:coreProperties>
</file>